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4"/>
  </p:sldMasterIdLst>
  <p:notesMasterIdLst>
    <p:notesMasterId r:id="rId13"/>
  </p:notesMasterIdLst>
  <p:handoutMasterIdLst>
    <p:handoutMasterId r:id="rId14"/>
  </p:handoutMasterIdLst>
  <p:sldIdLst>
    <p:sldId id="270" r:id="rId5"/>
    <p:sldId id="316" r:id="rId6"/>
    <p:sldId id="274" r:id="rId7"/>
    <p:sldId id="320" r:id="rId8"/>
    <p:sldId id="268" r:id="rId9"/>
    <p:sldId id="322" r:id="rId10"/>
    <p:sldId id="323" r:id="rId11"/>
    <p:sldId id="283" r:id="rId1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ヒラギノ角ゴ Pro W3" pitchFamily="12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ヒラギノ角ゴ Pro W3" pitchFamily="12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ヒラギノ角ゴ Pro W3" pitchFamily="12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ヒラギノ角ゴ Pro W3" pitchFamily="12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ヒラギノ角ゴ Pro W3" pitchFamily="12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ヒラギノ角ゴ Pro W3" pitchFamily="12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ヒラギノ角ゴ Pro W3" pitchFamily="12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ヒラギノ角ゴ Pro W3" pitchFamily="12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ヒラギノ角ゴ Pro W3" pitchFamily="12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AFE6"/>
    <a:srgbClr val="003273"/>
    <a:srgbClr val="0D245F"/>
    <a:srgbClr val="E98E3F"/>
    <a:srgbClr val="FDD759"/>
    <a:srgbClr val="FCDEC1"/>
    <a:srgbClr val="FFFFFF"/>
    <a:srgbClr val="0037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432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880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44418884-3870-4764-BF5C-523F01E41A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4BC9D7E-1D1A-4D51-A5E2-551494806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2D0BA93-1663-4D81-9BF7-6FF0125376D3}" type="datetimeFigureOut">
              <a:rPr lang="en-US" altLang="pt-BR"/>
              <a:pPr>
                <a:defRPr/>
              </a:pPr>
              <a:t>4/1/2020</a:t>
            </a:fld>
            <a:endParaRPr lang="en-US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4BF2D00-19F9-4E61-903E-CD1A5CB895C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F2B1C0F-B437-4CF0-A7A8-E49B9910B1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4201BFD-2D5E-45D3-8809-CED973CAE958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A8793FA0-C607-4E46-8AE8-7DE8753AA56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0E76F5B-373F-4298-959B-A2F47680001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627C3E0-2970-47B3-A16B-F17C00B5A6D2}" type="datetimeFigureOut">
              <a:rPr lang="en-US" altLang="pt-BR"/>
              <a:pPr>
                <a:defRPr/>
              </a:pPr>
              <a:t>4/1/2020</a:t>
            </a:fld>
            <a:endParaRPr lang="en-US" alt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3ADDB566-A972-448F-9BFA-447C3660C3B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9692D0E5-9656-4CC0-A800-2AE2E9BBCA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t-BR" altLang="pt-BR" noProof="0"/>
              <a:t>Clique para editar os estilos do texto mestre</a:t>
            </a:r>
          </a:p>
          <a:p>
            <a:pPr lvl="1"/>
            <a:r>
              <a:rPr lang="pt-BR" altLang="pt-BR" noProof="0"/>
              <a:t>Segundo nível</a:t>
            </a:r>
          </a:p>
          <a:p>
            <a:pPr lvl="2"/>
            <a:r>
              <a:rPr lang="pt-BR" altLang="pt-BR" noProof="0"/>
              <a:t>Terceiro nível</a:t>
            </a:r>
          </a:p>
          <a:p>
            <a:pPr lvl="3"/>
            <a:r>
              <a:rPr lang="pt-BR" altLang="pt-BR" noProof="0"/>
              <a:t>Quarto nível</a:t>
            </a:r>
          </a:p>
          <a:p>
            <a:pPr lvl="4"/>
            <a:r>
              <a:rPr lang="pt-BR" altLang="pt-BR" noProof="0"/>
              <a:t>Quinto nível</a:t>
            </a:r>
            <a:endParaRPr lang="en-US" altLang="pt-BR" noProof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A7D594D-57F1-4202-94D6-97616CE1D9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5610622-4E16-40A0-A07E-FBF8E13FEB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A352B47-48BD-4053-A307-5BC145903E40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Imagem de Slide 1">
            <a:extLst>
              <a:ext uri="{FF2B5EF4-FFF2-40B4-BE49-F238E27FC236}">
                <a16:creationId xmlns:a16="http://schemas.microsoft.com/office/drawing/2014/main" id="{F87C366E-0AF5-4395-9DE8-65E21C82C2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ço Reservado para Anotações 2">
            <a:extLst>
              <a:ext uri="{FF2B5EF4-FFF2-40B4-BE49-F238E27FC236}">
                <a16:creationId xmlns:a16="http://schemas.microsoft.com/office/drawing/2014/main" id="{52AE6AAD-C524-428F-AA1E-D4CBC977D9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  <p:sp>
        <p:nvSpPr>
          <p:cNvPr id="9220" name="Espaço Reservado para Número de Slide 3">
            <a:extLst>
              <a:ext uri="{FF2B5EF4-FFF2-40B4-BE49-F238E27FC236}">
                <a16:creationId xmlns:a16="http://schemas.microsoft.com/office/drawing/2014/main" id="{5185987B-896C-4E94-877F-352B0927EB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9pPr>
          </a:lstStyle>
          <a:p>
            <a:fld id="{DD9C01C5-8848-4E81-AB22-38611B791978}" type="slidenum">
              <a:rPr lang="en-US" altLang="pt-BR" smtClean="0">
                <a:latin typeface="Arial" panose="020B0604020202020204" pitchFamily="34" charset="0"/>
              </a:rPr>
              <a:pPr/>
              <a:t>1</a:t>
            </a:fld>
            <a:endParaRPr lang="en-US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x-none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620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exto 13"/>
          <p:cNvSpPr>
            <a:spLocks noGrp="1"/>
          </p:cNvSpPr>
          <p:nvPr>
            <p:ph type="body" sz="quarter" idx="13"/>
          </p:nvPr>
        </p:nvSpPr>
        <p:spPr>
          <a:xfrm>
            <a:off x="335360" y="980728"/>
            <a:ext cx="11040533" cy="360000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>
              <a:buNone/>
              <a:defRPr sz="180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pt-BR" dirty="0"/>
          </a:p>
        </p:txBody>
      </p:sp>
      <p:sp>
        <p:nvSpPr>
          <p:cNvPr id="23" name="Espaço Reservado para Texto 13"/>
          <p:cNvSpPr>
            <a:spLocks noGrp="1"/>
          </p:cNvSpPr>
          <p:nvPr>
            <p:ph type="body" sz="quarter" idx="16"/>
          </p:nvPr>
        </p:nvSpPr>
        <p:spPr>
          <a:xfrm>
            <a:off x="335359" y="1387761"/>
            <a:ext cx="11040533" cy="360000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>
              <a:buNone/>
              <a:defRPr sz="1800">
                <a:solidFill>
                  <a:srgbClr val="00478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pt-BR" dirty="0"/>
          </a:p>
        </p:txBody>
      </p: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349428" y="371475"/>
            <a:ext cx="10139060" cy="436098"/>
          </a:xfrm>
        </p:spPr>
        <p:txBody>
          <a:bodyPr/>
          <a:lstStyle>
            <a:lvl1pPr>
              <a:defRPr sz="1050" spc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x-none"/>
              <a:t>Click to edit Master title style</a:t>
            </a:r>
            <a:endParaRPr lang="pt-BR" dirty="0"/>
          </a:p>
        </p:txBody>
      </p:sp>
      <p:sp>
        <p:nvSpPr>
          <p:cNvPr id="12" name="Espaço Reservado para Texto 13"/>
          <p:cNvSpPr>
            <a:spLocks noGrp="1"/>
          </p:cNvSpPr>
          <p:nvPr>
            <p:ph type="body" sz="quarter" idx="17"/>
          </p:nvPr>
        </p:nvSpPr>
        <p:spPr>
          <a:xfrm>
            <a:off x="335359" y="1794794"/>
            <a:ext cx="11040533" cy="360000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>
              <a:buNone/>
              <a:defRPr sz="1800">
                <a:solidFill>
                  <a:srgbClr val="00478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pt-BR" dirty="0"/>
          </a:p>
        </p:txBody>
      </p:sp>
      <p:sp>
        <p:nvSpPr>
          <p:cNvPr id="13" name="Espaço Reservado para Texto 13"/>
          <p:cNvSpPr>
            <a:spLocks noGrp="1"/>
          </p:cNvSpPr>
          <p:nvPr>
            <p:ph type="body" sz="quarter" idx="18"/>
          </p:nvPr>
        </p:nvSpPr>
        <p:spPr>
          <a:xfrm>
            <a:off x="335359" y="2223021"/>
            <a:ext cx="11040533" cy="360000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>
              <a:buNone/>
              <a:defRPr sz="1800">
                <a:solidFill>
                  <a:srgbClr val="00478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pt-BR" dirty="0"/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19"/>
          </p:nvPr>
        </p:nvSpPr>
        <p:spPr>
          <a:xfrm>
            <a:off x="335359" y="2651248"/>
            <a:ext cx="11040533" cy="360000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>
              <a:buNone/>
              <a:defRPr sz="1800">
                <a:solidFill>
                  <a:srgbClr val="00478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pt-BR" dirty="0"/>
          </a:p>
        </p:txBody>
      </p:sp>
      <p:sp>
        <p:nvSpPr>
          <p:cNvPr id="15" name="Espaço Reservado para Texto 13"/>
          <p:cNvSpPr>
            <a:spLocks noGrp="1"/>
          </p:cNvSpPr>
          <p:nvPr>
            <p:ph type="body" sz="quarter" idx="20"/>
          </p:nvPr>
        </p:nvSpPr>
        <p:spPr>
          <a:xfrm>
            <a:off x="335359" y="3079475"/>
            <a:ext cx="11040533" cy="360000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>
              <a:buNone/>
              <a:defRPr sz="1800">
                <a:solidFill>
                  <a:srgbClr val="00478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pt-BR" dirty="0"/>
          </a:p>
        </p:txBody>
      </p:sp>
      <p:sp>
        <p:nvSpPr>
          <p:cNvPr id="16" name="Espaço Reservado para Texto 13"/>
          <p:cNvSpPr>
            <a:spLocks noGrp="1"/>
          </p:cNvSpPr>
          <p:nvPr>
            <p:ph type="body" sz="quarter" idx="21"/>
          </p:nvPr>
        </p:nvSpPr>
        <p:spPr>
          <a:xfrm>
            <a:off x="335359" y="3507702"/>
            <a:ext cx="11040533" cy="360000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>
              <a:buNone/>
              <a:defRPr sz="1800">
                <a:solidFill>
                  <a:srgbClr val="00478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pt-BR" dirty="0"/>
          </a:p>
        </p:txBody>
      </p:sp>
      <p:sp>
        <p:nvSpPr>
          <p:cNvPr id="17" name="Espaço Reservado para Texto 13"/>
          <p:cNvSpPr>
            <a:spLocks noGrp="1"/>
          </p:cNvSpPr>
          <p:nvPr>
            <p:ph type="body" sz="quarter" idx="22"/>
          </p:nvPr>
        </p:nvSpPr>
        <p:spPr>
          <a:xfrm>
            <a:off x="335359" y="3946006"/>
            <a:ext cx="11040533" cy="360000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>
              <a:buNone/>
              <a:defRPr sz="1800">
                <a:solidFill>
                  <a:srgbClr val="00478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pt-BR" dirty="0"/>
          </a:p>
        </p:txBody>
      </p:sp>
      <p:sp>
        <p:nvSpPr>
          <p:cNvPr id="18" name="Espaço Reservado para Texto 13"/>
          <p:cNvSpPr>
            <a:spLocks noGrp="1"/>
          </p:cNvSpPr>
          <p:nvPr>
            <p:ph type="body" sz="quarter" idx="23"/>
          </p:nvPr>
        </p:nvSpPr>
        <p:spPr>
          <a:xfrm>
            <a:off x="335359" y="4384310"/>
            <a:ext cx="11040533" cy="360000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>
              <a:buNone/>
              <a:defRPr sz="1800">
                <a:solidFill>
                  <a:srgbClr val="00478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pt-BR" dirty="0"/>
          </a:p>
        </p:txBody>
      </p:sp>
      <p:sp>
        <p:nvSpPr>
          <p:cNvPr id="19" name="Espaço Reservado para Texto 13"/>
          <p:cNvSpPr>
            <a:spLocks noGrp="1"/>
          </p:cNvSpPr>
          <p:nvPr>
            <p:ph type="body" sz="quarter" idx="24"/>
          </p:nvPr>
        </p:nvSpPr>
        <p:spPr>
          <a:xfrm>
            <a:off x="335359" y="4822614"/>
            <a:ext cx="11040533" cy="360000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>
              <a:buNone/>
              <a:defRPr sz="1800">
                <a:solidFill>
                  <a:srgbClr val="00478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pt-BR" dirty="0"/>
          </a:p>
        </p:txBody>
      </p:sp>
      <p:sp>
        <p:nvSpPr>
          <p:cNvPr id="20" name="Espaço Reservado para Texto 13"/>
          <p:cNvSpPr>
            <a:spLocks noGrp="1"/>
          </p:cNvSpPr>
          <p:nvPr>
            <p:ph type="body" sz="quarter" idx="25"/>
          </p:nvPr>
        </p:nvSpPr>
        <p:spPr>
          <a:xfrm>
            <a:off x="335359" y="5260918"/>
            <a:ext cx="11040533" cy="360000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>
              <a:buNone/>
              <a:defRPr sz="1800">
                <a:solidFill>
                  <a:srgbClr val="00478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9072066"/>
      </p:ext>
    </p:extLst>
  </p:cSld>
  <p:clrMapOvr>
    <a:masterClrMapping/>
  </p:clrMapOvr>
  <p:transition>
    <p:fade thruBlk="1"/>
  </p:transition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p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>
            <a:extLst>
              <a:ext uri="{FF2B5EF4-FFF2-40B4-BE49-F238E27FC236}">
                <a16:creationId xmlns:a16="http://schemas.microsoft.com/office/drawing/2014/main" id="{90B7DF74-9EED-40E7-8626-3AF627DA252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" name="Picture 15" descr="rodapé3.png">
            <a:extLst>
              <a:ext uri="{FF2B5EF4-FFF2-40B4-BE49-F238E27FC236}">
                <a16:creationId xmlns:a16="http://schemas.microsoft.com/office/drawing/2014/main" id="{59087274-B1A1-4B18-9BE9-7B72BE3AB8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7463"/>
            <a:ext cx="121920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5">
            <a:extLst>
              <a:ext uri="{FF2B5EF4-FFF2-40B4-BE49-F238E27FC236}">
                <a16:creationId xmlns:a16="http://schemas.microsoft.com/office/drawing/2014/main" id="{5A5097C5-37DC-4C75-BE5C-731C2FEFA09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34963" y="6508750"/>
            <a:ext cx="3457575" cy="231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9pPr>
          </a:lstStyle>
          <a:p>
            <a:pPr eaLnBrk="1" hangingPunct="1">
              <a:defRPr/>
            </a:pPr>
            <a:r>
              <a:rPr lang="en-US" altLang="pt-BR" sz="90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INFORMAÇÃO PÚBLICA</a:t>
            </a:r>
          </a:p>
        </p:txBody>
      </p:sp>
      <p:sp>
        <p:nvSpPr>
          <p:cNvPr id="5" name="TextBox 15">
            <a:extLst>
              <a:ext uri="{FF2B5EF4-FFF2-40B4-BE49-F238E27FC236}">
                <a16:creationId xmlns:a16="http://schemas.microsoft.com/office/drawing/2014/main" id="{B39D5B15-EFEC-4FFB-A949-DB744A148BD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41813" y="6508750"/>
            <a:ext cx="3455987" cy="231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9pPr>
          </a:lstStyle>
          <a:p>
            <a:pPr algn="ctr" eaLnBrk="1" hangingPunct="1">
              <a:defRPr/>
            </a:pPr>
            <a:fld id="{8F252A83-9D75-4B05-BF23-D003E6C9AB04}" type="slidenum">
              <a:rPr lang="en-US" altLang="pt-BR" sz="900" smtClean="0">
                <a:solidFill>
                  <a:srgbClr val="BFBFB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 eaLnBrk="1" hangingPunct="1">
                <a:defRPr/>
              </a:pPr>
              <a:t>‹nº›</a:t>
            </a:fld>
            <a:endParaRPr lang="en-US" altLang="pt-BR" sz="900">
              <a:solidFill>
                <a:srgbClr val="BFBFB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18" descr="B3_Site_01.jpg">
            <a:extLst>
              <a:ext uri="{FF2B5EF4-FFF2-40B4-BE49-F238E27FC236}">
                <a16:creationId xmlns:a16="http://schemas.microsoft.com/office/drawing/2014/main" id="{DB237BEE-F242-4D41-9FDA-F0CD52D9309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1850" y="6516688"/>
            <a:ext cx="82073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9" descr="Site-em-ciano.png">
            <a:extLst>
              <a:ext uri="{FF2B5EF4-FFF2-40B4-BE49-F238E27FC236}">
                <a16:creationId xmlns:a16="http://schemas.microsoft.com/office/drawing/2014/main" id="{B87CDDDE-6564-4F8E-B11D-711967A43AF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1850" y="6542088"/>
            <a:ext cx="865188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0" descr="Logo-B3-branco.png">
            <a:extLst>
              <a:ext uri="{FF2B5EF4-FFF2-40B4-BE49-F238E27FC236}">
                <a16:creationId xmlns:a16="http://schemas.microsoft.com/office/drawing/2014/main" id="{47EC2929-42DA-492D-AF55-AA46D481050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4513" y="260350"/>
            <a:ext cx="11715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77228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(GRID) 4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8"/>
          <p:cNvSpPr>
            <a:spLocks noGrp="1"/>
          </p:cNvSpPr>
          <p:nvPr>
            <p:ph sz="quarter" idx="12"/>
          </p:nvPr>
        </p:nvSpPr>
        <p:spPr>
          <a:xfrm>
            <a:off x="364325" y="1103084"/>
            <a:ext cx="2671062" cy="5108801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3"/>
          </p:nvPr>
        </p:nvSpPr>
        <p:spPr>
          <a:xfrm>
            <a:off x="3405905" y="1103083"/>
            <a:ext cx="2515399" cy="5108803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lang="pt-BR" sz="2800" dirty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pt-BR" sz="2400" dirty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lang="pt-BR" sz="2000" dirty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lang="pt-BR" sz="1400" dirty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lang="pt-BR" sz="1400" dirty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14"/>
          </p:nvPr>
        </p:nvSpPr>
        <p:spPr>
          <a:xfrm>
            <a:off x="6270715" y="1103082"/>
            <a:ext cx="2501810" cy="5108805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lang="pt-BR"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pt-BR"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lang="pt-BR"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lang="pt-BR"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lang="pt-BR"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7" name="Espaço Reservado para Conteúdo 16"/>
          <p:cNvSpPr>
            <a:spLocks noGrp="1"/>
          </p:cNvSpPr>
          <p:nvPr>
            <p:ph sz="quarter" idx="15"/>
          </p:nvPr>
        </p:nvSpPr>
        <p:spPr>
          <a:xfrm>
            <a:off x="9121389" y="1103082"/>
            <a:ext cx="2724536" cy="5108806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lang="pt-BR" sz="2800" dirty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pt-BR" sz="2400" dirty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lang="pt-BR" sz="2000" dirty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lang="pt-BR" sz="1400" dirty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lang="pt-BR" sz="1400" dirty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349428" y="371475"/>
            <a:ext cx="10211068" cy="436098"/>
          </a:xfrm>
        </p:spPr>
        <p:txBody>
          <a:bodyPr/>
          <a:lstStyle>
            <a:lvl1pPr>
              <a:defRPr sz="1050" spc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x-none"/>
              <a:t>Click to edit Master title style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4155531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Texto 6"/>
          <p:cNvSpPr>
            <a:spLocks noGrp="1"/>
          </p:cNvSpPr>
          <p:nvPr>
            <p:ph type="body" sz="quarter" idx="10"/>
          </p:nvPr>
        </p:nvSpPr>
        <p:spPr>
          <a:xfrm>
            <a:off x="406400" y="1103086"/>
            <a:ext cx="11379200" cy="4989738"/>
          </a:xfrm>
          <a:prstGeom prst="rect">
            <a:avLst/>
          </a:prstGeom>
        </p:spPr>
        <p:txBody>
          <a:bodyPr/>
          <a:lstStyle>
            <a:lvl1pPr marL="174625" indent="-174625"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49263" indent="-274638"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23888" indent="-174625"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12800" indent="-188913"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87425" indent="-174625"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49428" y="371475"/>
            <a:ext cx="10211068" cy="436098"/>
          </a:xfrm>
        </p:spPr>
        <p:txBody>
          <a:bodyPr/>
          <a:lstStyle>
            <a:lvl1pPr>
              <a:defRPr sz="1050" spc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x-none"/>
              <a:t>Click to edit Master title style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0802752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Gráfico 8"/>
          <p:cNvSpPr>
            <a:spLocks noGrp="1"/>
          </p:cNvSpPr>
          <p:nvPr>
            <p:ph type="chart" sz="quarter" idx="10"/>
          </p:nvPr>
        </p:nvSpPr>
        <p:spPr>
          <a:xfrm>
            <a:off x="426255" y="1110659"/>
            <a:ext cx="5309705" cy="498216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endParaRPr lang="pt-BR" noProof="0" dirty="0"/>
          </a:p>
        </p:txBody>
      </p:sp>
      <p:sp>
        <p:nvSpPr>
          <p:cNvPr id="17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6023992" y="1103086"/>
            <a:ext cx="5761608" cy="4989738"/>
          </a:xfrm>
          <a:prstGeom prst="rect">
            <a:avLst/>
          </a:prstGeom>
        </p:spPr>
        <p:txBody>
          <a:bodyPr/>
          <a:lstStyle>
            <a:lvl1pPr marL="174625" indent="-174625"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49263" indent="-274638"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23888" indent="-174625"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12800" indent="-188913"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87425" indent="-174625"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49428" y="371475"/>
            <a:ext cx="10211068" cy="436098"/>
          </a:xfrm>
        </p:spPr>
        <p:txBody>
          <a:bodyPr/>
          <a:lstStyle>
            <a:lvl1pPr>
              <a:defRPr sz="1050" spc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x-none"/>
              <a:t>Click to edit Master title style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8287571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Gráfico 8"/>
          <p:cNvSpPr>
            <a:spLocks noGrp="1"/>
          </p:cNvSpPr>
          <p:nvPr>
            <p:ph type="chart" sz="quarter" idx="10"/>
          </p:nvPr>
        </p:nvSpPr>
        <p:spPr>
          <a:xfrm>
            <a:off x="426255" y="1110659"/>
            <a:ext cx="11359345" cy="498216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endParaRPr lang="pt-BR" noProof="0" dirty="0"/>
          </a:p>
        </p:txBody>
      </p:sp>
      <p:sp>
        <p:nvSpPr>
          <p:cNvPr id="16" name="Título 1"/>
          <p:cNvSpPr>
            <a:spLocks noGrp="1"/>
          </p:cNvSpPr>
          <p:nvPr>
            <p:ph type="title"/>
          </p:nvPr>
        </p:nvSpPr>
        <p:spPr>
          <a:xfrm>
            <a:off x="349428" y="371475"/>
            <a:ext cx="10211068" cy="436098"/>
          </a:xfrm>
        </p:spPr>
        <p:txBody>
          <a:bodyPr/>
          <a:lstStyle>
            <a:lvl1pPr>
              <a:defRPr sz="1050" spc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x-none"/>
              <a:t>Click to edit Master title style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1132079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ágina 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46263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ltima 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90CB2FC-B501-4D79-ADD3-3DCEA4619AA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pic>
        <p:nvPicPr>
          <p:cNvPr id="3" name="Picture 15" descr="Contracapa-1.png">
            <a:extLst>
              <a:ext uri="{FF2B5EF4-FFF2-40B4-BE49-F238E27FC236}">
                <a16:creationId xmlns:a16="http://schemas.microsoft.com/office/drawing/2014/main" id="{78C14420-9C10-45D4-8A47-77AA80F7D7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8"/>
          <a:stretch>
            <a:fillRect/>
          </a:stretch>
        </p:blipFill>
        <p:spPr bwMode="auto">
          <a:xfrm>
            <a:off x="0" y="-87313"/>
            <a:ext cx="12204700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2885212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x-none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500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>
            <a:normAutofit/>
          </a:bodyPr>
          <a:lstStyle>
            <a:lvl1pPr algn="l">
              <a:defRPr sz="3800" b="1" cap="all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x-none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613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x-none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80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x-none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rmAutofit/>
          </a:bodyPr>
          <a:lstStyle>
            <a:lvl1pPr marL="0" indent="0">
              <a:buNone/>
              <a:defRPr sz="2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>
            <a:normAutofit/>
          </a:bodyPr>
          <a:lstStyle>
            <a:lvl1pPr marL="0" indent="0">
              <a:buNone/>
              <a:defRPr sz="2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421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9247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>
            <a:normAutofit/>
          </a:bodyPr>
          <a:lstStyle>
            <a:lvl1pPr algn="l"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x-none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052736"/>
            <a:ext cx="6815667" cy="5073428"/>
          </a:xfrm>
        </p:spPr>
        <p:txBody>
          <a:bodyPr/>
          <a:lstStyle>
            <a:lvl1pPr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7056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x-none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4171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Capa-6.png">
            <a:extLst>
              <a:ext uri="{FF2B5EF4-FFF2-40B4-BE49-F238E27FC236}">
                <a16:creationId xmlns:a16="http://schemas.microsoft.com/office/drawing/2014/main" id="{1D8DE754-6EC7-4D0B-BBBE-C76269ABFC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12192000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Logotipo-Branco-2.png">
            <a:extLst>
              <a:ext uri="{FF2B5EF4-FFF2-40B4-BE49-F238E27FC236}">
                <a16:creationId xmlns:a16="http://schemas.microsoft.com/office/drawing/2014/main" id="{E23C8EA3-9FF6-4113-B09F-F62E68321C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1988" y="549275"/>
            <a:ext cx="1944687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16">
            <a:extLst>
              <a:ext uri="{FF2B5EF4-FFF2-40B4-BE49-F238E27FC236}">
                <a16:creationId xmlns:a16="http://schemas.microsoft.com/office/drawing/2014/main" id="{75AA4002-426C-4847-8D14-1E7F9C90F979}"/>
              </a:ext>
            </a:extLst>
          </p:cNvPr>
          <p:cNvCxnSpPr/>
          <p:nvPr userDrawn="1"/>
        </p:nvCxnSpPr>
        <p:spPr>
          <a:xfrm>
            <a:off x="407988" y="6381750"/>
            <a:ext cx="11449050" cy="0"/>
          </a:xfrm>
          <a:prstGeom prst="line">
            <a:avLst/>
          </a:prstGeom>
          <a:ln w="3175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15">
            <a:extLst>
              <a:ext uri="{FF2B5EF4-FFF2-40B4-BE49-F238E27FC236}">
                <a16:creationId xmlns:a16="http://schemas.microsoft.com/office/drawing/2014/main" id="{6D1CA386-DEB6-4612-B621-519203AE83B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34963" y="6508750"/>
            <a:ext cx="3457575" cy="231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9pPr>
          </a:lstStyle>
          <a:p>
            <a:pPr eaLnBrk="1" hangingPunct="1">
              <a:defRPr/>
            </a:pPr>
            <a:r>
              <a:rPr lang="en-US" altLang="pt-BR" sz="90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INFORMAÇÃO PÚBLICA</a:t>
            </a:r>
          </a:p>
        </p:txBody>
      </p:sp>
      <p:sp>
        <p:nvSpPr>
          <p:cNvPr id="8" name="TextBox 18">
            <a:extLst>
              <a:ext uri="{FF2B5EF4-FFF2-40B4-BE49-F238E27FC236}">
                <a16:creationId xmlns:a16="http://schemas.microsoft.com/office/drawing/2014/main" id="{0840D817-BB09-415E-B0F5-40DAAA2A292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41813" y="6508750"/>
            <a:ext cx="3455987" cy="231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9pPr>
          </a:lstStyle>
          <a:p>
            <a:pPr algn="ctr" eaLnBrk="1" hangingPunct="1">
              <a:defRPr/>
            </a:pPr>
            <a:fld id="{92019BB5-30E2-4773-A20A-63FEE1CA9A60}" type="slidenum">
              <a:rPr lang="en-US" altLang="pt-BR" sz="900" smtClean="0">
                <a:solidFill>
                  <a:srgbClr val="BFBFB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 eaLnBrk="1" hangingPunct="1">
                <a:defRPr/>
              </a:pPr>
              <a:t>‹nº›</a:t>
            </a:fld>
            <a:endParaRPr lang="en-US" altLang="pt-BR" sz="900">
              <a:solidFill>
                <a:srgbClr val="BFBFB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19" descr="Site-em-ciano.png">
            <a:extLst>
              <a:ext uri="{FF2B5EF4-FFF2-40B4-BE49-F238E27FC236}">
                <a16:creationId xmlns:a16="http://schemas.microsoft.com/office/drawing/2014/main" id="{DBB6C0B5-341A-45EE-8389-8E732A56A78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1850" y="6542088"/>
            <a:ext cx="865188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407368" y="3212976"/>
            <a:ext cx="6600733" cy="1408451"/>
          </a:xfrm>
        </p:spPr>
        <p:txBody>
          <a:bodyPr anchor="t">
            <a:noAutofit/>
          </a:bodyPr>
          <a:lstStyle>
            <a:lvl1pPr algn="l">
              <a:defRPr sz="3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x-none"/>
              <a:t>Click to edit Master title style</a:t>
            </a:r>
            <a:endParaRPr lang="en-US" dirty="0"/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15"/>
          </p:nvPr>
        </p:nvSpPr>
        <p:spPr>
          <a:xfrm>
            <a:off x="435406" y="4869160"/>
            <a:ext cx="6572695" cy="8982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30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 dirty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565955048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rodapé3.png">
            <a:extLst>
              <a:ext uri="{FF2B5EF4-FFF2-40B4-BE49-F238E27FC236}">
                <a16:creationId xmlns:a16="http://schemas.microsoft.com/office/drawing/2014/main" id="{4FF20919-B267-405C-B0A0-4273CD9D9543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4288"/>
            <a:ext cx="121920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32625CAA-7414-43A6-ABC9-3D2B1E4A5D4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98075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Click to edit Master title style</a:t>
            </a:r>
            <a:endParaRPr lang="en-US" altLang="pt-BR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9093E092-FAE2-4AD6-B503-6BEB373BAD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Click to edit Master text styles</a:t>
            </a:r>
          </a:p>
          <a:p>
            <a:pPr lvl="1"/>
            <a:r>
              <a:rPr lang="pt-BR" altLang="pt-BR"/>
              <a:t>Second level</a:t>
            </a:r>
          </a:p>
          <a:p>
            <a:pPr lvl="2"/>
            <a:r>
              <a:rPr lang="pt-BR" altLang="pt-BR"/>
              <a:t>Third level</a:t>
            </a:r>
          </a:p>
          <a:p>
            <a:pPr lvl="3"/>
            <a:r>
              <a:rPr lang="pt-BR" altLang="pt-BR"/>
              <a:t>Fourth level</a:t>
            </a:r>
          </a:p>
          <a:p>
            <a:pPr lvl="4"/>
            <a:r>
              <a:rPr lang="pt-BR" altLang="pt-BR"/>
              <a:t>Fifth level</a:t>
            </a:r>
            <a:endParaRPr lang="en-US" altLang="pt-BR"/>
          </a:p>
        </p:txBody>
      </p:sp>
      <p:sp>
        <p:nvSpPr>
          <p:cNvPr id="1029" name="TextBox 15">
            <a:extLst>
              <a:ext uri="{FF2B5EF4-FFF2-40B4-BE49-F238E27FC236}">
                <a16:creationId xmlns:a16="http://schemas.microsoft.com/office/drawing/2014/main" id="{D8D929BB-EEAF-458D-919E-142DF69218D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34963" y="6508750"/>
            <a:ext cx="3457575" cy="231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9pPr>
          </a:lstStyle>
          <a:p>
            <a:pPr eaLnBrk="1" hangingPunct="1">
              <a:defRPr/>
            </a:pPr>
            <a:r>
              <a:rPr lang="en-US" altLang="pt-BR" sz="90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INFORMAÇÃO PÚBLICA</a:t>
            </a:r>
          </a:p>
        </p:txBody>
      </p:sp>
      <p:sp>
        <p:nvSpPr>
          <p:cNvPr id="1030" name="TextBox 15">
            <a:extLst>
              <a:ext uri="{FF2B5EF4-FFF2-40B4-BE49-F238E27FC236}">
                <a16:creationId xmlns:a16="http://schemas.microsoft.com/office/drawing/2014/main" id="{424336A8-BD5E-454C-9D04-60A5F6A34AF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41813" y="6508750"/>
            <a:ext cx="3455987" cy="231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9pPr>
          </a:lstStyle>
          <a:p>
            <a:pPr algn="ctr" eaLnBrk="1" hangingPunct="1">
              <a:defRPr/>
            </a:pPr>
            <a:fld id="{9F289D0D-8CD2-4B4C-9729-78F3E54E728C}" type="slidenum">
              <a:rPr lang="en-US" altLang="pt-BR" sz="900" smtClean="0">
                <a:solidFill>
                  <a:srgbClr val="BFBFB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 eaLnBrk="1" hangingPunct="1">
                <a:defRPr/>
              </a:pPr>
              <a:t>‹nº›</a:t>
            </a:fld>
            <a:endParaRPr lang="en-US" altLang="pt-BR" sz="900">
              <a:solidFill>
                <a:srgbClr val="BFBFB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1" name="Picture 11" descr="B3_Site_01.jpg">
            <a:extLst>
              <a:ext uri="{FF2B5EF4-FFF2-40B4-BE49-F238E27FC236}">
                <a16:creationId xmlns:a16="http://schemas.microsoft.com/office/drawing/2014/main" id="{316081FF-B05A-4B87-BEBE-731E4B8188DB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1850" y="6516688"/>
            <a:ext cx="82073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Site-em-ciano.png">
            <a:extLst>
              <a:ext uri="{FF2B5EF4-FFF2-40B4-BE49-F238E27FC236}">
                <a16:creationId xmlns:a16="http://schemas.microsoft.com/office/drawing/2014/main" id="{84153922-4E63-4B35-8F9D-68F6116BD11F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1850" y="6542088"/>
            <a:ext cx="865188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2" descr="Logotipo-B3.png">
            <a:extLst>
              <a:ext uri="{FF2B5EF4-FFF2-40B4-BE49-F238E27FC236}">
                <a16:creationId xmlns:a16="http://schemas.microsoft.com/office/drawing/2014/main" id="{EEC94DC8-AC28-463D-85B8-DBD8AC6EB8BF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4513" y="260350"/>
            <a:ext cx="1208087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51" r:id="rId9"/>
    <p:sldLayoutId id="2147483952" r:id="rId10"/>
    <p:sldLayoutId id="2147483953" r:id="rId11"/>
    <p:sldLayoutId id="2147483945" r:id="rId12"/>
    <p:sldLayoutId id="2147483947" r:id="rId13"/>
    <p:sldLayoutId id="2147483948" r:id="rId14"/>
    <p:sldLayoutId id="2147483949" r:id="rId15"/>
    <p:sldLayoutId id="2147483950" r:id="rId16"/>
    <p:sldLayoutId id="2147483954" r:id="rId17"/>
  </p:sldLayoutIdLst>
  <p:transition>
    <p:fade/>
  </p:transition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Arial" panose="020B0604020202020204" pitchFamily="34" charset="0"/>
          <a:ea typeface="ヒラギノ角ゴ Pro W3" pitchFamily="124" charset="-128"/>
          <a:cs typeface="Arial" panose="020B0604020202020204" pitchFamily="34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ea typeface="ヒラギノ角ゴ Pro W3" pitchFamily="124" charset="-128"/>
          <a:cs typeface="Arial" panose="020B060402020202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ea typeface="ヒラギノ角ゴ Pro W3" pitchFamily="124" charset="-128"/>
          <a:cs typeface="Arial" panose="020B060402020202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ea typeface="ヒラギノ角ゴ Pro W3" pitchFamily="124" charset="-128"/>
          <a:cs typeface="Arial" panose="020B060402020202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ea typeface="ヒラギノ角ゴ Pro W3" pitchFamily="124" charset="-128"/>
          <a:cs typeface="Arial" panose="020B060402020202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ea typeface="ヒラギノ角ゴ Pro W3" pitchFamily="12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ea typeface="ヒラギノ角ゴ Pro W3" pitchFamily="12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ea typeface="ヒラギノ角ゴ Pro W3" pitchFamily="12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ea typeface="ヒラギノ角ゴ Pro W3" pitchFamily="12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Arial" panose="020B0604020202020204" pitchFamily="34" charset="0"/>
          <a:ea typeface="ヒラギノ角ゴ Pro W3" pitchFamily="124" charset="-128"/>
          <a:cs typeface="Arial" panose="020B0604020202020204" pitchFamily="34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Arial" panose="020B0604020202020204" pitchFamily="34" charset="0"/>
          <a:ea typeface="ヒラギノ角ゴ Pro W3" pitchFamily="124" charset="-128"/>
          <a:cs typeface="Arial" panose="020B0604020202020204" pitchFamily="34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ヒラギノ角ゴ Pro W3" pitchFamily="124" charset="-128"/>
          <a:cs typeface="Arial" panose="020B0604020202020204" pitchFamily="34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ヒラギノ角ゴ Pro W3" pitchFamily="124" charset="-128"/>
          <a:cs typeface="Arial" panose="020B0604020202020204" pitchFamily="34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ヒラギノ角ゴ Pro W3" pitchFamily="124" charset="-128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0">
            <a:extLst>
              <a:ext uri="{FF2B5EF4-FFF2-40B4-BE49-F238E27FC236}">
                <a16:creationId xmlns:a16="http://schemas.microsoft.com/office/drawing/2014/main" id="{0D8CD54C-5FED-4050-B6E1-3CEC8FCEE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2636838"/>
            <a:ext cx="6600825" cy="1408112"/>
          </a:xfrm>
        </p:spPr>
        <p:txBody>
          <a:bodyPr/>
          <a:lstStyle/>
          <a:p>
            <a:pPr eaLnBrk="1" hangingPunct="1"/>
            <a:r>
              <a:rPr lang="en-US" altLang="pt-BR" sz="3800" b="0" dirty="0"/>
              <a:t>Ranking de Instrumentos: </a:t>
            </a:r>
            <a:br>
              <a:rPr lang="en-US" altLang="pt-BR" sz="3800" b="0" dirty="0"/>
            </a:br>
            <a:r>
              <a:rPr lang="en-US" altLang="pt-BR" sz="3800" b="0" dirty="0" err="1"/>
              <a:t>Bovespa</a:t>
            </a:r>
            <a:r>
              <a:rPr lang="en-US" altLang="pt-BR" sz="3800" b="0" dirty="0"/>
              <a:t>, BTB e BM&amp;F</a:t>
            </a:r>
            <a:endParaRPr lang="pt-BR" altLang="pt-BR" sz="3800" b="0" dirty="0"/>
          </a:p>
        </p:txBody>
      </p:sp>
      <p:sp>
        <p:nvSpPr>
          <p:cNvPr id="8195" name="Espaço Reservado para Texto 12">
            <a:extLst>
              <a:ext uri="{FF2B5EF4-FFF2-40B4-BE49-F238E27FC236}">
                <a16:creationId xmlns:a16="http://schemas.microsoft.com/office/drawing/2014/main" id="{F481A2EB-DED4-4E7B-B515-325F6BF2463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07988" y="4221163"/>
            <a:ext cx="5732462" cy="898525"/>
          </a:xfrm>
        </p:spPr>
        <p:txBody>
          <a:bodyPr/>
          <a:lstStyle/>
          <a:p>
            <a:pPr eaLnBrk="1" hangingPunct="1"/>
            <a:r>
              <a:rPr lang="en-US" altLang="pt-BR" sz="1400">
                <a:solidFill>
                  <a:srgbClr val="00AFE6"/>
                </a:solidFill>
              </a:rPr>
              <a:t>Manual de Utilização do dashboard</a:t>
            </a:r>
            <a:endParaRPr lang="pt-BR" altLang="pt-BR" sz="1400">
              <a:solidFill>
                <a:srgbClr val="00AFE6"/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3">
            <a:extLst>
              <a:ext uri="{FF2B5EF4-FFF2-40B4-BE49-F238E27FC236}">
                <a16:creationId xmlns:a16="http://schemas.microsoft.com/office/drawing/2014/main" id="{CCFE9FB3-7875-4D10-9419-F953CC6768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988" y="3041650"/>
            <a:ext cx="11160125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ts val="4600"/>
              </a:lnSpc>
              <a:spcBef>
                <a:spcPct val="0"/>
              </a:spcBef>
              <a:buFontTx/>
              <a:buNone/>
            </a:pPr>
            <a:r>
              <a:rPr lang="en-US" altLang="pt-BR" sz="6000">
                <a:solidFill>
                  <a:srgbClr val="FFFFFF"/>
                </a:solidFill>
              </a:rPr>
              <a:t>Descrição e painéis disponíveis</a:t>
            </a: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>
            <a:extLst>
              <a:ext uri="{FF2B5EF4-FFF2-40B4-BE49-F238E27FC236}">
                <a16:creationId xmlns:a16="http://schemas.microsoft.com/office/drawing/2014/main" id="{C363E40B-4983-4BF5-A684-6D1FAF878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250" y="371475"/>
            <a:ext cx="10139363" cy="436563"/>
          </a:xfrm>
        </p:spPr>
        <p:txBody>
          <a:bodyPr/>
          <a:lstStyle/>
          <a:p>
            <a:pPr algn="l">
              <a:defRPr/>
            </a:pPr>
            <a:r>
              <a:rPr lang="pt-BR" sz="2800" dirty="0"/>
              <a:t>Descrição do dashboard 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8C4A2C8B-BB09-4D9F-8932-F3A27E8C16EB}"/>
              </a:ext>
            </a:extLst>
          </p:cNvPr>
          <p:cNvSpPr/>
          <p:nvPr/>
        </p:nvSpPr>
        <p:spPr>
          <a:xfrm>
            <a:off x="349249" y="908720"/>
            <a:ext cx="1172534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Ranking de Instrumentos mostra todos os instrumentos negociados na Bolsa, dando detalhe ao Volume Médio Diário Negociado (ADTV), Número de Negócios Diários (ADT) e Quantidade Média Negociada Diária (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ADTQ)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os mercados de Bovespa, BM&amp;F e BTB.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dashboard tem um único painel com todas as informações. Por estar focado nos instrumentos, é o único que traz o subtipo de instrumento, uma classificação mais granular que permite avaliar os dados disponíveis.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75FB9357-E096-4391-960A-4102FC5651D3}"/>
              </a:ext>
            </a:extLst>
          </p:cNvPr>
          <p:cNvSpPr/>
          <p:nvPr/>
        </p:nvSpPr>
        <p:spPr>
          <a:xfrm>
            <a:off x="4493892" y="2708920"/>
            <a:ext cx="3204216" cy="36422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Ranking de Instrumentos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4E42CCE4-C05D-4008-8C06-FE9702B824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8825" y="3151084"/>
            <a:ext cx="5994350" cy="3164172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38662131-98D0-484F-BF26-8CCB96AED0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0" y="1738"/>
            <a:ext cx="12183260" cy="6431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328002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3">
            <a:extLst>
              <a:ext uri="{FF2B5EF4-FFF2-40B4-BE49-F238E27FC236}">
                <a16:creationId xmlns:a16="http://schemas.microsoft.com/office/drawing/2014/main" id="{310CA85C-36D7-4853-B51A-2047C4828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988" y="3032125"/>
            <a:ext cx="7231062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ts val="4600"/>
              </a:lnSpc>
              <a:spcBef>
                <a:spcPct val="0"/>
              </a:spcBef>
              <a:buFontTx/>
              <a:buNone/>
            </a:pPr>
            <a:r>
              <a:rPr lang="en-US" altLang="pt-BR" sz="6600">
                <a:solidFill>
                  <a:srgbClr val="FFFFFF"/>
                </a:solidFill>
              </a:rPr>
              <a:t>Filtros</a:t>
            </a: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9B10E773-6EAC-4424-8C28-1BAD8FBA5136}"/>
              </a:ext>
            </a:extLst>
          </p:cNvPr>
          <p:cNvSpPr/>
          <p:nvPr/>
        </p:nvSpPr>
        <p:spPr>
          <a:xfrm>
            <a:off x="3272884" y="5778551"/>
            <a:ext cx="7676128" cy="43656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Ticker</a:t>
            </a:r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permite escolher o </a:t>
            </a:r>
            <a:r>
              <a:rPr lang="pt-B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ticker</a:t>
            </a:r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ação que será analisada. Estarão disponíveis todos os ativos negociados na data de análise. Só pode ser escolhido um por vez ou visualizar todo o mercado (ao retirar o filtro).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1E1EE19F-97D3-4837-9ADC-5A3CB11B13EE}"/>
              </a:ext>
            </a:extLst>
          </p:cNvPr>
          <p:cNvSpPr/>
          <p:nvPr/>
        </p:nvSpPr>
        <p:spPr>
          <a:xfrm>
            <a:off x="3273008" y="3124203"/>
            <a:ext cx="7676128" cy="43656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 Instrumento</a:t>
            </a:r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o filtro apresenta a classificação de instrumentos, da mesma forma que é apresentando no painel. Ao escolher, o usuário pode rearranjar os instrumentos disponíveis.</a:t>
            </a:r>
          </a:p>
        </p:txBody>
      </p:sp>
      <p:sp>
        <p:nvSpPr>
          <p:cNvPr id="8" name="Título 3">
            <a:extLst>
              <a:ext uri="{FF2B5EF4-FFF2-40B4-BE49-F238E27FC236}">
                <a16:creationId xmlns:a16="http://schemas.microsoft.com/office/drawing/2014/main" id="{9D3DF7F3-24C3-4B7A-8CB1-55752E7EE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250" y="371475"/>
            <a:ext cx="10139363" cy="436563"/>
          </a:xfrm>
        </p:spPr>
        <p:txBody>
          <a:bodyPr/>
          <a:lstStyle/>
          <a:p>
            <a:pPr algn="l">
              <a:defRPr/>
            </a:pPr>
            <a:r>
              <a:rPr lang="pt-BR" sz="2800" dirty="0"/>
              <a:t>Filtros disponíveis nos painéis.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4AE40C29-E77C-4D99-B1D7-E6100D6884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741" y="5726833"/>
            <a:ext cx="2570869" cy="540000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8E7F428F-00B7-41AF-B5EE-5791C187448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6565"/>
          <a:stretch/>
        </p:blipFill>
        <p:spPr>
          <a:xfrm>
            <a:off x="277741" y="971041"/>
            <a:ext cx="2413469" cy="540000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EA03A032-7997-4280-B594-79F821FF6C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741" y="4368036"/>
            <a:ext cx="2627999" cy="540000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A6159E95-ACDC-4EA7-A7AD-E7FEF206C47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7741" y="5047435"/>
            <a:ext cx="2350588" cy="540000"/>
          </a:xfrm>
          <a:prstGeom prst="rect">
            <a:avLst/>
          </a:prstGeom>
        </p:spPr>
      </p:pic>
      <p:sp>
        <p:nvSpPr>
          <p:cNvPr id="14" name="Retângulo 13">
            <a:extLst>
              <a:ext uri="{FF2B5EF4-FFF2-40B4-BE49-F238E27FC236}">
                <a16:creationId xmlns:a16="http://schemas.microsoft.com/office/drawing/2014/main" id="{0AE28DFA-66E0-490C-A03C-45E393E09568}"/>
              </a:ext>
            </a:extLst>
          </p:cNvPr>
          <p:cNvSpPr/>
          <p:nvPr/>
        </p:nvSpPr>
        <p:spPr>
          <a:xfrm>
            <a:off x="6117456" y="1692296"/>
            <a:ext cx="4831556" cy="541296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B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Início e Data Fim</a:t>
            </a:r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Ao escolher a opção de Seleção de Datas no período, é possível escolher a data início e data fim de análise.</a:t>
            </a: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3263C396-3D50-444C-9657-4D64BE5EF6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7741" y="1650440"/>
            <a:ext cx="5165217" cy="54000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1A9ED151-D71F-451C-B558-7EB71B154675}"/>
              </a:ext>
            </a:extLst>
          </p:cNvPr>
          <p:cNvSpPr/>
          <p:nvPr/>
        </p:nvSpPr>
        <p:spPr>
          <a:xfrm>
            <a:off x="3273008" y="1028709"/>
            <a:ext cx="7676128" cy="43656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Período</a:t>
            </a:r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Base completa: disponível de 28/08/2017 até a última data, que estará entre D-2 ou D-3.</a:t>
            </a:r>
          </a:p>
          <a:p>
            <a:pPr algn="ctr"/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Seleção de datas: permite escolher data início e data fim; Últimos 30 dias: pega os últimos 30 dias corridos.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45C67A62-47E2-4992-9DBD-07EE1A573C15}"/>
              </a:ext>
            </a:extLst>
          </p:cNvPr>
          <p:cNvSpPr/>
          <p:nvPr/>
        </p:nvSpPr>
        <p:spPr>
          <a:xfrm>
            <a:off x="3272884" y="4415371"/>
            <a:ext cx="7676128" cy="43656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Mercadoria</a:t>
            </a:r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Permite que o usuário escolha uma mercadoria especifica. Normalmente a mercadoria são as 4 primeiras letras que compõe o instrumento, incluindo ações à vista, opções e termos.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CF3DEF54-33B1-4835-9F95-43E2AE3EB3EF}"/>
              </a:ext>
            </a:extLst>
          </p:cNvPr>
          <p:cNvSpPr/>
          <p:nvPr/>
        </p:nvSpPr>
        <p:spPr>
          <a:xfrm>
            <a:off x="3272884" y="5102493"/>
            <a:ext cx="7676128" cy="43656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Vencimento</a:t>
            </a:r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Valido para opções de compra e venda e seus respectivos exercícios, permite escolher datas com vencimentos específicos. Ao escolher 9999-12-31 (default), são excluídas esses instrumentos da análise.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889D2EE9-E12B-42FD-997B-74863F2724DC}"/>
              </a:ext>
            </a:extLst>
          </p:cNvPr>
          <p:cNvSpPr/>
          <p:nvPr/>
        </p:nvSpPr>
        <p:spPr>
          <a:xfrm>
            <a:off x="3272884" y="2384028"/>
            <a:ext cx="7676128" cy="43656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Visão</a:t>
            </a:r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permite escolher entre as visões de dados dentro do dashboard: Volume Médio Diário Negociado (ADTV); Número de Negócios Diários (ADT) e Quantidade Média Negociada Diária (ADTQ).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FE3F0037-CD0E-46DA-955E-530985DE70C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7741" y="2329839"/>
            <a:ext cx="1836000" cy="5400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3DBE86ED-63A8-4E36-BF18-A24EB636F57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7741" y="3688637"/>
            <a:ext cx="1877727" cy="540000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9255D5E4-8613-4942-8DC6-3FE0D2E04CB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7741" y="3009238"/>
            <a:ext cx="1803829" cy="540000"/>
          </a:xfrm>
          <a:prstGeom prst="rect">
            <a:avLst/>
          </a:prstGeom>
        </p:spPr>
      </p:pic>
      <p:sp>
        <p:nvSpPr>
          <p:cNvPr id="20" name="Retângulo 19">
            <a:extLst>
              <a:ext uri="{FF2B5EF4-FFF2-40B4-BE49-F238E27FC236}">
                <a16:creationId xmlns:a16="http://schemas.microsoft.com/office/drawing/2014/main" id="{8BEA1284-08BD-445D-BB60-50474F9B1C47}"/>
              </a:ext>
            </a:extLst>
          </p:cNvPr>
          <p:cNvSpPr/>
          <p:nvPr/>
        </p:nvSpPr>
        <p:spPr>
          <a:xfrm>
            <a:off x="3273008" y="3740355"/>
            <a:ext cx="7676128" cy="43656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 Tipo Instrumento</a:t>
            </a:r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um filtro mais granular que Tipo de Instrumento, o Sub Tipo abre em mais categorias, possibilitando análises mais especificas nesse ranking.</a:t>
            </a:r>
          </a:p>
        </p:txBody>
      </p:sp>
    </p:spTree>
    <p:extLst>
      <p:ext uri="{BB962C8B-B14F-4D97-AF65-F5344CB8AC3E}">
        <p14:creationId xmlns:p14="http://schemas.microsoft.com/office/powerpoint/2010/main" val="3700244951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3">
            <a:extLst>
              <a:ext uri="{FF2B5EF4-FFF2-40B4-BE49-F238E27FC236}">
                <a16:creationId xmlns:a16="http://schemas.microsoft.com/office/drawing/2014/main" id="{2758F6A8-D04B-479E-B0D5-63FED575C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250" y="371475"/>
            <a:ext cx="10139363" cy="436563"/>
          </a:xfrm>
        </p:spPr>
        <p:txBody>
          <a:bodyPr/>
          <a:lstStyle/>
          <a:p>
            <a:pPr algn="l">
              <a:defRPr/>
            </a:pPr>
            <a:r>
              <a:rPr lang="pt-BR" sz="2800" dirty="0"/>
              <a:t>Filtros disponíveis nos painéis.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01A775D8-4875-4919-8119-143DAC0306EB}"/>
              </a:ext>
            </a:extLst>
          </p:cNvPr>
          <p:cNvSpPr/>
          <p:nvPr/>
        </p:nvSpPr>
        <p:spPr>
          <a:xfrm>
            <a:off x="7182972" y="1412776"/>
            <a:ext cx="4906962" cy="167064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Instrumento </a:t>
            </a:r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os diferentes tipos de instrumentos estão disponíveis para filtro e também podem acabar sendo excluídos caso um filtro anterior tenha sido selecionado (</a:t>
            </a:r>
            <a:r>
              <a:rPr lang="pt-B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ao selecionar o </a:t>
            </a:r>
            <a:r>
              <a:rPr lang="pt-B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ticker</a:t>
            </a:r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PETR4, só aparecerá Instrumento à Vista). Caso seja escolhido um filtro de instrumento antes dos demais, mercadorias e </a:t>
            </a:r>
            <a:r>
              <a:rPr lang="pt-B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tickers</a:t>
            </a:r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serão filtrados da mesma forma que o exemplo anterior. Assim como o filtro de Categoria Investidor, ao clicar e manter pressionado a tecla </a:t>
            </a:r>
            <a:r>
              <a:rPr lang="pt-BR" sz="12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Ctrl</a:t>
            </a:r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é possível selecionar mais de um instrumento ao mesmo tempo. 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30F5C8AD-430A-4BB6-AC6D-B77FD93967A1}"/>
              </a:ext>
            </a:extLst>
          </p:cNvPr>
          <p:cNvSpPr/>
          <p:nvPr/>
        </p:nvSpPr>
        <p:spPr>
          <a:xfrm>
            <a:off x="7182972" y="3734340"/>
            <a:ext cx="4906962" cy="1947739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Faixas por ADTV, ADT ou ADTQ </a:t>
            </a:r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com visão por investidor, é possível avaliar para cada barra a concentração do número de Negócios, quantidade e volume financeiro diário. A última barra, com mais de 1000 negócios, permite identificar os robôs que estão operando na bolsa, o que estão operando.</a:t>
            </a: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filtro serve para responder a pergunta: investidores que fizeram até 10 negócios, negociaram o que?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E237DC4A-B114-439D-AAD5-069BEDE2EF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66" y="3658811"/>
            <a:ext cx="6953062" cy="2023269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85824CEC-2539-4811-8BE2-26D32E2F03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147" y="1281308"/>
            <a:ext cx="6438900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905795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4" descr="RAFE.png">
            <a:extLst>
              <a:ext uri="{FF2B5EF4-FFF2-40B4-BE49-F238E27FC236}">
                <a16:creationId xmlns:a16="http://schemas.microsoft.com/office/drawing/2014/main" id="{E519B77B-CA16-42F5-AC65-44F2A2F54A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Espaço Reservado para Conteúdo 2">
            <a:extLst>
              <a:ext uri="{FF2B5EF4-FFF2-40B4-BE49-F238E27FC236}">
                <a16:creationId xmlns:a16="http://schemas.microsoft.com/office/drawing/2014/main" id="{98A4D119-EA63-46DD-93F8-95208FEC949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34963" y="1052513"/>
            <a:ext cx="3457575" cy="117475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pt-BR" altLang="pt-BR" sz="3200">
                <a:solidFill>
                  <a:srgbClr val="FFFFFF"/>
                </a:solidFill>
              </a:rPr>
              <a:t>Obrigada,</a:t>
            </a:r>
            <a:br>
              <a:rPr lang="pt-BR" altLang="pt-BR" sz="3200">
                <a:solidFill>
                  <a:srgbClr val="FFFFFF"/>
                </a:solidFill>
              </a:rPr>
            </a:br>
            <a:r>
              <a:rPr lang="pt-BR" altLang="pt-BR" sz="3200">
                <a:solidFill>
                  <a:srgbClr val="00B0F0"/>
                </a:solidFill>
              </a:rPr>
              <a:t>Qualquer dúvida, não hesite em nos contatar.</a:t>
            </a:r>
          </a:p>
        </p:txBody>
      </p:sp>
      <p:sp>
        <p:nvSpPr>
          <p:cNvPr id="45060" name="Rectangle 21">
            <a:extLst>
              <a:ext uri="{FF2B5EF4-FFF2-40B4-BE49-F238E27FC236}">
                <a16:creationId xmlns:a16="http://schemas.microsoft.com/office/drawing/2014/main" id="{200DA513-8AA7-4095-A03E-96BD3CC99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963" y="4941888"/>
            <a:ext cx="31686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chemeClr val="bg2"/>
                </a:solidFill>
              </a:rPr>
              <a:t>produtodedados@b3.com.br</a:t>
            </a:r>
          </a:p>
        </p:txBody>
      </p:sp>
      <p:cxnSp>
        <p:nvCxnSpPr>
          <p:cNvPr id="30" name="Straight Connector 10">
            <a:extLst>
              <a:ext uri="{FF2B5EF4-FFF2-40B4-BE49-F238E27FC236}">
                <a16:creationId xmlns:a16="http://schemas.microsoft.com/office/drawing/2014/main" id="{B9EC6535-2C48-4A41-AEAB-47A56ED2DC68}"/>
              </a:ext>
            </a:extLst>
          </p:cNvPr>
          <p:cNvCxnSpPr/>
          <p:nvPr/>
        </p:nvCxnSpPr>
        <p:spPr>
          <a:xfrm>
            <a:off x="407988" y="6381750"/>
            <a:ext cx="11449050" cy="0"/>
          </a:xfrm>
          <a:prstGeom prst="line">
            <a:avLst/>
          </a:prstGeom>
          <a:ln w="3175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5062" name="Picture 18" descr="B3_LogoNegativo_01.png">
            <a:extLst>
              <a:ext uri="{FF2B5EF4-FFF2-40B4-BE49-F238E27FC236}">
                <a16:creationId xmlns:a16="http://schemas.microsoft.com/office/drawing/2014/main" id="{0F4F8AF7-EEFD-4B78-B336-E344BDB0BB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5725" y="1169988"/>
            <a:ext cx="2160588" cy="96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3" name="TextBox 15">
            <a:extLst>
              <a:ext uri="{FF2B5EF4-FFF2-40B4-BE49-F238E27FC236}">
                <a16:creationId xmlns:a16="http://schemas.microsoft.com/office/drawing/2014/main" id="{0138DDDA-D316-46CC-986F-EB6C380A45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963" y="6508750"/>
            <a:ext cx="345757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900">
                <a:solidFill>
                  <a:srgbClr val="00B0F0"/>
                </a:solidFill>
              </a:rPr>
              <a:t>INFORMAÇÃO PÚBLICA</a:t>
            </a:r>
          </a:p>
        </p:txBody>
      </p:sp>
      <p:sp>
        <p:nvSpPr>
          <p:cNvPr id="45064" name="TextBox 15">
            <a:extLst>
              <a:ext uri="{FF2B5EF4-FFF2-40B4-BE49-F238E27FC236}">
                <a16:creationId xmlns:a16="http://schemas.microsoft.com/office/drawing/2014/main" id="{9FEC63D8-0F7F-4614-A67E-619A70AAC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1813" y="6508750"/>
            <a:ext cx="345598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6456F6C5-4877-486E-88D0-D2ABEE8770D6}" type="slidenum">
              <a:rPr lang="en-US" altLang="pt-BR" sz="900">
                <a:solidFill>
                  <a:srgbClr val="BFBFBF"/>
                </a:solidFill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pt-BR" sz="900">
              <a:solidFill>
                <a:srgbClr val="BFBFBF"/>
              </a:solidFill>
            </a:endParaRPr>
          </a:p>
        </p:txBody>
      </p:sp>
      <p:pic>
        <p:nvPicPr>
          <p:cNvPr id="45065" name="Picture 13" descr="Site-em-ciano.png">
            <a:extLst>
              <a:ext uri="{FF2B5EF4-FFF2-40B4-BE49-F238E27FC236}">
                <a16:creationId xmlns:a16="http://schemas.microsoft.com/office/drawing/2014/main" id="{B96819A9-B113-4633-982C-CEB499AF33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1850" y="6542088"/>
            <a:ext cx="865188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B3">
      <a:dk1>
        <a:srgbClr val="5A5F5F"/>
      </a:dk1>
      <a:lt1>
        <a:sysClr val="window" lastClr="FFFFFF"/>
      </a:lt1>
      <a:dk2>
        <a:srgbClr val="053273"/>
      </a:dk2>
      <a:lt2>
        <a:srgbClr val="FFFFFF"/>
      </a:lt2>
      <a:accent1>
        <a:srgbClr val="00AFE6"/>
      </a:accent1>
      <a:accent2>
        <a:srgbClr val="E17D1E"/>
      </a:accent2>
      <a:accent3>
        <a:srgbClr val="0064B4"/>
      </a:accent3>
      <a:accent4>
        <a:srgbClr val="FFD769"/>
      </a:accent4>
      <a:accent5>
        <a:srgbClr val="46C8F5"/>
      </a:accent5>
      <a:accent6>
        <a:srgbClr val="8CD7FA"/>
      </a:accent6>
      <a:hlink>
        <a:srgbClr val="00AFE6"/>
      </a:hlink>
      <a:folHlink>
        <a:srgbClr val="0064B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996EFEF7D0459479C2B077F9CC506F4" ma:contentTypeVersion="10" ma:contentTypeDescription="Crie um novo documento." ma:contentTypeScope="" ma:versionID="07c7edd9d1c5a62f775e91980e10ce1b">
  <xsd:schema xmlns:xsd="http://www.w3.org/2001/XMLSchema" xmlns:xs="http://www.w3.org/2001/XMLSchema" xmlns:p="http://schemas.microsoft.com/office/2006/metadata/properties" xmlns:ns1="http://schemas.microsoft.com/sharepoint/v3" xmlns:ns2="80facd6c-f04a-426f-adbd-b3840a7840bd" xmlns:ns3="d33496c5-bd94-446e-a363-fca1fec0d15a" targetNamespace="http://schemas.microsoft.com/office/2006/metadata/properties" ma:root="true" ma:fieldsID="27890da013ae7456af211ccb4477d960" ns1:_="" ns2:_="" ns3:_="">
    <xsd:import namespace="http://schemas.microsoft.com/sharepoint/v3"/>
    <xsd:import namespace="80facd6c-f04a-426f-adbd-b3840a7840bd"/>
    <xsd:import namespace="d33496c5-bd94-446e-a363-fca1fec0d15a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Agendamento de Data de Início" ma:description="Data de Início de Agendamento é uma coluna de site criada pelo recurso de Publicação. Ela é usada para especificar a data e hora em que essa página aparecerá pela primeira vez aos visitantes do site." ma:internalName="PublishingStartDate">
      <xsd:simpleType>
        <xsd:restriction base="dms:Unknown"/>
      </xsd:simpleType>
    </xsd:element>
    <xsd:element name="PublishingExpirationDate" ma:index="9" nillable="true" ma:displayName="Agendamento de Data de Término" ma:description="Data Final de Agendamento é uma coluna de site criada pelo recurso de Publicação. Ela é usada para especificar a data e a hora em que essa página não será mais exibida aos visitantes do site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facd6c-f04a-426f-adbd-b3840a7840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3496c5-bd94-446e-a363-fca1fec0d15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BD0499-DFFF-4FAC-8615-5E6E5B8BDE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0facd6c-f04a-426f-adbd-b3840a7840bd"/>
    <ds:schemaRef ds:uri="d33496c5-bd94-446e-a363-fca1fec0d1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194A4CE-0467-41A7-AEFE-12ED3A0F554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4B638A04-A3A8-449B-902D-A9A2B72E2E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9017</TotalTime>
  <Words>589</Words>
  <Application>Microsoft Office PowerPoint</Application>
  <PresentationFormat>Widescreen</PresentationFormat>
  <Paragraphs>30</Paragraphs>
  <Slides>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Ranking de Instrumentos:  Bovespa, BTB e BM&amp;F</vt:lpstr>
      <vt:lpstr>Apresentação do PowerPoint</vt:lpstr>
      <vt:lpstr>Descrição do dashboard </vt:lpstr>
      <vt:lpstr>Apresentação do PowerPoint</vt:lpstr>
      <vt:lpstr>Apresentação do PowerPoint</vt:lpstr>
      <vt:lpstr>Filtros disponíveis nos painéis.</vt:lpstr>
      <vt:lpstr>Filtros disponíveis nos painéis.</vt:lpstr>
      <vt:lpstr>Apresentação do PowerPoint</vt:lpstr>
    </vt:vector>
  </TitlesOfParts>
  <Manager/>
  <Company>BVMF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Raphael Straub de Souza</dc:creator>
  <cp:keywords/>
  <dc:description/>
  <cp:lastModifiedBy>Marcelo Correa Scherman</cp:lastModifiedBy>
  <cp:revision>197</cp:revision>
  <dcterms:created xsi:type="dcterms:W3CDTF">2016-08-02T14:53:12Z</dcterms:created>
  <dcterms:modified xsi:type="dcterms:W3CDTF">2020-04-01T19:26:23Z</dcterms:modified>
  <cp:category/>
</cp:coreProperties>
</file>