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48"/>
  </p:notesMasterIdLst>
  <p:handoutMasterIdLst>
    <p:handoutMasterId r:id="rId49"/>
  </p:handoutMasterIdLst>
  <p:sldIdLst>
    <p:sldId id="270" r:id="rId5"/>
    <p:sldId id="316" r:id="rId6"/>
    <p:sldId id="317" r:id="rId7"/>
    <p:sldId id="274" r:id="rId8"/>
    <p:sldId id="318" r:id="rId9"/>
    <p:sldId id="319" r:id="rId10"/>
    <p:sldId id="320" r:id="rId11"/>
    <p:sldId id="321" r:id="rId12"/>
    <p:sldId id="323" r:id="rId13"/>
    <p:sldId id="268" r:id="rId14"/>
    <p:sldId id="326" r:id="rId15"/>
    <p:sldId id="284" r:id="rId16"/>
    <p:sldId id="285" r:id="rId17"/>
    <p:sldId id="288" r:id="rId18"/>
    <p:sldId id="286" r:id="rId19"/>
    <p:sldId id="294" r:id="rId20"/>
    <p:sldId id="324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06" r:id="rId29"/>
    <p:sldId id="308" r:id="rId30"/>
    <p:sldId id="309" r:id="rId31"/>
    <p:sldId id="290" r:id="rId32"/>
    <p:sldId id="292" r:id="rId33"/>
    <p:sldId id="291" r:id="rId34"/>
    <p:sldId id="293" r:id="rId35"/>
    <p:sldId id="298" r:id="rId36"/>
    <p:sldId id="299" r:id="rId37"/>
    <p:sldId id="300" r:id="rId38"/>
    <p:sldId id="301" r:id="rId39"/>
    <p:sldId id="303" r:id="rId40"/>
    <p:sldId id="304" r:id="rId41"/>
    <p:sldId id="305" r:id="rId42"/>
    <p:sldId id="311" r:id="rId43"/>
    <p:sldId id="312" r:id="rId44"/>
    <p:sldId id="314" r:id="rId45"/>
    <p:sldId id="315" r:id="rId46"/>
    <p:sldId id="283" r:id="rId4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6"/>
    <a:srgbClr val="003273"/>
    <a:srgbClr val="0D245F"/>
    <a:srgbClr val="E98E3F"/>
    <a:srgbClr val="FDD759"/>
    <a:srgbClr val="FCDEC1"/>
    <a:srgbClr val="FFFFFF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867212C-1808-4389-8DD6-A92BD5040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A7508B-50AC-4B74-8BBB-B5D53FABB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624F74-92AE-46EB-8487-4E0D3D0FBE5F}" type="datetimeFigureOut">
              <a:rPr lang="en-US" altLang="pt-BR"/>
              <a:pPr>
                <a:defRPr/>
              </a:pPr>
              <a:t>10/1/2020</a:t>
            </a:fld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F1C13D-AF51-4879-914C-820DEBB5AC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E2702C-54E5-4F25-B5C7-6CC947EBF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D77A39-B9B5-424D-8E0E-8F2447151F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9301964-45F1-477D-9FD9-EBEFE940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1ACCE8-CBF8-43B6-B889-C138D4A6B1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DBE76D-A80E-4CA5-9752-797B651FBDE4}" type="datetimeFigureOut">
              <a:rPr lang="en-US" altLang="pt-BR"/>
              <a:pPr>
                <a:defRPr/>
              </a:pPr>
              <a:t>10/1/2020</a:t>
            </a:fld>
            <a:endParaRPr lang="en-US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1E61C65-32B8-4715-96DD-3D72A55F2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543D9AF-7269-4607-AD6A-59EB41602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  <a:endParaRPr lang="en-US" alt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FED310-7689-4FB4-84E3-15886A0F9E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D16490-6FA6-4938-927F-35A23BB7A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1EAA40D-CD6B-4930-B0A7-97331507831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F51AD6BB-83A0-409E-8E84-92DCB6AE2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2C588EC2-AF52-4F72-B216-524375AC2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95F2BABE-054C-4BB9-9AAC-D4412AAC7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42F02A2E-5971-4252-8BE6-49C9E7EA3E6D}" type="slidenum">
              <a:rPr lang="en-US" altLang="pt-BR">
                <a:latin typeface="Arial" panose="020B0604020202020204" pitchFamily="34" charset="0"/>
              </a:rPr>
              <a:pPr/>
              <a:t>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1290227A-2095-4372-BC7E-8BC800E43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B2DF9173-C717-433B-A255-85E17D7DB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E13FDC15-914D-4D4E-9189-82D0671B0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445AF007-71E1-42D5-B0A1-15885070427F}" type="slidenum">
              <a:rPr lang="en-US" altLang="pt-BR">
                <a:latin typeface="Arial" panose="020B0604020202020204" pitchFamily="34" charset="0"/>
              </a:rPr>
              <a:pPr/>
              <a:t>34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335360" y="98072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335359" y="138776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139060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335359" y="179479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335359" y="222302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335359" y="265124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35359" y="3079475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335359" y="3507702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335359" y="3946006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23"/>
          </p:nvPr>
        </p:nvSpPr>
        <p:spPr>
          <a:xfrm>
            <a:off x="335359" y="4384310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335359" y="482261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25"/>
          </p:nvPr>
        </p:nvSpPr>
        <p:spPr>
          <a:xfrm>
            <a:off x="335359" y="526091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947329"/>
      </p:ext>
    </p:extLst>
  </p:cSld>
  <p:clrMapOvr>
    <a:masterClrMapping/>
  </p:clrMapOvr>
  <p:transition>
    <p:fade thruBlk="1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A8C0460-F86B-4703-8206-7A2C8C971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5" descr="rodapé3.png">
            <a:extLst>
              <a:ext uri="{FF2B5EF4-FFF2-40B4-BE49-F238E27FC236}">
                <a16:creationId xmlns:a16="http://schemas.microsoft.com/office/drawing/2014/main" id="{2F79A643-E954-4F5B-8A7A-B4A755526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463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897445CD-FD6C-4566-9A4F-6ABB590A8B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2F0B702-D08B-461D-8829-3FC096A67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CD513D6D-4147-49C3-A6C0-2E3CE13197AB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 descr="B3_Site_01.jpg">
            <a:extLst>
              <a:ext uri="{FF2B5EF4-FFF2-40B4-BE49-F238E27FC236}">
                <a16:creationId xmlns:a16="http://schemas.microsoft.com/office/drawing/2014/main" id="{ACADC2C0-0B4A-4A80-B6D7-BFC027686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ite-em-ciano.png">
            <a:extLst>
              <a:ext uri="{FF2B5EF4-FFF2-40B4-BE49-F238E27FC236}">
                <a16:creationId xmlns:a16="http://schemas.microsoft.com/office/drawing/2014/main" id="{D5F02302-91BB-46E6-8640-387ABC254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ogo-B3-branco.png">
            <a:extLst>
              <a:ext uri="{FF2B5EF4-FFF2-40B4-BE49-F238E27FC236}">
                <a16:creationId xmlns:a16="http://schemas.microsoft.com/office/drawing/2014/main" id="{5DF4A1CB-0A17-436D-B75A-DB871C4FB6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171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8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4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2"/>
          </p:nvPr>
        </p:nvSpPr>
        <p:spPr>
          <a:xfrm>
            <a:off x="364325" y="1103084"/>
            <a:ext cx="2671062" cy="51088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3405905" y="1103083"/>
            <a:ext cx="2515399" cy="510880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/>
          </p:nvPr>
        </p:nvSpPr>
        <p:spPr>
          <a:xfrm>
            <a:off x="6270715" y="1103082"/>
            <a:ext cx="2501810" cy="51088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5"/>
          </p:nvPr>
        </p:nvSpPr>
        <p:spPr>
          <a:xfrm>
            <a:off x="9121389" y="1103082"/>
            <a:ext cx="2724536" cy="510880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2045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quarter" idx="10"/>
          </p:nvPr>
        </p:nvSpPr>
        <p:spPr>
          <a:xfrm>
            <a:off x="349446" y="1091939"/>
            <a:ext cx="3649485" cy="511995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Conteúdo 18"/>
          <p:cNvSpPr>
            <a:spLocks noGrp="1"/>
          </p:cNvSpPr>
          <p:nvPr>
            <p:ph sz="quarter" idx="11"/>
          </p:nvPr>
        </p:nvSpPr>
        <p:spPr>
          <a:xfrm>
            <a:off x="4354513" y="1092200"/>
            <a:ext cx="3471862" cy="51196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Espaço Reservado para Conteúdo 20"/>
          <p:cNvSpPr>
            <a:spLocks noGrp="1"/>
          </p:cNvSpPr>
          <p:nvPr>
            <p:ph sz="quarter" idx="12"/>
          </p:nvPr>
        </p:nvSpPr>
        <p:spPr>
          <a:xfrm>
            <a:off x="8175625" y="1092200"/>
            <a:ext cx="3670300" cy="51196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5820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6400" y="1103086"/>
            <a:ext cx="11379200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91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530970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23992" y="1103086"/>
            <a:ext cx="5761608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9509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1135934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2406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237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72774E-0D72-4EAD-8434-DB5CF319E2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15" descr="Contracapa-1.png">
            <a:extLst>
              <a:ext uri="{FF2B5EF4-FFF2-40B4-BE49-F238E27FC236}">
                <a16:creationId xmlns:a16="http://schemas.microsoft.com/office/drawing/2014/main" id="{A385A651-FA08-42D0-A796-D63E172C9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-87313"/>
            <a:ext cx="122047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621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9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2736"/>
            <a:ext cx="6815667" cy="5073428"/>
          </a:xfr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31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94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apa-6.png">
            <a:extLst>
              <a:ext uri="{FF2B5EF4-FFF2-40B4-BE49-F238E27FC236}">
                <a16:creationId xmlns:a16="http://schemas.microsoft.com/office/drawing/2014/main" id="{6FCA12FF-D016-431B-840E-3FD4C6AE7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tipo-Branco-2.png">
            <a:extLst>
              <a:ext uri="{FF2B5EF4-FFF2-40B4-BE49-F238E27FC236}">
                <a16:creationId xmlns:a16="http://schemas.microsoft.com/office/drawing/2014/main" id="{E5F5966A-C428-4553-92B9-28EBF5792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49275"/>
            <a:ext cx="194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9E3889B1-9224-42F5-B095-F1F8144B4262}"/>
              </a:ext>
            </a:extLst>
          </p:cNvPr>
          <p:cNvCxnSpPr/>
          <p:nvPr userDrawn="1"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5">
            <a:extLst>
              <a:ext uri="{FF2B5EF4-FFF2-40B4-BE49-F238E27FC236}">
                <a16:creationId xmlns:a16="http://schemas.microsoft.com/office/drawing/2014/main" id="{89FE342A-E78C-4151-907D-191BD8F294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CD4C2A74-4913-4287-AD29-E793029D7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EB2BD769-A540-42B2-9936-2827557882E9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 descr="Site-em-ciano.png">
            <a:extLst>
              <a:ext uri="{FF2B5EF4-FFF2-40B4-BE49-F238E27FC236}">
                <a16:creationId xmlns:a16="http://schemas.microsoft.com/office/drawing/2014/main" id="{7CB1A070-D08A-4B0B-B50B-FA19DFD32B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7368" y="3212976"/>
            <a:ext cx="6600733" cy="1408451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435406" y="4869160"/>
            <a:ext cx="6572695" cy="89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304702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dapé3.png">
            <a:extLst>
              <a:ext uri="{FF2B5EF4-FFF2-40B4-BE49-F238E27FC236}">
                <a16:creationId xmlns:a16="http://schemas.microsoft.com/office/drawing/2014/main" id="{4286C07E-F399-4F27-845E-1B43670818E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CB2F473-498A-4B87-9ED7-B35D9AE57C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80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59DA7EA-790F-445F-BFDF-BD8391077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1029" name="TextBox 15">
            <a:extLst>
              <a:ext uri="{FF2B5EF4-FFF2-40B4-BE49-F238E27FC236}">
                <a16:creationId xmlns:a16="http://schemas.microsoft.com/office/drawing/2014/main" id="{ACB9DC9F-7151-4D6C-9147-0B6A92ACF6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1030" name="TextBox 15">
            <a:extLst>
              <a:ext uri="{FF2B5EF4-FFF2-40B4-BE49-F238E27FC236}">
                <a16:creationId xmlns:a16="http://schemas.microsoft.com/office/drawing/2014/main" id="{A416A9DD-1857-479C-A468-662C7DCF5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61B94FFD-882E-4BA0-B3F0-944A83AD6566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11" descr="B3_Site_01.jpg">
            <a:extLst>
              <a:ext uri="{FF2B5EF4-FFF2-40B4-BE49-F238E27FC236}">
                <a16:creationId xmlns:a16="http://schemas.microsoft.com/office/drawing/2014/main" id="{449B52F4-D6E7-4E25-B676-96A794368D3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te-em-ciano.png">
            <a:extLst>
              <a:ext uri="{FF2B5EF4-FFF2-40B4-BE49-F238E27FC236}">
                <a16:creationId xmlns:a16="http://schemas.microsoft.com/office/drawing/2014/main" id="{84B57833-67D9-4937-B270-3FF7431A73E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Logotipo-B3.png">
            <a:extLst>
              <a:ext uri="{FF2B5EF4-FFF2-40B4-BE49-F238E27FC236}">
                <a16:creationId xmlns:a16="http://schemas.microsoft.com/office/drawing/2014/main" id="{356E3FF3-E7A5-4123-9C95-EDFBAC9A626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04A700A5-95FE-4DD4-A4C0-538199DE1F2E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9" r:id="rId9"/>
    <p:sldLayoutId id="2147483930" r:id="rId10"/>
    <p:sldLayoutId id="2147483931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32" r:id="rId18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0">
            <a:extLst>
              <a:ext uri="{FF2B5EF4-FFF2-40B4-BE49-F238E27FC236}">
                <a16:creationId xmlns:a16="http://schemas.microsoft.com/office/drawing/2014/main" id="{5E091EBC-C7EB-48B2-8529-4DD552D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36838"/>
            <a:ext cx="6600825" cy="1408112"/>
          </a:xfrm>
        </p:spPr>
        <p:txBody>
          <a:bodyPr/>
          <a:lstStyle/>
          <a:p>
            <a:pPr eaLnBrk="1" hangingPunct="1"/>
            <a:r>
              <a:rPr lang="en-US" altLang="pt-BR" sz="3800" b="0" dirty="0" err="1"/>
              <a:t>Geolocalização</a:t>
            </a:r>
            <a:r>
              <a:rPr lang="en-US" altLang="pt-BR" sz="3800" b="0" dirty="0"/>
              <a:t>: </a:t>
            </a:r>
            <a:br>
              <a:rPr lang="en-US" altLang="pt-BR" sz="3800" b="0" dirty="0"/>
            </a:br>
            <a:r>
              <a:rPr lang="en-US" altLang="pt-BR" sz="3800" b="0" dirty="0" err="1"/>
              <a:t>Perfil</a:t>
            </a:r>
            <a:r>
              <a:rPr lang="en-US" altLang="pt-BR" sz="3800" b="0" dirty="0"/>
              <a:t> de Renda</a:t>
            </a:r>
            <a:endParaRPr lang="pt-BR" altLang="pt-BR" sz="3800" b="0" dirty="0"/>
          </a:p>
        </p:txBody>
      </p:sp>
      <p:sp>
        <p:nvSpPr>
          <p:cNvPr id="8195" name="Espaço Reservado para Texto 12">
            <a:extLst>
              <a:ext uri="{FF2B5EF4-FFF2-40B4-BE49-F238E27FC236}">
                <a16:creationId xmlns:a16="http://schemas.microsoft.com/office/drawing/2014/main" id="{22A92F1B-A8F8-4D59-8220-51D54AE85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4221163"/>
            <a:ext cx="5732462" cy="898525"/>
          </a:xfrm>
        </p:spPr>
        <p:txBody>
          <a:bodyPr/>
          <a:lstStyle/>
          <a:p>
            <a:pPr eaLnBrk="1" hangingPunct="1"/>
            <a:r>
              <a:rPr lang="en-US" altLang="pt-BR" sz="1400">
                <a:solidFill>
                  <a:srgbClr val="00AFE6"/>
                </a:solidFill>
              </a:rPr>
              <a:t>Manual de Utilização do dashboard</a:t>
            </a:r>
            <a:endParaRPr lang="pt-BR" altLang="pt-BR" sz="1400">
              <a:solidFill>
                <a:srgbClr val="00AFE6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185B27FC-0842-41A6-A816-89BFED1E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Filtros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3DBEEE7E-8504-4FE9-9DEF-73D40A384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/>
          <a:stretch/>
        </p:blipFill>
        <p:spPr bwMode="auto">
          <a:xfrm>
            <a:off x="479376" y="0"/>
            <a:ext cx="11536531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7">
            <a:extLst>
              <a:ext uri="{FF2B5EF4-FFF2-40B4-BE49-F238E27FC236}">
                <a16:creationId xmlns:a16="http://schemas.microsoft.com/office/drawing/2014/main" id="{27467016-66DA-4E96-B192-65B3F60C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194" y="5293643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Painel 1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49C761A-71FC-4265-80CE-E41409C7E19B}"/>
              </a:ext>
            </a:extLst>
          </p:cNvPr>
          <p:cNvCxnSpPr>
            <a:cxnSpLocks/>
          </p:cNvCxnSpPr>
          <p:nvPr/>
        </p:nvCxnSpPr>
        <p:spPr>
          <a:xfrm>
            <a:off x="6600056" y="5949280"/>
            <a:ext cx="2613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8973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2935036-B806-4A44-8BFF-5C273ED1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D6BCD68-C87E-46B0-B8BD-751CF0B0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2003425"/>
            <a:ext cx="2009775" cy="27622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5D6848-DCCB-42BF-886E-3753FE71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1220788"/>
            <a:ext cx="1619250" cy="333375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pic>
        <p:nvPicPr>
          <p:cNvPr id="12293" name="Imagem 15">
            <a:extLst>
              <a:ext uri="{FF2B5EF4-FFF2-40B4-BE49-F238E27FC236}">
                <a16:creationId xmlns:a16="http://schemas.microsoft.com/office/drawing/2014/main" id="{81A5E4CC-C9F7-425F-BDEF-1AA897BC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065463"/>
            <a:ext cx="1943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m 16">
            <a:extLst>
              <a:ext uri="{FF2B5EF4-FFF2-40B4-BE49-F238E27FC236}">
                <a16:creationId xmlns:a16="http://schemas.microsoft.com/office/drawing/2014/main" id="{D75E6697-0DE2-4FEC-94A0-759A2BAC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400" r="2618" b="2429"/>
          <a:stretch>
            <a:fillRect/>
          </a:stretch>
        </p:blipFill>
        <p:spPr bwMode="auto">
          <a:xfrm>
            <a:off x="2352675" y="3100388"/>
            <a:ext cx="2206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m 17">
            <a:extLst>
              <a:ext uri="{FF2B5EF4-FFF2-40B4-BE49-F238E27FC236}">
                <a16:creationId xmlns:a16="http://schemas.microsoft.com/office/drawing/2014/main" id="{F465CA74-C695-41C2-8A5D-C4E09EB2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"/>
          <a:stretch>
            <a:fillRect/>
          </a:stretch>
        </p:blipFill>
        <p:spPr bwMode="auto">
          <a:xfrm>
            <a:off x="6767513" y="3098800"/>
            <a:ext cx="228758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m 18">
            <a:extLst>
              <a:ext uri="{FF2B5EF4-FFF2-40B4-BE49-F238E27FC236}">
                <a16:creationId xmlns:a16="http://schemas.microsoft.com/office/drawing/2014/main" id="{19D89F9B-1D08-4BCF-B26A-8FDE305F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094038"/>
            <a:ext cx="19288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Imagem 19">
            <a:extLst>
              <a:ext uri="{FF2B5EF4-FFF2-40B4-BE49-F238E27FC236}">
                <a16:creationId xmlns:a16="http://schemas.microsoft.com/office/drawing/2014/main" id="{45F21315-ADC1-42B2-9B91-4EDD9070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488" y="3100388"/>
            <a:ext cx="2667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7E13A3F-DD8E-4928-A1CA-EA4521BFBCF7}"/>
              </a:ext>
            </a:extLst>
          </p:cNvPr>
          <p:cNvCxnSpPr>
            <a:cxnSpLocks/>
          </p:cNvCxnSpPr>
          <p:nvPr/>
        </p:nvCxnSpPr>
        <p:spPr>
          <a:xfrm>
            <a:off x="2711450" y="1412875"/>
            <a:ext cx="151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9" name="CaixaDeTexto 22">
            <a:extLst>
              <a:ext uri="{FF2B5EF4-FFF2-40B4-BE49-F238E27FC236}">
                <a16:creationId xmlns:a16="http://schemas.microsoft.com/office/drawing/2014/main" id="{C97F6013-8F25-432F-89F4-9EA917AE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1030288"/>
            <a:ext cx="244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Filtra os dados do estado desejado, podendo selecionar 1 ou mais estados.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D6032D7-7F70-40DD-A28E-8C916A122CF9}"/>
              </a:ext>
            </a:extLst>
          </p:cNvPr>
          <p:cNvCxnSpPr>
            <a:cxnSpLocks/>
          </p:cNvCxnSpPr>
          <p:nvPr/>
        </p:nvCxnSpPr>
        <p:spPr>
          <a:xfrm>
            <a:off x="2711450" y="2149475"/>
            <a:ext cx="151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1" name="CaixaDeTexto 28">
            <a:extLst>
              <a:ext uri="{FF2B5EF4-FFF2-40B4-BE49-F238E27FC236}">
                <a16:creationId xmlns:a16="http://schemas.microsoft.com/office/drawing/2014/main" id="{C4D632B3-4882-4443-8D81-E877FA25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1771650"/>
            <a:ext cx="2449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Filtra os municípios que têm investimento do segmento BM&amp;F (Cliente B3) ou que não têm investimento em Bolsa (Cliente não B3).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D3399A6-F699-42BB-B4B1-51AB79ADD8D3}"/>
              </a:ext>
            </a:extLst>
          </p:cNvPr>
          <p:cNvCxnSpPr>
            <a:cxnSpLocks/>
          </p:cNvCxnSpPr>
          <p:nvPr/>
        </p:nvCxnSpPr>
        <p:spPr>
          <a:xfrm>
            <a:off x="1241425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A07BEF1-34BE-4799-99D1-BBB74B40054F}"/>
              </a:ext>
            </a:extLst>
          </p:cNvPr>
          <p:cNvCxnSpPr/>
          <p:nvPr/>
        </p:nvCxnSpPr>
        <p:spPr>
          <a:xfrm>
            <a:off x="1241425" y="6092825"/>
            <a:ext cx="9247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BAB6429-4621-4CF2-900A-224C4A19CFCF}"/>
              </a:ext>
            </a:extLst>
          </p:cNvPr>
          <p:cNvCxnSpPr>
            <a:cxnSpLocks/>
          </p:cNvCxnSpPr>
          <p:nvPr/>
        </p:nvCxnSpPr>
        <p:spPr>
          <a:xfrm flipV="1">
            <a:off x="10488613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5" name="CaixaDeTexto 52">
            <a:extLst>
              <a:ext uri="{FF2B5EF4-FFF2-40B4-BE49-F238E27FC236}">
                <a16:creationId xmlns:a16="http://schemas.microsoft.com/office/drawing/2014/main" id="{9BC3F7CF-687A-4114-8E17-29BDCD71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648325"/>
            <a:ext cx="490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Todas as planilhas acima filtram os dados selecionados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F150995-63D2-41FA-B5D4-C4B65B6F42FA}"/>
              </a:ext>
            </a:extLst>
          </p:cNvPr>
          <p:cNvSpPr/>
          <p:nvPr/>
        </p:nvSpPr>
        <p:spPr>
          <a:xfrm>
            <a:off x="1881188" y="3429000"/>
            <a:ext cx="204787" cy="2159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2009A453-E636-4653-9EF1-9C202A463C0C}"/>
              </a:ext>
            </a:extLst>
          </p:cNvPr>
          <p:cNvSpPr/>
          <p:nvPr/>
        </p:nvSpPr>
        <p:spPr>
          <a:xfrm>
            <a:off x="2855913" y="3429000"/>
            <a:ext cx="1079500" cy="151288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142C2DE5-0F7D-4169-82A0-EE5614194710}"/>
              </a:ext>
            </a:extLst>
          </p:cNvPr>
          <p:cNvSpPr/>
          <p:nvPr/>
        </p:nvSpPr>
        <p:spPr>
          <a:xfrm>
            <a:off x="4659313" y="3860800"/>
            <a:ext cx="788987" cy="131603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A09D808-941A-4A13-9890-9C2A4BC95921}"/>
              </a:ext>
            </a:extLst>
          </p:cNvPr>
          <p:cNvSpPr/>
          <p:nvPr/>
        </p:nvSpPr>
        <p:spPr>
          <a:xfrm>
            <a:off x="6848475" y="3498850"/>
            <a:ext cx="1079500" cy="16557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2A997E2-3A47-44AB-BB14-EF4E7CD2DA64}"/>
              </a:ext>
            </a:extLst>
          </p:cNvPr>
          <p:cNvSpPr/>
          <p:nvPr/>
        </p:nvSpPr>
        <p:spPr>
          <a:xfrm>
            <a:off x="9910763" y="3544888"/>
            <a:ext cx="577850" cy="4603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ECDDB2-A56A-4FB9-88FB-B67EFD5FB1FF}"/>
              </a:ext>
            </a:extLst>
          </p:cNvPr>
          <p:cNvSpPr/>
          <p:nvPr/>
        </p:nvSpPr>
        <p:spPr>
          <a:xfrm>
            <a:off x="7524750" y="1123950"/>
            <a:ext cx="3114675" cy="15033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12" name="CaixaDeTexto 60">
            <a:extLst>
              <a:ext uri="{FF2B5EF4-FFF2-40B4-BE49-F238E27FC236}">
                <a16:creationId xmlns:a16="http://schemas.microsoft.com/office/drawing/2014/main" id="{86DC1613-5F51-4FE2-9B30-02E0AFB2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158875"/>
            <a:ext cx="311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>
                <a:latin typeface="Cambria Math" panose="02040503050406030204" pitchFamily="18" charset="0"/>
              </a:rPr>
              <a:t>CTRL</a:t>
            </a:r>
            <a:r>
              <a:rPr lang="pt-BR" altLang="pt-BR" sz="1400"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4">
            <a:extLst>
              <a:ext uri="{FF2B5EF4-FFF2-40B4-BE49-F238E27FC236}">
                <a16:creationId xmlns:a16="http://schemas.microsoft.com/office/drawing/2014/main" id="{BA56B2E8-F03B-42F3-866E-729F7F43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14812" r="17467" b="1698"/>
          <a:stretch>
            <a:fillRect/>
          </a:stretch>
        </p:blipFill>
        <p:spPr bwMode="auto">
          <a:xfrm>
            <a:off x="3792538" y="823913"/>
            <a:ext cx="6742112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6F7F9112-D5F3-4E14-A37A-A35149CA9200}"/>
              </a:ext>
            </a:extLst>
          </p:cNvPr>
          <p:cNvCxnSpPr>
            <a:cxnSpLocks/>
          </p:cNvCxnSpPr>
          <p:nvPr/>
        </p:nvCxnSpPr>
        <p:spPr>
          <a:xfrm flipH="1">
            <a:off x="1127125" y="1039813"/>
            <a:ext cx="266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3D5BF35-88E5-4F0A-B6D9-8969850E05AC}"/>
              </a:ext>
            </a:extLst>
          </p:cNvPr>
          <p:cNvCxnSpPr>
            <a:cxnSpLocks/>
          </p:cNvCxnSpPr>
          <p:nvPr/>
        </p:nvCxnSpPr>
        <p:spPr>
          <a:xfrm flipH="1">
            <a:off x="263525" y="1544638"/>
            <a:ext cx="352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15B5E71-98C9-42E3-B0FC-6B0EE7B09A73}"/>
              </a:ext>
            </a:extLst>
          </p:cNvPr>
          <p:cNvCxnSpPr>
            <a:cxnSpLocks/>
          </p:cNvCxnSpPr>
          <p:nvPr/>
        </p:nvCxnSpPr>
        <p:spPr>
          <a:xfrm flipH="1">
            <a:off x="1343025" y="1700213"/>
            <a:ext cx="24495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EEE9023-1BA1-413F-8504-C24583DAE6AD}"/>
              </a:ext>
            </a:extLst>
          </p:cNvPr>
          <p:cNvCxnSpPr/>
          <p:nvPr/>
        </p:nvCxnSpPr>
        <p:spPr>
          <a:xfrm>
            <a:off x="4151313" y="1903413"/>
            <a:ext cx="0" cy="35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FDF4F54F-41D3-42BD-B19B-C0B30A598713}"/>
              </a:ext>
            </a:extLst>
          </p:cNvPr>
          <p:cNvCxnSpPr>
            <a:cxnSpLocks/>
          </p:cNvCxnSpPr>
          <p:nvPr/>
        </p:nvCxnSpPr>
        <p:spPr>
          <a:xfrm flipH="1">
            <a:off x="1343025" y="2262188"/>
            <a:ext cx="2808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1B60FB8-8C66-4B56-96D4-983E54E78F8F}"/>
              </a:ext>
            </a:extLst>
          </p:cNvPr>
          <p:cNvCxnSpPr>
            <a:cxnSpLocks/>
          </p:cNvCxnSpPr>
          <p:nvPr/>
        </p:nvCxnSpPr>
        <p:spPr>
          <a:xfrm>
            <a:off x="4295775" y="1903413"/>
            <a:ext cx="0" cy="1079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8A077A7E-792E-4F36-A9B8-81B8E39F66C6}"/>
              </a:ext>
            </a:extLst>
          </p:cNvPr>
          <p:cNvCxnSpPr>
            <a:cxnSpLocks/>
          </p:cNvCxnSpPr>
          <p:nvPr/>
        </p:nvCxnSpPr>
        <p:spPr>
          <a:xfrm flipH="1">
            <a:off x="1343025" y="3001963"/>
            <a:ext cx="2952750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CaixaDeTexto 43">
            <a:extLst>
              <a:ext uri="{FF2B5EF4-FFF2-40B4-BE49-F238E27FC236}">
                <a16:creationId xmlns:a16="http://schemas.microsoft.com/office/drawing/2014/main" id="{D0544A7F-54FF-451E-AE8A-48DCC398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546100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pesquisar e aproximar o município desejado</a:t>
            </a:r>
          </a:p>
        </p:txBody>
      </p:sp>
      <p:sp>
        <p:nvSpPr>
          <p:cNvPr id="13323" name="CaixaDeTexto 45">
            <a:extLst>
              <a:ext uri="{FF2B5EF4-FFF2-40B4-BE49-F238E27FC236}">
                <a16:creationId xmlns:a16="http://schemas.microsoft.com/office/drawing/2014/main" id="{95D9DC01-7E47-4433-A571-B2399A96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41425"/>
            <a:ext cx="334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aproximar (+) ou afastar (-) o mapa</a:t>
            </a:r>
          </a:p>
        </p:txBody>
      </p:sp>
      <p:sp>
        <p:nvSpPr>
          <p:cNvPr id="13324" name="CaixaDeTexto 48">
            <a:extLst>
              <a:ext uri="{FF2B5EF4-FFF2-40B4-BE49-F238E27FC236}">
                <a16:creationId xmlns:a16="http://schemas.microsoft.com/office/drawing/2014/main" id="{2AB88AB7-94C9-4648-965B-CC8A9B0D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73672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retornar o mapa a sua visão inicial</a:t>
            </a:r>
          </a:p>
        </p:txBody>
      </p:sp>
      <p:sp>
        <p:nvSpPr>
          <p:cNvPr id="13325" name="CaixaDeTexto 51">
            <a:extLst>
              <a:ext uri="{FF2B5EF4-FFF2-40B4-BE49-F238E27FC236}">
                <a16:creationId xmlns:a16="http://schemas.microsoft.com/office/drawing/2014/main" id="{4BFA869F-497E-4718-95A7-FAA0ADA9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3320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a lupa para aproximar a visão do mapa</a:t>
            </a:r>
          </a:p>
        </p:txBody>
      </p:sp>
      <p:sp>
        <p:nvSpPr>
          <p:cNvPr id="13326" name="CaixaDeTexto 53">
            <a:extLst>
              <a:ext uri="{FF2B5EF4-FFF2-40B4-BE49-F238E27FC236}">
                <a16:creationId xmlns:a16="http://schemas.microsoft.com/office/drawing/2014/main" id="{AAF74581-1D9F-41F3-AC59-A50AB025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40063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o símbolo cruz para mover o mapa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89060B79-B86C-4332-B9C6-5EE000B1EDC3}"/>
              </a:ext>
            </a:extLst>
          </p:cNvPr>
          <p:cNvCxnSpPr>
            <a:cxnSpLocks/>
          </p:cNvCxnSpPr>
          <p:nvPr/>
        </p:nvCxnSpPr>
        <p:spPr>
          <a:xfrm>
            <a:off x="4511675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7135CD17-8D05-41D7-AD07-5C257CDAC040}"/>
              </a:ext>
            </a:extLst>
          </p:cNvPr>
          <p:cNvCxnSpPr/>
          <p:nvPr/>
        </p:nvCxnSpPr>
        <p:spPr>
          <a:xfrm>
            <a:off x="4511675" y="2084388"/>
            <a:ext cx="288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FFCAA4F-BA32-40AB-8385-8F4E2BDAD00F}"/>
              </a:ext>
            </a:extLst>
          </p:cNvPr>
          <p:cNvCxnSpPr/>
          <p:nvPr/>
        </p:nvCxnSpPr>
        <p:spPr>
          <a:xfrm flipV="1">
            <a:off x="4800600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AA48DD4C-7949-4096-9974-B112334332CA}"/>
              </a:ext>
            </a:extLst>
          </p:cNvPr>
          <p:cNvCxnSpPr/>
          <p:nvPr/>
        </p:nvCxnSpPr>
        <p:spPr>
          <a:xfrm>
            <a:off x="4656138" y="2084388"/>
            <a:ext cx="0" cy="1619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4CF33C97-C93D-4E5A-89B9-129A8A4AFF93}"/>
              </a:ext>
            </a:extLst>
          </p:cNvPr>
          <p:cNvCxnSpPr>
            <a:cxnSpLocks/>
          </p:cNvCxnSpPr>
          <p:nvPr/>
        </p:nvCxnSpPr>
        <p:spPr>
          <a:xfrm flipH="1">
            <a:off x="1343025" y="3703638"/>
            <a:ext cx="33131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2" name="CaixaDeTexto 68">
            <a:extLst>
              <a:ext uri="{FF2B5EF4-FFF2-40B4-BE49-F238E27FC236}">
                <a16:creationId xmlns:a16="http://schemas.microsoft.com/office/drawing/2014/main" id="{C032F8E7-EE59-4A3F-A58A-670AF41F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7719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Escolha o formato que deseja filtrar as regiões do mapa</a:t>
            </a:r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4B2E6976-9C8C-4700-85F5-EE3572851784}"/>
              </a:ext>
            </a:extLst>
          </p:cNvPr>
          <p:cNvCxnSpPr/>
          <p:nvPr/>
        </p:nvCxnSpPr>
        <p:spPr>
          <a:xfrm flipV="1">
            <a:off x="4656138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6">
            <a:extLst>
              <a:ext uri="{FF2B5EF4-FFF2-40B4-BE49-F238E27FC236}">
                <a16:creationId xmlns:a16="http://schemas.microsoft.com/office/drawing/2014/main" id="{4A456C32-BADE-4C70-946E-75AFFA1E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33375"/>
            <a:ext cx="8650287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tão de Ação: Apagar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2C0A60-C989-49E2-B82D-BA4437046923}"/>
              </a:ext>
            </a:extLst>
          </p:cNvPr>
          <p:cNvSpPr/>
          <p:nvPr/>
        </p:nvSpPr>
        <p:spPr>
          <a:xfrm>
            <a:off x="4659313" y="3070225"/>
            <a:ext cx="177800" cy="287338"/>
          </a:xfrm>
          <a:prstGeom prst="actionButtonBlank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D3ECBF-4629-407C-9565-1DAED0176045}"/>
              </a:ext>
            </a:extLst>
          </p:cNvPr>
          <p:cNvSpPr/>
          <p:nvPr/>
        </p:nvSpPr>
        <p:spPr>
          <a:xfrm>
            <a:off x="9336088" y="2565400"/>
            <a:ext cx="2393950" cy="14017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1" name="CaixaDeTexto 24">
            <a:extLst>
              <a:ext uri="{FF2B5EF4-FFF2-40B4-BE49-F238E27FC236}">
                <a16:creationId xmlns:a16="http://schemas.microsoft.com/office/drawing/2014/main" id="{0D002557-D2A7-4594-A84E-74266893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2701925"/>
            <a:ext cx="2249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Ao selecionar um município, aparecerá a opção </a:t>
            </a:r>
            <a:r>
              <a:rPr lang="pt-BR" altLang="pt-BR" sz="1600" b="1">
                <a:latin typeface="Cambria Math" panose="02040503050406030204" pitchFamily="18" charset="0"/>
              </a:rPr>
              <a:t>“Clique para detalhar o Município”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0897BC3E-AAF9-4FA6-A8C0-A1BCD822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57188"/>
            <a:ext cx="88582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972E72C-4B64-4F64-9713-A4ABC93FE63A}"/>
              </a:ext>
            </a:extLst>
          </p:cNvPr>
          <p:cNvSpPr/>
          <p:nvPr/>
        </p:nvSpPr>
        <p:spPr>
          <a:xfrm>
            <a:off x="5159375" y="5445125"/>
            <a:ext cx="1871663" cy="215900"/>
          </a:xfrm>
          <a:prstGeom prst="rect">
            <a:avLst/>
          </a:prstGeom>
          <a:noFill/>
          <a:ln w="19050">
            <a:solidFill>
              <a:srgbClr val="00AF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E72E23-9573-4A09-B820-38A7A6227EF9}"/>
              </a:ext>
            </a:extLst>
          </p:cNvPr>
          <p:cNvSpPr/>
          <p:nvPr/>
        </p:nvSpPr>
        <p:spPr>
          <a:xfrm>
            <a:off x="9432925" y="2276475"/>
            <a:ext cx="2393950" cy="20875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5" name="CaixaDeTexto 24">
            <a:extLst>
              <a:ext uri="{FF2B5EF4-FFF2-40B4-BE49-F238E27FC236}">
                <a16:creationId xmlns:a16="http://schemas.microsoft.com/office/drawing/2014/main" id="{C6398B1D-CE50-4084-B4BA-76E02792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156" y="2301935"/>
            <a:ext cx="22494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ambria Math" panose="02040503050406030204" pitchFamily="18" charset="0"/>
              </a:rPr>
              <a:t>Ao clicar para detalhar o município você será redirecionado(a) para o painel 8 – Perfil de </a:t>
            </a:r>
            <a:r>
              <a:rPr lang="pt-BR" altLang="pt-BR" sz="1600" dirty="0" err="1">
                <a:latin typeface="Cambria Math" panose="02040503050406030204" pitchFamily="18" charset="0"/>
              </a:rPr>
              <a:t>Municipio</a:t>
            </a:r>
            <a:r>
              <a:rPr lang="pt-BR" altLang="pt-BR" sz="1600" dirty="0">
                <a:latin typeface="Cambria Math" panose="02040503050406030204" pitchFamily="18" charset="0"/>
              </a:rPr>
              <a:t>, com maiores detalhes de negociação do local selecionado.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554862-95B1-41EB-B8C4-C46A1DDE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828" cy="6309320"/>
          </a:xfrm>
          <a:prstGeom prst="rect">
            <a:avLst/>
          </a:prstGeom>
        </p:spPr>
      </p:pic>
      <p:sp>
        <p:nvSpPr>
          <p:cNvPr id="21507" name="CaixaDeTexto 27">
            <a:extLst>
              <a:ext uri="{FF2B5EF4-FFF2-40B4-BE49-F238E27FC236}">
                <a16:creationId xmlns:a16="http://schemas.microsoft.com/office/drawing/2014/main" id="{497C4D33-F6E5-4628-A56E-630DF0AB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157788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Painel 2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0076350-FDD9-406C-A25C-F4D00ECE65A6}"/>
              </a:ext>
            </a:extLst>
          </p:cNvPr>
          <p:cNvCxnSpPr>
            <a:cxnSpLocks/>
          </p:cNvCxnSpPr>
          <p:nvPr/>
        </p:nvCxnSpPr>
        <p:spPr>
          <a:xfrm>
            <a:off x="695325" y="5743575"/>
            <a:ext cx="189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FC776C2-4F7B-477C-8457-6809B3341561}"/>
              </a:ext>
            </a:extLst>
          </p:cNvPr>
          <p:cNvCxnSpPr>
            <a:cxnSpLocks/>
          </p:cNvCxnSpPr>
          <p:nvPr/>
        </p:nvCxnSpPr>
        <p:spPr>
          <a:xfrm>
            <a:off x="7643563" y="3068960"/>
            <a:ext cx="1276599" cy="623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22">
            <a:extLst>
              <a:ext uri="{FF2B5EF4-FFF2-40B4-BE49-F238E27FC236}">
                <a16:creationId xmlns:a16="http://schemas.microsoft.com/office/drawing/2014/main" id="{0D7C3268-9764-4E2B-96F3-033E1FAF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896" y="3692660"/>
            <a:ext cx="2449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Filtra os dados do estado desejado, podendo selecionar 1 ou mais estados.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538E51-2203-46F8-A796-7836E2012963}"/>
              </a:ext>
            </a:extLst>
          </p:cNvPr>
          <p:cNvSpPr/>
          <p:nvPr/>
        </p:nvSpPr>
        <p:spPr>
          <a:xfrm>
            <a:off x="7400925" y="4581525"/>
            <a:ext cx="3114675" cy="15621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60">
            <a:extLst>
              <a:ext uri="{FF2B5EF4-FFF2-40B4-BE49-F238E27FC236}">
                <a16:creationId xmlns:a16="http://schemas.microsoft.com/office/drawing/2014/main" id="{DD1D5208-934E-405E-AF1A-C4F2A9D0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4616450"/>
            <a:ext cx="311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>
                <a:latin typeface="Cambria Math" panose="02040503050406030204" pitchFamily="18" charset="0"/>
              </a:rPr>
              <a:t>CTRL</a:t>
            </a:r>
            <a:r>
              <a:rPr lang="pt-BR" altLang="pt-BR" sz="1400"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  <p:sp>
        <p:nvSpPr>
          <p:cNvPr id="4" name="CaixaDeTexto 52">
            <a:extLst>
              <a:ext uri="{FF2B5EF4-FFF2-40B4-BE49-F238E27FC236}">
                <a16:creationId xmlns:a16="http://schemas.microsoft.com/office/drawing/2014/main" id="{C721B70B-9FEE-4920-ACD1-E343D9BB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001" y="1741846"/>
            <a:ext cx="1276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mbria Math" panose="02040503050406030204" pitchFamily="18" charset="0"/>
              </a:rPr>
              <a:t>Todas as planilhas ao lado filtram os dados que forem selecionados.</a:t>
            </a:r>
          </a:p>
        </p:txBody>
      </p:sp>
    </p:spTree>
    <p:extLst>
      <p:ext uri="{BB962C8B-B14F-4D97-AF65-F5344CB8AC3E}">
        <p14:creationId xmlns:p14="http://schemas.microsoft.com/office/powerpoint/2010/main" val="263797676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AAFF075-023F-4B08-B6F6-51D3EDBF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56792"/>
            <a:ext cx="5288818" cy="439248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7507E15-6A06-4280-A87E-365CF1AE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8312"/>
            <a:ext cx="2791215" cy="2600688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C3698832-8BB1-4D7B-A9B9-901E1415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129" y="3702511"/>
            <a:ext cx="3386956" cy="224676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Ao seleciona o estado e manter a seleção, aparece em detalhes alguns dados a respeito dele, como: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Quantidade de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Bens por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Renda Média por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Ao clicar “Clique para detalhes”, o usuário será direcionado para o painel 6 – Perfil do Estado.</a:t>
            </a:r>
          </a:p>
        </p:txBody>
      </p:sp>
    </p:spTree>
    <p:extLst>
      <p:ext uri="{BB962C8B-B14F-4D97-AF65-F5344CB8AC3E}">
        <p14:creationId xmlns:p14="http://schemas.microsoft.com/office/powerpoint/2010/main" val="297124868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28DA872-D8FB-4F24-B214-FB6A6F78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39"/>
            <a:ext cx="12192000" cy="6057921"/>
          </a:xfrm>
          <a:prstGeom prst="rect">
            <a:avLst/>
          </a:prstGeom>
        </p:spPr>
      </p:pic>
      <p:sp>
        <p:nvSpPr>
          <p:cNvPr id="16" name="CaixaDeTexto 27">
            <a:extLst>
              <a:ext uri="{FF2B5EF4-FFF2-40B4-BE49-F238E27FC236}">
                <a16:creationId xmlns:a16="http://schemas.microsoft.com/office/drawing/2014/main" id="{F887AD3A-4B06-460F-8B71-779D0A07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194" y="5293643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Painel 3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812497E-0E37-4841-A865-A3E0BE897F33}"/>
              </a:ext>
            </a:extLst>
          </p:cNvPr>
          <p:cNvCxnSpPr>
            <a:cxnSpLocks/>
          </p:cNvCxnSpPr>
          <p:nvPr/>
        </p:nvCxnSpPr>
        <p:spPr>
          <a:xfrm>
            <a:off x="6600056" y="5949280"/>
            <a:ext cx="2613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5871140-6EE7-43E9-9564-301C57C7BFD7}"/>
              </a:ext>
            </a:extLst>
          </p:cNvPr>
          <p:cNvCxnSpPr>
            <a:cxnSpLocks/>
          </p:cNvCxnSpPr>
          <p:nvPr/>
        </p:nvCxnSpPr>
        <p:spPr>
          <a:xfrm>
            <a:off x="5695252" y="1940557"/>
            <a:ext cx="1276599" cy="623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22">
            <a:extLst>
              <a:ext uri="{FF2B5EF4-FFF2-40B4-BE49-F238E27FC236}">
                <a16:creationId xmlns:a16="http://schemas.microsoft.com/office/drawing/2014/main" id="{17B65EC6-DBFA-4456-9C36-37ED5E9E1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444" y="2500834"/>
            <a:ext cx="2449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mbria Math" panose="02040503050406030204" pitchFamily="18" charset="0"/>
              </a:rPr>
              <a:t>Filtra os dados do município  desejado, podendo selecionar 1 ou mais </a:t>
            </a:r>
            <a:r>
              <a:rPr lang="pt-BR" altLang="pt-BR" sz="1400" dirty="0" err="1">
                <a:solidFill>
                  <a:schemeClr val="bg1"/>
                </a:solidFill>
                <a:latin typeface="Cambria Math" panose="02040503050406030204" pitchFamily="18" charset="0"/>
              </a:rPr>
              <a:t>municipios</a:t>
            </a:r>
            <a:r>
              <a:rPr lang="pt-BR" altLang="pt-BR" sz="1400" dirty="0">
                <a:solidFill>
                  <a:schemeClr val="bg1"/>
                </a:solidFill>
                <a:latin typeface="Cambria Math" panose="02040503050406030204" pitchFamily="18" charset="0"/>
              </a:rPr>
              <a:t>.</a:t>
            </a:r>
          </a:p>
        </p:txBody>
      </p:sp>
      <p:sp>
        <p:nvSpPr>
          <p:cNvPr id="21" name="CaixaDeTexto 60">
            <a:extLst>
              <a:ext uri="{FF2B5EF4-FFF2-40B4-BE49-F238E27FC236}">
                <a16:creationId xmlns:a16="http://schemas.microsoft.com/office/drawing/2014/main" id="{F40CEE67-251D-4F75-9897-A0A3EB14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851" y="3803385"/>
            <a:ext cx="23841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 dirty="0">
                <a:solidFill>
                  <a:schemeClr val="bg1"/>
                </a:solidFill>
                <a:latin typeface="Cambria Math" panose="02040503050406030204" pitchFamily="18" charset="0"/>
              </a:rPr>
              <a:t>CTRL</a:t>
            </a:r>
            <a:r>
              <a:rPr lang="pt-BR" altLang="pt-BR" sz="1400" dirty="0">
                <a:solidFill>
                  <a:schemeClr val="bg1"/>
                </a:solidFill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  <p:sp>
        <p:nvSpPr>
          <p:cNvPr id="22" name="CaixaDeTexto 52">
            <a:extLst>
              <a:ext uri="{FF2B5EF4-FFF2-40B4-BE49-F238E27FC236}">
                <a16:creationId xmlns:a16="http://schemas.microsoft.com/office/drawing/2014/main" id="{0B829E57-4209-4A34-B6CB-A26790950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12" y="1244363"/>
            <a:ext cx="1276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chemeClr val="bg1"/>
                </a:solidFill>
                <a:latin typeface="Cambria Math" panose="02040503050406030204" pitchFamily="18" charset="0"/>
              </a:rPr>
              <a:t>Todas as planilhas ao lado filtram os dados que forem selecionados.</a:t>
            </a:r>
          </a:p>
        </p:txBody>
      </p:sp>
    </p:spTree>
    <p:extLst>
      <p:ext uri="{BB962C8B-B14F-4D97-AF65-F5344CB8AC3E}">
        <p14:creationId xmlns:p14="http://schemas.microsoft.com/office/powerpoint/2010/main" val="37097311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BA65318-0869-4733-8E73-3FB4FB02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076" y="3125761"/>
            <a:ext cx="2637361" cy="2174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C2737F-2C5F-410E-8526-019432DA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056721"/>
            <a:ext cx="3044310" cy="21113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45470A-9E97-4E82-8E28-7EFB3851C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51" y="3065111"/>
            <a:ext cx="3391373" cy="251495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2935036-B806-4A44-8BFF-5C273ED1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C5D6848-DCCB-42BF-886E-3753FE714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25" y="1220788"/>
            <a:ext cx="1619250" cy="333375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pic>
        <p:nvPicPr>
          <p:cNvPr id="12293" name="Imagem 15">
            <a:extLst>
              <a:ext uri="{FF2B5EF4-FFF2-40B4-BE49-F238E27FC236}">
                <a16:creationId xmlns:a16="http://schemas.microsoft.com/office/drawing/2014/main" id="{81A5E4CC-C9F7-425F-BDEF-1AA897BC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065463"/>
            <a:ext cx="1943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7E13A3F-DD8E-4928-A1CA-EA4521BFBCF7}"/>
              </a:ext>
            </a:extLst>
          </p:cNvPr>
          <p:cNvCxnSpPr>
            <a:cxnSpLocks/>
          </p:cNvCxnSpPr>
          <p:nvPr/>
        </p:nvCxnSpPr>
        <p:spPr>
          <a:xfrm>
            <a:off x="2711450" y="1412875"/>
            <a:ext cx="151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9" name="CaixaDeTexto 22">
            <a:extLst>
              <a:ext uri="{FF2B5EF4-FFF2-40B4-BE49-F238E27FC236}">
                <a16:creationId xmlns:a16="http://schemas.microsoft.com/office/drawing/2014/main" id="{C97F6013-8F25-432F-89F4-9EA917AE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1030288"/>
            <a:ext cx="244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Filtra os dados do estado desejado, podendo selecionar 1 ou mais estados.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D3399A6-F699-42BB-B4B1-51AB79ADD8D3}"/>
              </a:ext>
            </a:extLst>
          </p:cNvPr>
          <p:cNvCxnSpPr>
            <a:cxnSpLocks/>
          </p:cNvCxnSpPr>
          <p:nvPr/>
        </p:nvCxnSpPr>
        <p:spPr>
          <a:xfrm>
            <a:off x="1241425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A07BEF1-34BE-4799-99D1-BBB74B40054F}"/>
              </a:ext>
            </a:extLst>
          </p:cNvPr>
          <p:cNvCxnSpPr/>
          <p:nvPr/>
        </p:nvCxnSpPr>
        <p:spPr>
          <a:xfrm>
            <a:off x="1241425" y="6092825"/>
            <a:ext cx="9247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BAB6429-4621-4CF2-900A-224C4A19CFCF}"/>
              </a:ext>
            </a:extLst>
          </p:cNvPr>
          <p:cNvCxnSpPr>
            <a:cxnSpLocks/>
          </p:cNvCxnSpPr>
          <p:nvPr/>
        </p:nvCxnSpPr>
        <p:spPr>
          <a:xfrm flipV="1">
            <a:off x="10488613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5" name="CaixaDeTexto 52">
            <a:extLst>
              <a:ext uri="{FF2B5EF4-FFF2-40B4-BE49-F238E27FC236}">
                <a16:creationId xmlns:a16="http://schemas.microsoft.com/office/drawing/2014/main" id="{9BC3F7CF-687A-4114-8E17-29BDCD71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648325"/>
            <a:ext cx="490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Todas as planilhas acima filtram os dados selecionados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F150995-63D2-41FA-B5D4-C4B65B6F42FA}"/>
              </a:ext>
            </a:extLst>
          </p:cNvPr>
          <p:cNvSpPr/>
          <p:nvPr/>
        </p:nvSpPr>
        <p:spPr>
          <a:xfrm>
            <a:off x="1881188" y="3429000"/>
            <a:ext cx="204787" cy="2159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2009A453-E636-4653-9EF1-9C202A463C0C}"/>
              </a:ext>
            </a:extLst>
          </p:cNvPr>
          <p:cNvSpPr/>
          <p:nvPr/>
        </p:nvSpPr>
        <p:spPr>
          <a:xfrm>
            <a:off x="2514482" y="3429000"/>
            <a:ext cx="1565294" cy="122413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142C2DE5-0F7D-4169-82A0-EE5614194710}"/>
              </a:ext>
            </a:extLst>
          </p:cNvPr>
          <p:cNvSpPr/>
          <p:nvPr/>
        </p:nvSpPr>
        <p:spPr>
          <a:xfrm>
            <a:off x="5041106" y="3438525"/>
            <a:ext cx="788987" cy="131603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A09D808-941A-4A13-9890-9C2A4BC95921}"/>
              </a:ext>
            </a:extLst>
          </p:cNvPr>
          <p:cNvSpPr/>
          <p:nvPr/>
        </p:nvSpPr>
        <p:spPr>
          <a:xfrm>
            <a:off x="6939401" y="3367098"/>
            <a:ext cx="2127845" cy="4563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2A997E2-3A47-44AB-BB14-EF4E7CD2DA64}"/>
              </a:ext>
            </a:extLst>
          </p:cNvPr>
          <p:cNvSpPr/>
          <p:nvPr/>
        </p:nvSpPr>
        <p:spPr>
          <a:xfrm>
            <a:off x="9910763" y="3544888"/>
            <a:ext cx="577850" cy="4603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ECDDB2-A56A-4FB9-88FB-B67EFD5FB1FF}"/>
              </a:ext>
            </a:extLst>
          </p:cNvPr>
          <p:cNvSpPr/>
          <p:nvPr/>
        </p:nvSpPr>
        <p:spPr>
          <a:xfrm>
            <a:off x="7524750" y="1123950"/>
            <a:ext cx="3114675" cy="15033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12" name="CaixaDeTexto 60">
            <a:extLst>
              <a:ext uri="{FF2B5EF4-FFF2-40B4-BE49-F238E27FC236}">
                <a16:creationId xmlns:a16="http://schemas.microsoft.com/office/drawing/2014/main" id="{86DC1613-5F51-4FE2-9B30-02E0AFB2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158875"/>
            <a:ext cx="311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>
                <a:latin typeface="Cambria Math" panose="02040503050406030204" pitchFamily="18" charset="0"/>
              </a:rPr>
              <a:t>CTRL</a:t>
            </a:r>
            <a:r>
              <a:rPr lang="pt-BR" altLang="pt-BR" sz="1400"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</p:spTree>
    <p:extLst>
      <p:ext uri="{BB962C8B-B14F-4D97-AF65-F5344CB8AC3E}">
        <p14:creationId xmlns:p14="http://schemas.microsoft.com/office/powerpoint/2010/main" val="395703763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185B27FC-0842-41A6-A816-89BFED1E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2737816"/>
            <a:ext cx="10872588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4800" dirty="0" err="1">
                <a:solidFill>
                  <a:srgbClr val="FFFFFF"/>
                </a:solidFill>
              </a:rPr>
              <a:t>Descrição</a:t>
            </a:r>
            <a:r>
              <a:rPr lang="en-US" altLang="pt-BR" sz="4800" dirty="0">
                <a:solidFill>
                  <a:srgbClr val="FFFFFF"/>
                </a:solidFill>
              </a:rPr>
              <a:t> do Dashboard e </a:t>
            </a:r>
            <a:r>
              <a:rPr lang="en-US" altLang="pt-BR" sz="4800" dirty="0" err="1">
                <a:solidFill>
                  <a:srgbClr val="FFFFFF"/>
                </a:solidFill>
              </a:rPr>
              <a:t>paineis</a:t>
            </a:r>
            <a:r>
              <a:rPr lang="en-US" altLang="pt-BR" sz="4800" dirty="0">
                <a:solidFill>
                  <a:srgbClr val="FFFFFF"/>
                </a:solidFill>
              </a:rPr>
              <a:t> </a:t>
            </a:r>
            <a:r>
              <a:rPr lang="en-US" altLang="pt-BR" sz="4800" dirty="0" err="1">
                <a:solidFill>
                  <a:srgbClr val="FFFFFF"/>
                </a:solidFill>
              </a:rPr>
              <a:t>disponíveis</a:t>
            </a:r>
            <a:endParaRPr lang="en-US" altLang="pt-BR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1227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D95A47-C50F-4DE9-BF94-D5F16565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9" y="502558"/>
            <a:ext cx="8820607" cy="5135333"/>
          </a:xfrm>
          <a:prstGeom prst="rect">
            <a:avLst/>
          </a:prstGeom>
        </p:spPr>
      </p:pic>
      <p:sp>
        <p:nvSpPr>
          <p:cNvPr id="18" name="Botão de Ação: Apagar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2C0A60-C989-49E2-B82D-BA4437046923}"/>
              </a:ext>
            </a:extLst>
          </p:cNvPr>
          <p:cNvSpPr/>
          <p:nvPr/>
        </p:nvSpPr>
        <p:spPr>
          <a:xfrm>
            <a:off x="4659313" y="3070225"/>
            <a:ext cx="177800" cy="287338"/>
          </a:xfrm>
          <a:prstGeom prst="actionButtonBlank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D3ECBF-4629-407C-9565-1DAED0176045}"/>
              </a:ext>
            </a:extLst>
          </p:cNvPr>
          <p:cNvSpPr/>
          <p:nvPr/>
        </p:nvSpPr>
        <p:spPr>
          <a:xfrm>
            <a:off x="9336088" y="2565400"/>
            <a:ext cx="2393950" cy="14017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1" name="CaixaDeTexto 24">
            <a:extLst>
              <a:ext uri="{FF2B5EF4-FFF2-40B4-BE49-F238E27FC236}">
                <a16:creationId xmlns:a16="http://schemas.microsoft.com/office/drawing/2014/main" id="{0D002557-D2A7-4594-A84E-74266893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2701925"/>
            <a:ext cx="2249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Ao selecionar um município, aparecerá a opção </a:t>
            </a:r>
            <a:r>
              <a:rPr lang="pt-BR" altLang="pt-BR" sz="1600" b="1">
                <a:latin typeface="Cambria Math" panose="02040503050406030204" pitchFamily="18" charset="0"/>
              </a:rPr>
              <a:t>“Clique para detalhar o Município”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05AEB2-E47E-4B80-9201-4CF720B4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70" y="3343188"/>
            <a:ext cx="210531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788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DF2498-7384-4216-898B-28C35629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4" y="962538"/>
            <a:ext cx="9120336" cy="4932924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972E72C-4B64-4F64-9713-A4ABC93FE63A}"/>
              </a:ext>
            </a:extLst>
          </p:cNvPr>
          <p:cNvSpPr/>
          <p:nvPr/>
        </p:nvSpPr>
        <p:spPr>
          <a:xfrm>
            <a:off x="4818747" y="4395334"/>
            <a:ext cx="1493277" cy="257802"/>
          </a:xfrm>
          <a:prstGeom prst="rect">
            <a:avLst/>
          </a:prstGeom>
          <a:noFill/>
          <a:ln w="19050">
            <a:solidFill>
              <a:srgbClr val="00AF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E72E23-9573-4A09-B820-38A7A6227EF9}"/>
              </a:ext>
            </a:extLst>
          </p:cNvPr>
          <p:cNvSpPr/>
          <p:nvPr/>
        </p:nvSpPr>
        <p:spPr>
          <a:xfrm>
            <a:off x="9432925" y="2276475"/>
            <a:ext cx="2393950" cy="20875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5" name="CaixaDeTexto 24">
            <a:extLst>
              <a:ext uri="{FF2B5EF4-FFF2-40B4-BE49-F238E27FC236}">
                <a16:creationId xmlns:a16="http://schemas.microsoft.com/office/drawing/2014/main" id="{C6398B1D-CE50-4084-B4BA-76E02792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156" y="2301935"/>
            <a:ext cx="22494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ambria Math" panose="02040503050406030204" pitchFamily="18" charset="0"/>
              </a:rPr>
              <a:t>Ao clicar para detalhar o município você será redirecionado(a) para o painel 8 – Perfil de Município, com maiores detalhes de negociação do local selecionado.</a:t>
            </a:r>
          </a:p>
        </p:txBody>
      </p:sp>
    </p:spTree>
    <p:extLst>
      <p:ext uri="{BB962C8B-B14F-4D97-AF65-F5344CB8AC3E}">
        <p14:creationId xmlns:p14="http://schemas.microsoft.com/office/powerpoint/2010/main" val="381225359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60E0866-EDEB-4FD3-9930-139896815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642"/>
            <a:ext cx="12192000" cy="5852716"/>
          </a:xfrm>
          <a:prstGeom prst="rect">
            <a:avLst/>
          </a:prstGeom>
        </p:spPr>
      </p:pic>
      <p:sp>
        <p:nvSpPr>
          <p:cNvPr id="21507" name="CaixaDeTexto 27">
            <a:extLst>
              <a:ext uri="{FF2B5EF4-FFF2-40B4-BE49-F238E27FC236}">
                <a16:creationId xmlns:a16="http://schemas.microsoft.com/office/drawing/2014/main" id="{497C4D33-F6E5-4628-A56E-630DF0AB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157788"/>
            <a:ext cx="151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Painel 4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0076350-FDD9-406C-A25C-F4D00ECE65A6}"/>
              </a:ext>
            </a:extLst>
          </p:cNvPr>
          <p:cNvCxnSpPr>
            <a:cxnSpLocks/>
          </p:cNvCxnSpPr>
          <p:nvPr/>
        </p:nvCxnSpPr>
        <p:spPr>
          <a:xfrm>
            <a:off x="695325" y="5743575"/>
            <a:ext cx="1892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FC776C2-4F7B-477C-8457-6809B3341561}"/>
              </a:ext>
            </a:extLst>
          </p:cNvPr>
          <p:cNvCxnSpPr>
            <a:cxnSpLocks/>
          </p:cNvCxnSpPr>
          <p:nvPr/>
        </p:nvCxnSpPr>
        <p:spPr>
          <a:xfrm>
            <a:off x="6958856" y="3165340"/>
            <a:ext cx="832266" cy="527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22">
            <a:extLst>
              <a:ext uri="{FF2B5EF4-FFF2-40B4-BE49-F238E27FC236}">
                <a16:creationId xmlns:a16="http://schemas.microsoft.com/office/drawing/2014/main" id="{0D7C3268-9764-4E2B-96F3-033E1FAF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856" y="3692660"/>
            <a:ext cx="24495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Filtra os dados do estado desejado, podendo selecionar 1 ou mais estados.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538E51-2203-46F8-A796-7836E2012963}"/>
              </a:ext>
            </a:extLst>
          </p:cNvPr>
          <p:cNvSpPr/>
          <p:nvPr/>
        </p:nvSpPr>
        <p:spPr>
          <a:xfrm>
            <a:off x="6271885" y="4581525"/>
            <a:ext cx="3114675" cy="15621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60">
            <a:extLst>
              <a:ext uri="{FF2B5EF4-FFF2-40B4-BE49-F238E27FC236}">
                <a16:creationId xmlns:a16="http://schemas.microsoft.com/office/drawing/2014/main" id="{DD1D5208-934E-405E-AF1A-C4F2A9D0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785" y="4616450"/>
            <a:ext cx="311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>
                <a:latin typeface="Cambria Math" panose="02040503050406030204" pitchFamily="18" charset="0"/>
              </a:rPr>
              <a:t>CTRL</a:t>
            </a:r>
            <a:r>
              <a:rPr lang="pt-BR" altLang="pt-BR" sz="1400"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  <p:sp>
        <p:nvSpPr>
          <p:cNvPr id="4" name="CaixaDeTexto 52">
            <a:extLst>
              <a:ext uri="{FF2B5EF4-FFF2-40B4-BE49-F238E27FC236}">
                <a16:creationId xmlns:a16="http://schemas.microsoft.com/office/drawing/2014/main" id="{C721B70B-9FEE-4920-ACD1-E343D9BB6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961" y="1741846"/>
            <a:ext cx="1276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Cambria Math" panose="02040503050406030204" pitchFamily="18" charset="0"/>
              </a:rPr>
              <a:t>Todas as planilhas ao lado filtram os dados que forem selecionados.</a:t>
            </a:r>
          </a:p>
        </p:txBody>
      </p:sp>
    </p:spTree>
    <p:extLst>
      <p:ext uri="{BB962C8B-B14F-4D97-AF65-F5344CB8AC3E}">
        <p14:creationId xmlns:p14="http://schemas.microsoft.com/office/powerpoint/2010/main" val="419380760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F7507E15-6A06-4280-A87E-365CF1AE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8312"/>
            <a:ext cx="2791215" cy="2600688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C3698832-8BB1-4D7B-A9B9-901E1415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129" y="3702511"/>
            <a:ext cx="3386956" cy="224676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Ao seleciona o estado e manter a seleção, aparece em detalhes alguns dados a respeito dele, como: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Quantidade de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Bens por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Renda Média por Declarante;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Cambria Math" panose="02040503050406030204" pitchFamily="18" charset="0"/>
              </a:rPr>
              <a:t>Ao clicar “Clique para detalhes”, o usuário será direcionado para o painel 6 – Perfil do Estado.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5A7347-3F4B-4576-B827-CEDF5918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796"/>
            <a:ext cx="5798129" cy="55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59656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5172ABF2-F71C-406D-9BAA-3BE9A91C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6" y="0"/>
            <a:ext cx="11600454" cy="5797654"/>
          </a:xfrm>
          <a:prstGeom prst="rect">
            <a:avLst/>
          </a:prstGeom>
        </p:spPr>
      </p:pic>
      <p:sp>
        <p:nvSpPr>
          <p:cNvPr id="16" name="CaixaDeTexto 27">
            <a:extLst>
              <a:ext uri="{FF2B5EF4-FFF2-40B4-BE49-F238E27FC236}">
                <a16:creationId xmlns:a16="http://schemas.microsoft.com/office/drawing/2014/main" id="{EDA8A799-AB24-46D1-8E6B-FA9777D2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523" y="5653683"/>
            <a:ext cx="2303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Painel 5 e 6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5517190-55F9-4529-9C1C-5DA53167C4C3}"/>
              </a:ext>
            </a:extLst>
          </p:cNvPr>
          <p:cNvCxnSpPr>
            <a:cxnSpLocks/>
          </p:cNvCxnSpPr>
          <p:nvPr/>
        </p:nvCxnSpPr>
        <p:spPr>
          <a:xfrm>
            <a:off x="9425689" y="6309320"/>
            <a:ext cx="2613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442C69D-B11A-46C3-A089-1D3DC26F8A8E}"/>
              </a:ext>
            </a:extLst>
          </p:cNvPr>
          <p:cNvCxnSpPr/>
          <p:nvPr/>
        </p:nvCxnSpPr>
        <p:spPr>
          <a:xfrm>
            <a:off x="3215680" y="106034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00CE36-E734-42CF-96F1-DEF311E9F82A}"/>
              </a:ext>
            </a:extLst>
          </p:cNvPr>
          <p:cNvSpPr txBox="1"/>
          <p:nvPr/>
        </p:nvSpPr>
        <p:spPr>
          <a:xfrm>
            <a:off x="4295800" y="836712"/>
            <a:ext cx="578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Filtros disponíveis para utilizar no dashboard – Período e UF.</a:t>
            </a:r>
          </a:p>
        </p:txBody>
      </p:sp>
    </p:spTree>
    <p:extLst>
      <p:ext uri="{BB962C8B-B14F-4D97-AF65-F5344CB8AC3E}">
        <p14:creationId xmlns:p14="http://schemas.microsoft.com/office/powerpoint/2010/main" val="72470586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>
            <a:extLst>
              <a:ext uri="{FF2B5EF4-FFF2-40B4-BE49-F238E27FC236}">
                <a16:creationId xmlns:a16="http://schemas.microsoft.com/office/drawing/2014/main" id="{F48F0999-901E-4652-8CDD-33F13D41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28625"/>
            <a:ext cx="100457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27">
            <a:extLst>
              <a:ext uri="{FF2B5EF4-FFF2-40B4-BE49-F238E27FC236}">
                <a16:creationId xmlns:a16="http://schemas.microsoft.com/office/drawing/2014/main" id="{6F41D6B9-99E2-4935-80E1-104E75D7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384" y="5437188"/>
            <a:ext cx="2303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Painel 7 e 8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0076350-FDD9-406C-A25C-F4D00ECE65A6}"/>
              </a:ext>
            </a:extLst>
          </p:cNvPr>
          <p:cNvCxnSpPr>
            <a:cxnSpLocks/>
          </p:cNvCxnSpPr>
          <p:nvPr/>
        </p:nvCxnSpPr>
        <p:spPr>
          <a:xfrm>
            <a:off x="9099550" y="6092825"/>
            <a:ext cx="2613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3032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2">
            <a:extLst>
              <a:ext uri="{FF2B5EF4-FFF2-40B4-BE49-F238E27FC236}">
                <a16:creationId xmlns:a16="http://schemas.microsoft.com/office/drawing/2014/main" id="{F89175EB-6FFA-4E13-8BDB-86A16684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527175"/>
            <a:ext cx="647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6868" name="Picture 11" descr="Logotipo-B3.png">
            <a:extLst>
              <a:ext uri="{FF2B5EF4-FFF2-40B4-BE49-F238E27FC236}">
                <a16:creationId xmlns:a16="http://schemas.microsoft.com/office/drawing/2014/main" id="{8EC6DD59-A3A2-4252-A106-8565EDF5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CaixaDeTexto 3">
            <a:extLst>
              <a:ext uri="{FF2B5EF4-FFF2-40B4-BE49-F238E27FC236}">
                <a16:creationId xmlns:a16="http://schemas.microsoft.com/office/drawing/2014/main" id="{ED9D40C1-C895-46A6-A48F-F07D2762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640263"/>
            <a:ext cx="450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Selecionando as barras referente aos meses, é possível filtrar e ver no gráfico ao lado, dados mais detalhados da negociação diária.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F461FA4-36ED-4A87-9912-E8BDA7F2CD96}"/>
              </a:ext>
            </a:extLst>
          </p:cNvPr>
          <p:cNvCxnSpPr>
            <a:cxnSpLocks/>
          </p:cNvCxnSpPr>
          <p:nvPr/>
        </p:nvCxnSpPr>
        <p:spPr>
          <a:xfrm>
            <a:off x="2279650" y="1268413"/>
            <a:ext cx="0" cy="3808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943051C-ABBE-4804-9D47-67099F310F9C}"/>
              </a:ext>
            </a:extLst>
          </p:cNvPr>
          <p:cNvCxnSpPr>
            <a:cxnSpLocks/>
          </p:cNvCxnSpPr>
          <p:nvPr/>
        </p:nvCxnSpPr>
        <p:spPr>
          <a:xfrm>
            <a:off x="9767888" y="1268413"/>
            <a:ext cx="0" cy="383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Botão de Ação: Apagar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25374D-70DC-482D-921E-F410E9C22C9D}"/>
              </a:ext>
            </a:extLst>
          </p:cNvPr>
          <p:cNvSpPr/>
          <p:nvPr/>
        </p:nvSpPr>
        <p:spPr>
          <a:xfrm>
            <a:off x="4583113" y="2970213"/>
            <a:ext cx="1296987" cy="1271587"/>
          </a:xfrm>
          <a:prstGeom prst="actionButtonBlank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73451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7891" name="Picture 11" descr="Logotipo-B3.png">
            <a:extLst>
              <a:ext uri="{FF2B5EF4-FFF2-40B4-BE49-F238E27FC236}">
                <a16:creationId xmlns:a16="http://schemas.microsoft.com/office/drawing/2014/main" id="{854D87B1-7EA3-4EBC-83EE-A6FF34F43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aixaDeTexto 3">
            <a:extLst>
              <a:ext uri="{FF2B5EF4-FFF2-40B4-BE49-F238E27FC236}">
                <a16:creationId xmlns:a16="http://schemas.microsoft.com/office/drawing/2014/main" id="{4DC85469-F4A6-45E9-9E83-3A43FF0A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4619625"/>
            <a:ext cx="505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Dados de Negociação Diária do mês selecionado.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F461FA4-36ED-4A87-9912-E8BDA7F2CD96}"/>
              </a:ext>
            </a:extLst>
          </p:cNvPr>
          <p:cNvCxnSpPr>
            <a:cxnSpLocks/>
          </p:cNvCxnSpPr>
          <p:nvPr/>
        </p:nvCxnSpPr>
        <p:spPr>
          <a:xfrm>
            <a:off x="2279650" y="1268413"/>
            <a:ext cx="0" cy="3808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943051C-ABBE-4804-9D47-67099F310F9C}"/>
              </a:ext>
            </a:extLst>
          </p:cNvPr>
          <p:cNvCxnSpPr>
            <a:cxnSpLocks/>
          </p:cNvCxnSpPr>
          <p:nvPr/>
        </p:nvCxnSpPr>
        <p:spPr>
          <a:xfrm>
            <a:off x="9767888" y="1268413"/>
            <a:ext cx="0" cy="383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5" name="Imagem 2">
            <a:extLst>
              <a:ext uri="{FF2B5EF4-FFF2-40B4-BE49-F238E27FC236}">
                <a16:creationId xmlns:a16="http://schemas.microsoft.com/office/drawing/2014/main" id="{BD60F26D-6975-4102-87F7-181F5CEF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484313"/>
            <a:ext cx="6515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43123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5B08F018-1C1D-4737-8524-20C1876B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Métricas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18435" name="Picture 11" descr="Logotipo-B3.png">
            <a:extLst>
              <a:ext uri="{FF2B5EF4-FFF2-40B4-BE49-F238E27FC236}">
                <a16:creationId xmlns:a16="http://schemas.microsoft.com/office/drawing/2014/main" id="{F66AF9DF-1747-4F29-B5BC-D1B45A9BD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m 4">
            <a:extLst>
              <a:ext uri="{FF2B5EF4-FFF2-40B4-BE49-F238E27FC236}">
                <a16:creationId xmlns:a16="http://schemas.microsoft.com/office/drawing/2014/main" id="{4AE1320C-AC84-4A58-9EDE-0E0F2A6A9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60350"/>
            <a:ext cx="20383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9A676AF-F939-40A3-AD92-A4A5D2C378C7}"/>
              </a:ext>
            </a:extLst>
          </p:cNvPr>
          <p:cNvGraphicFramePr>
            <a:graphicFrameLocks noGrp="1"/>
          </p:cNvGraphicFramePr>
          <p:nvPr/>
        </p:nvGraphicFramePr>
        <p:xfrm>
          <a:off x="4502150" y="3644900"/>
          <a:ext cx="6011864" cy="12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971">
                  <a:extLst>
                    <a:ext uri="{9D8B030D-6E8A-4147-A177-3AD203B41FA5}">
                      <a16:colId xmlns:a16="http://schemas.microsoft.com/office/drawing/2014/main" val="2410769522"/>
                    </a:ext>
                  </a:extLst>
                </a:gridCol>
                <a:gridCol w="2723938">
                  <a:extLst>
                    <a:ext uri="{9D8B030D-6E8A-4147-A177-3AD203B41FA5}">
                      <a16:colId xmlns:a16="http://schemas.microsoft.com/office/drawing/2014/main" val="670344223"/>
                    </a:ext>
                  </a:extLst>
                </a:gridCol>
                <a:gridCol w="1991955">
                  <a:extLst>
                    <a:ext uri="{9D8B030D-6E8A-4147-A177-3AD203B41FA5}">
                      <a16:colId xmlns:a16="http://schemas.microsoft.com/office/drawing/2014/main" val="39713209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Renda</a:t>
                      </a:r>
                    </a:p>
                  </a:txBody>
                  <a:tcPr marL="91428" marR="91428" marT="45624" marB="456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Renda Média Por Declarante</a:t>
                      </a:r>
                    </a:p>
                  </a:txBody>
                  <a:tcPr marL="91428" marR="91428" marT="45624" marB="456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Milhar</a:t>
                      </a:r>
                    </a:p>
                  </a:txBody>
                  <a:tcPr marL="91428" marR="91428" marT="45624" marB="45624"/>
                </a:tc>
                <a:extLst>
                  <a:ext uri="{0D108BD9-81ED-4DB2-BD59-A6C34878D82A}">
                    <a16:rowId xmlns:a16="http://schemas.microsoft.com/office/drawing/2014/main" val="1478213925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Bens</a:t>
                      </a:r>
                    </a:p>
                  </a:txBody>
                  <a:tcPr marL="91428" marR="91428" marT="45624" marB="456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Média de bens por declarante </a:t>
                      </a:r>
                    </a:p>
                  </a:txBody>
                  <a:tcPr marL="91428" marR="91428" marT="45624" marB="456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Milhar</a:t>
                      </a:r>
                    </a:p>
                  </a:txBody>
                  <a:tcPr marL="91428" marR="91428" marT="45624" marB="45624"/>
                </a:tc>
                <a:extLst>
                  <a:ext uri="{0D108BD9-81ED-4DB2-BD59-A6C34878D82A}">
                    <a16:rowId xmlns:a16="http://schemas.microsoft.com/office/drawing/2014/main" val="1890021469"/>
                  </a:ext>
                </a:extLst>
              </a:tr>
            </a:tbl>
          </a:graphicData>
        </a:graphic>
      </p:graphicFrame>
      <p:sp>
        <p:nvSpPr>
          <p:cNvPr id="18451" name="CaixaDeTexto 9">
            <a:extLst>
              <a:ext uri="{FF2B5EF4-FFF2-40B4-BE49-F238E27FC236}">
                <a16:creationId xmlns:a16="http://schemas.microsoft.com/office/drawing/2014/main" id="{D965A596-C1C1-4262-822B-13695DE8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1116013"/>
            <a:ext cx="565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Santana de Parnaíba apresenta uma renda média por declarante de 226 mil reais.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96F0CAD-7A27-4AA4-8395-63F300D36CCB}"/>
              </a:ext>
            </a:extLst>
          </p:cNvPr>
          <p:cNvCxnSpPr>
            <a:cxnSpLocks/>
            <a:endCxn id="18453" idx="1"/>
          </p:cNvCxnSpPr>
          <p:nvPr/>
        </p:nvCxnSpPr>
        <p:spPr>
          <a:xfrm>
            <a:off x="3608388" y="1319213"/>
            <a:ext cx="1254125" cy="12319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3" name="CaixaDeTexto 16">
            <a:extLst>
              <a:ext uri="{FF2B5EF4-FFF2-40B4-BE49-F238E27FC236}">
                <a16:creationId xmlns:a16="http://schemas.microsoft.com/office/drawing/2014/main" id="{DBA9F4C0-1003-44D2-8016-8EDC833B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259013"/>
            <a:ext cx="575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Vinhedo apresenta uma média de 602 mil reais de bens declarados por declarante.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A30A182F-2C28-4018-A1F8-81387949D938}"/>
              </a:ext>
            </a:extLst>
          </p:cNvPr>
          <p:cNvCxnSpPr>
            <a:cxnSpLocks/>
          </p:cNvCxnSpPr>
          <p:nvPr/>
        </p:nvCxnSpPr>
        <p:spPr>
          <a:xfrm>
            <a:off x="3071813" y="1116013"/>
            <a:ext cx="1790700" cy="3651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FB130A9-F775-428F-B187-99FE9022C5B2}"/>
              </a:ext>
            </a:extLst>
          </p:cNvPr>
          <p:cNvSpPr txBox="1">
            <a:spLocks/>
          </p:cNvSpPr>
          <p:nvPr/>
        </p:nvSpPr>
        <p:spPr>
          <a:xfrm>
            <a:off x="349250" y="371475"/>
            <a:ext cx="10139363" cy="436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pPr algn="l">
              <a:defRPr/>
            </a:pPr>
            <a:r>
              <a:rPr lang="pt-BR" sz="2800"/>
              <a:t>Descrição do dashboard </a:t>
            </a:r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F34A31-636D-4874-87D1-A26DBBD02691}"/>
              </a:ext>
            </a:extLst>
          </p:cNvPr>
          <p:cNvSpPr/>
          <p:nvPr/>
        </p:nvSpPr>
        <p:spPr>
          <a:xfrm>
            <a:off x="349249" y="908720"/>
            <a:ext cx="11725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Geolocalização – Perfil de Renda permite avaliar as regiões do Brasil, até a nível município, para entender como está o nível de investimento do local e cruzar com dados de renda.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são divididos também entre os Estados, além dos municípios. Junto à divisão, há painéis que geram agrupamentos com base no ações e volume financeiro investido (mediana em ambos os casos).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visões são divididas nos mercados B3 – BM&amp;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 (futuros e derivativos), BOVESPA (Renda Variável) e BTB (Empréstimo de Ativos).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Declaração de IR levado em consideração na visão é de 2 anos para trás, normalmente.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CA872D-9F00-48A6-B27A-FBCCB279980D}"/>
              </a:ext>
            </a:extLst>
          </p:cNvPr>
          <p:cNvSpPr/>
          <p:nvPr/>
        </p:nvSpPr>
        <p:spPr>
          <a:xfrm>
            <a:off x="149822" y="4149080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Cobertura e Perfis de Renda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E81FC7-A685-4577-AB8A-2BDE73778EE9}"/>
              </a:ext>
            </a:extLst>
          </p:cNvPr>
          <p:cNvSpPr/>
          <p:nvPr/>
        </p:nvSpPr>
        <p:spPr>
          <a:xfrm>
            <a:off x="1860549" y="4149081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Estado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 Perfis de Renda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6F80ADF-1AC6-4FD3-BFBD-F67705CA6A5D}"/>
              </a:ext>
            </a:extLst>
          </p:cNvPr>
          <p:cNvSpPr/>
          <p:nvPr/>
        </p:nvSpPr>
        <p:spPr>
          <a:xfrm>
            <a:off x="3571276" y="4149080"/>
            <a:ext cx="1607411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Municípios Cobertos –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4A9A3B-081A-47EF-BC5F-21F049533A35}"/>
              </a:ext>
            </a:extLst>
          </p:cNvPr>
          <p:cNvSpPr/>
          <p:nvPr/>
        </p:nvSpPr>
        <p:spPr>
          <a:xfrm>
            <a:off x="5346839" y="4149081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Estados Cobertos –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BACF336-D61B-407B-BBE9-7A968F047CEB}"/>
              </a:ext>
            </a:extLst>
          </p:cNvPr>
          <p:cNvSpPr/>
          <p:nvPr/>
        </p:nvSpPr>
        <p:spPr>
          <a:xfrm>
            <a:off x="7089984" y="4149081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Perfil de Clientes Estado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4190674-43AD-4344-B806-681BA6D6416F}"/>
              </a:ext>
            </a:extLst>
          </p:cNvPr>
          <p:cNvSpPr/>
          <p:nvPr/>
        </p:nvSpPr>
        <p:spPr>
          <a:xfrm>
            <a:off x="8833129" y="4149081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Perfil do Estado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358627-5D52-472D-8413-84C23FB49749}"/>
              </a:ext>
            </a:extLst>
          </p:cNvPr>
          <p:cNvSpPr/>
          <p:nvPr/>
        </p:nvSpPr>
        <p:spPr>
          <a:xfrm>
            <a:off x="10576274" y="4149081"/>
            <a:ext cx="15141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Busca por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7CB8F06-2C7D-4B64-95DB-4D227F30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17" y="4606167"/>
            <a:ext cx="12192000" cy="16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B9146EB0-8EB0-4D4E-B23E-F6D10A03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0" t="22372" r="20857" b="47360"/>
          <a:stretch>
            <a:fillRect/>
          </a:stretch>
        </p:blipFill>
        <p:spPr bwMode="auto">
          <a:xfrm>
            <a:off x="550863" y="765175"/>
            <a:ext cx="2476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2">
            <a:extLst>
              <a:ext uri="{FF2B5EF4-FFF2-40B4-BE49-F238E27FC236}">
                <a16:creationId xmlns:a16="http://schemas.microsoft.com/office/drawing/2014/main" id="{C35E7318-226D-48A0-BC13-D017E7A6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602038"/>
            <a:ext cx="399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14504CC-FC40-453A-A144-90892BD1FD12}"/>
              </a:ext>
            </a:extLst>
          </p:cNvPr>
          <p:cNvSpPr/>
          <p:nvPr/>
        </p:nvSpPr>
        <p:spPr>
          <a:xfrm>
            <a:off x="2543175" y="1322388"/>
            <a:ext cx="215900" cy="2159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DA4199-BBA8-4A95-98C4-846AEEB15BCB}"/>
              </a:ext>
            </a:extLst>
          </p:cNvPr>
          <p:cNvSpPr/>
          <p:nvPr/>
        </p:nvSpPr>
        <p:spPr>
          <a:xfrm>
            <a:off x="3935413" y="4076700"/>
            <a:ext cx="215900" cy="2159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2" name="CaixaDeTexto 4">
            <a:extLst>
              <a:ext uri="{FF2B5EF4-FFF2-40B4-BE49-F238E27FC236}">
                <a16:creationId xmlns:a16="http://schemas.microsoft.com/office/drawing/2014/main" id="{3699E4B9-248B-4FCE-B31B-5C7F973C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693738"/>
            <a:ext cx="229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Para este gráfico é possível ver a relação entre Bens e Renda.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B711B1F-190B-44F7-8612-A51BDC5D329B}"/>
              </a:ext>
            </a:extLst>
          </p:cNvPr>
          <p:cNvCxnSpPr/>
          <p:nvPr/>
        </p:nvCxnSpPr>
        <p:spPr>
          <a:xfrm>
            <a:off x="1055688" y="1430338"/>
            <a:ext cx="148748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C3D7724-F0B4-4817-96D6-8D8F111237D9}"/>
              </a:ext>
            </a:extLst>
          </p:cNvPr>
          <p:cNvCxnSpPr>
            <a:stCxn id="4" idx="2"/>
          </p:cNvCxnSpPr>
          <p:nvPr/>
        </p:nvCxnSpPr>
        <p:spPr>
          <a:xfrm>
            <a:off x="2651125" y="1538288"/>
            <a:ext cx="0" cy="16748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22ADD5-B3DB-4386-8D49-AFA1D83A1C68}"/>
              </a:ext>
            </a:extLst>
          </p:cNvPr>
          <p:cNvSpPr/>
          <p:nvPr/>
        </p:nvSpPr>
        <p:spPr>
          <a:xfrm>
            <a:off x="3027363" y="5176838"/>
            <a:ext cx="476250" cy="360362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BCC8E4-0CD1-416D-9730-3E190657745B}"/>
              </a:ext>
            </a:extLst>
          </p:cNvPr>
          <p:cNvCxnSpPr/>
          <p:nvPr/>
        </p:nvCxnSpPr>
        <p:spPr>
          <a:xfrm>
            <a:off x="5735638" y="333375"/>
            <a:ext cx="0" cy="577373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7" name="Imagem 1">
            <a:extLst>
              <a:ext uri="{FF2B5EF4-FFF2-40B4-BE49-F238E27FC236}">
                <a16:creationId xmlns:a16="http://schemas.microsoft.com/office/drawing/2014/main" id="{79A1B994-9D03-446C-B4AF-6E0C3379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1" t="52295" r="20857" b="21387"/>
          <a:stretch>
            <a:fillRect/>
          </a:stretch>
        </p:blipFill>
        <p:spPr bwMode="auto">
          <a:xfrm>
            <a:off x="6223000" y="693738"/>
            <a:ext cx="28559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m 14">
            <a:extLst>
              <a:ext uri="{FF2B5EF4-FFF2-40B4-BE49-F238E27FC236}">
                <a16:creationId xmlns:a16="http://schemas.microsoft.com/office/drawing/2014/main" id="{78233B80-D27A-4DAC-8AFA-8DA90D70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579813"/>
            <a:ext cx="2855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CaixaDeTexto 15">
            <a:extLst>
              <a:ext uri="{FF2B5EF4-FFF2-40B4-BE49-F238E27FC236}">
                <a16:creationId xmlns:a16="http://schemas.microsoft.com/office/drawing/2014/main" id="{1FD2A3B9-0B2C-4172-98B2-8510C037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1027113"/>
            <a:ext cx="22367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Aqui é possível ver a contagem de municípios que pertencem a um determinado intervalo de renda por declarante</a:t>
            </a:r>
          </a:p>
        </p:txBody>
      </p:sp>
      <p:sp>
        <p:nvSpPr>
          <p:cNvPr id="19470" name="CaixaDeTexto 20">
            <a:extLst>
              <a:ext uri="{FF2B5EF4-FFF2-40B4-BE49-F238E27FC236}">
                <a16:creationId xmlns:a16="http://schemas.microsoft.com/office/drawing/2014/main" id="{F40DF028-F9C9-48E1-94F9-2A121A41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3963988"/>
            <a:ext cx="22367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Neste exemplo temos 195 municípios com renda por declarante entre 40 e 60 mil reais.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1427A5-4A17-416A-A49C-A4AE0F5B9E3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33026" y="1960359"/>
            <a:ext cx="1977710" cy="1248803"/>
          </a:xfrm>
          <a:prstGeom prst="rect">
            <a:avLst/>
          </a:prstGeom>
          <a:blipFill>
            <a:blip r:embed="rId5"/>
            <a:stretch>
              <a:fillRect l="-11420" t="-1471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BCC8E4-0CD1-416D-9730-3E190657745B}"/>
              </a:ext>
            </a:extLst>
          </p:cNvPr>
          <p:cNvCxnSpPr/>
          <p:nvPr/>
        </p:nvCxnSpPr>
        <p:spPr>
          <a:xfrm>
            <a:off x="6743700" y="346075"/>
            <a:ext cx="0" cy="577373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3" name="Imagem 1">
            <a:extLst>
              <a:ext uri="{FF2B5EF4-FFF2-40B4-BE49-F238E27FC236}">
                <a16:creationId xmlns:a16="http://schemas.microsoft.com/office/drawing/2014/main" id="{C7ECE989-13B0-456F-B4A9-373155E3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2" t="77773" r="20857"/>
          <a:stretch>
            <a:fillRect/>
          </a:stretch>
        </p:blipFill>
        <p:spPr bwMode="auto">
          <a:xfrm>
            <a:off x="479425" y="1052513"/>
            <a:ext cx="29289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tângulo 1">
            <a:extLst>
              <a:ext uri="{FF2B5EF4-FFF2-40B4-BE49-F238E27FC236}">
                <a16:creationId xmlns:a16="http://schemas.microsoft.com/office/drawing/2014/main" id="{578E4CF1-AFBC-493C-83AA-E294881A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742950"/>
            <a:ext cx="26876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Aqui é possível ver a contagem de municípios que pertencem a um determinado intervalo de bens declarados.</a:t>
            </a:r>
          </a:p>
        </p:txBody>
      </p:sp>
      <p:pic>
        <p:nvPicPr>
          <p:cNvPr id="20485" name="Imagem 8">
            <a:extLst>
              <a:ext uri="{FF2B5EF4-FFF2-40B4-BE49-F238E27FC236}">
                <a16:creationId xmlns:a16="http://schemas.microsoft.com/office/drawing/2014/main" id="{33F8FECE-F140-4EE7-AF50-16732277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44900"/>
            <a:ext cx="29718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aixaDeTexto 18">
            <a:extLst>
              <a:ext uri="{FF2B5EF4-FFF2-40B4-BE49-F238E27FC236}">
                <a16:creationId xmlns:a16="http://schemas.microsoft.com/office/drawing/2014/main" id="{6E6653BE-7F31-493A-96E3-FD669983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4019550"/>
            <a:ext cx="22367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Neste exemplo temos 198 municípios com bens declarados entre 100 e 150 mil por declarantes.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5BFE45-32FE-4DF0-8A84-05F31864DB3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4021" y="2509013"/>
            <a:ext cx="6096000" cy="1223027"/>
          </a:xfrm>
          <a:prstGeom prst="rect">
            <a:avLst/>
          </a:prstGeom>
          <a:blipFill>
            <a:blip r:embed="rId4"/>
            <a:stretch>
              <a:fillRect t="-4000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D4BE17B-D373-464E-B415-B2C197CDADFC}"/>
              </a:ext>
            </a:extLst>
          </p:cNvPr>
          <p:cNvCxnSpPr/>
          <p:nvPr/>
        </p:nvCxnSpPr>
        <p:spPr>
          <a:xfrm>
            <a:off x="3633788" y="2420938"/>
            <a:ext cx="268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8133759-00CF-437F-8C5A-70919C26D9BB}"/>
              </a:ext>
            </a:extLst>
          </p:cNvPr>
          <p:cNvCxnSpPr/>
          <p:nvPr/>
        </p:nvCxnSpPr>
        <p:spPr>
          <a:xfrm>
            <a:off x="3633788" y="3860800"/>
            <a:ext cx="268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B915EC54-A489-44E3-B459-46DB2A1CE492}"/>
              </a:ext>
            </a:extLst>
          </p:cNvPr>
          <p:cNvSpPr/>
          <p:nvPr/>
        </p:nvSpPr>
        <p:spPr>
          <a:xfrm>
            <a:off x="7464425" y="2220913"/>
            <a:ext cx="3527425" cy="179863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91" name="CaixaDeTexto 24">
            <a:extLst>
              <a:ext uri="{FF2B5EF4-FFF2-40B4-BE49-F238E27FC236}">
                <a16:creationId xmlns:a16="http://schemas.microsoft.com/office/drawing/2014/main" id="{2CA4D6B3-12B1-4D9A-9A31-6CF4DC6D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414588"/>
            <a:ext cx="32400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Calibri" panose="020F0502020204030204" pitchFamily="34" charset="0"/>
              </a:rPr>
              <a:t>DICA: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Todos os gráficos  apresentados anteriormente podem ser usados como filtro de dados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9">
            <a:extLst>
              <a:ext uri="{FF2B5EF4-FFF2-40B4-BE49-F238E27FC236}">
                <a16:creationId xmlns:a16="http://schemas.microsoft.com/office/drawing/2014/main" id="{3A3E9642-C341-47DA-888F-980573429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074738"/>
            <a:ext cx="35560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25604" name="Picture 11" descr="Logotipo-B3.png">
            <a:extLst>
              <a:ext uri="{FF2B5EF4-FFF2-40B4-BE49-F238E27FC236}">
                <a16:creationId xmlns:a16="http://schemas.microsoft.com/office/drawing/2014/main" id="{E723DDA2-FAD5-48B5-9DB9-C92A7C827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253A7C5-99C8-4977-8B88-5E49628FD1C2}"/>
              </a:ext>
            </a:extLst>
          </p:cNvPr>
          <p:cNvGraphicFramePr>
            <a:graphicFrameLocks noGrp="1"/>
          </p:cNvGraphicFramePr>
          <p:nvPr/>
        </p:nvGraphicFramePr>
        <p:xfrm>
          <a:off x="3689350" y="4297363"/>
          <a:ext cx="4021138" cy="12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367">
                  <a:extLst>
                    <a:ext uri="{9D8B030D-6E8A-4147-A177-3AD203B41FA5}">
                      <a16:colId xmlns:a16="http://schemas.microsoft.com/office/drawing/2014/main" val="2410769522"/>
                    </a:ext>
                  </a:extLst>
                </a:gridCol>
                <a:gridCol w="2724771">
                  <a:extLst>
                    <a:ext uri="{9D8B030D-6E8A-4147-A177-3AD203B41FA5}">
                      <a16:colId xmlns:a16="http://schemas.microsoft.com/office/drawing/2014/main" val="670344223"/>
                    </a:ext>
                  </a:extLst>
                </a:gridCol>
              </a:tblGrid>
              <a:tr h="51801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Volume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Mediana do Volume por investidor no município</a:t>
                      </a:r>
                    </a:p>
                  </a:txBody>
                  <a:tcPr marL="91456" marR="91456" marT="45672" marB="45672"/>
                </a:tc>
                <a:extLst>
                  <a:ext uri="{0D108BD9-81ED-4DB2-BD59-A6C34878D82A}">
                    <a16:rowId xmlns:a16="http://schemas.microsoft.com/office/drawing/2014/main" val="1478213925"/>
                  </a:ext>
                </a:extLst>
              </a:tr>
              <a:tr h="73134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Contratos</a:t>
                      </a:r>
                    </a:p>
                  </a:txBody>
                  <a:tcPr marL="91456" marR="91456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Mediana da quantidade de contratos negociados por investidor no município</a:t>
                      </a:r>
                    </a:p>
                  </a:txBody>
                  <a:tcPr marL="91456" marR="91456" marT="45672" marB="45672"/>
                </a:tc>
                <a:extLst>
                  <a:ext uri="{0D108BD9-81ED-4DB2-BD59-A6C34878D82A}">
                    <a16:rowId xmlns:a16="http://schemas.microsoft.com/office/drawing/2014/main" val="1890021469"/>
                  </a:ext>
                </a:extLst>
              </a:tr>
            </a:tbl>
          </a:graphicData>
        </a:graphic>
      </p:graphicFrame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82EB782-890B-406E-A867-EAC28B1142B3}"/>
              </a:ext>
            </a:extLst>
          </p:cNvPr>
          <p:cNvCxnSpPr>
            <a:cxnSpLocks/>
          </p:cNvCxnSpPr>
          <p:nvPr/>
        </p:nvCxnSpPr>
        <p:spPr>
          <a:xfrm>
            <a:off x="3216275" y="1628775"/>
            <a:ext cx="3970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7" name="CaixaDeTexto 17">
            <a:extLst>
              <a:ext uri="{FF2B5EF4-FFF2-40B4-BE49-F238E27FC236}">
                <a16:creationId xmlns:a16="http://schemas.microsoft.com/office/drawing/2014/main" id="{3A50DC88-A670-44C1-9F12-83B256296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1311275"/>
            <a:ext cx="3743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A mediana do volume negociado em Borebi foi de aproximadamente 16 milhões 336 mil por investidor nos últimos 6 meses.</a:t>
            </a:r>
          </a:p>
        </p:txBody>
      </p:sp>
      <p:sp>
        <p:nvSpPr>
          <p:cNvPr id="25618" name="CaixaDeTexto 20">
            <a:extLst>
              <a:ext uri="{FF2B5EF4-FFF2-40B4-BE49-F238E27FC236}">
                <a16:creationId xmlns:a16="http://schemas.microsoft.com/office/drawing/2014/main" id="{C3EF2AFF-E5ED-4094-9D7D-F6907CF5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405063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A mediana da quantidade de Contratos em Piquete foi de 305 por investidor nos últimos 6 meses.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8FFDC2C1-B842-467C-8C8C-2A59D8582D44}"/>
              </a:ext>
            </a:extLst>
          </p:cNvPr>
          <p:cNvCxnSpPr>
            <a:cxnSpLocks/>
            <a:endCxn id="25618" idx="1"/>
          </p:cNvCxnSpPr>
          <p:nvPr/>
        </p:nvCxnSpPr>
        <p:spPr>
          <a:xfrm>
            <a:off x="4151313" y="1774825"/>
            <a:ext cx="3097212" cy="104616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26627" name="Picture 11" descr="Logotipo-B3.png">
            <a:extLst>
              <a:ext uri="{FF2B5EF4-FFF2-40B4-BE49-F238E27FC236}">
                <a16:creationId xmlns:a16="http://schemas.microsoft.com/office/drawing/2014/main" id="{CA760A8E-8EC9-481A-BA96-26F08DB62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m 10">
            <a:extLst>
              <a:ext uri="{FF2B5EF4-FFF2-40B4-BE49-F238E27FC236}">
                <a16:creationId xmlns:a16="http://schemas.microsoft.com/office/drawing/2014/main" id="{C552B87D-B846-4D40-AFE4-D6B4D639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18311" r="-281" b="60880"/>
          <a:stretch>
            <a:fillRect/>
          </a:stretch>
        </p:blipFill>
        <p:spPr bwMode="auto">
          <a:xfrm>
            <a:off x="1001713" y="873125"/>
            <a:ext cx="3563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aixaDeTexto 9">
            <a:extLst>
              <a:ext uri="{FF2B5EF4-FFF2-40B4-BE49-F238E27FC236}">
                <a16:creationId xmlns:a16="http://schemas.microsoft.com/office/drawing/2014/main" id="{9FF88DAD-ED10-4417-AB8C-8678F40D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1506538"/>
            <a:ext cx="3744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Aqui é possível ver a dispersão e a relação entre Renda e Bens.</a:t>
            </a:r>
          </a:p>
        </p:txBody>
      </p:sp>
      <p:pic>
        <p:nvPicPr>
          <p:cNvPr id="26630" name="Imagem 4">
            <a:extLst>
              <a:ext uri="{FF2B5EF4-FFF2-40B4-BE49-F238E27FC236}">
                <a16:creationId xmlns:a16="http://schemas.microsoft.com/office/drawing/2014/main" id="{DE83C139-033E-4D79-8B61-ECAA0E76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343275"/>
            <a:ext cx="3533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7FFE71F-9F10-4A40-9142-781A2502F74C}"/>
              </a:ext>
            </a:extLst>
          </p:cNvPr>
          <p:cNvSpPr/>
          <p:nvPr/>
        </p:nvSpPr>
        <p:spPr>
          <a:xfrm>
            <a:off x="3216275" y="4718050"/>
            <a:ext cx="431800" cy="36036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32" name="CaixaDeTexto 16">
            <a:extLst>
              <a:ext uri="{FF2B5EF4-FFF2-40B4-BE49-F238E27FC236}">
                <a16:creationId xmlns:a16="http://schemas.microsoft.com/office/drawing/2014/main" id="{D37D540B-D281-4701-9452-53E9C9F9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794125"/>
            <a:ext cx="374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Ao passar o mouse sobre os pontos, outras informações podem ser vistas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F94A66C-9EA1-4E8F-BEE2-BD2E71714E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47928" y="2485279"/>
            <a:ext cx="1977710" cy="1248803"/>
          </a:xfrm>
          <a:prstGeom prst="rect">
            <a:avLst/>
          </a:prstGeom>
          <a:blipFill>
            <a:blip r:embed="rId5"/>
            <a:stretch>
              <a:fillRect l="-11420" t="-1463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46012EF-B974-4939-A3CB-4B9010926D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6120" y="2485278"/>
            <a:ext cx="3310899" cy="1248803"/>
          </a:xfrm>
          <a:prstGeom prst="rect">
            <a:avLst/>
          </a:prstGeom>
          <a:blipFill>
            <a:blip r:embed="rId6"/>
            <a:stretch>
              <a:fillRect t="-1463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E7032F2-9518-4E31-8C86-FD7D66B14EF2}"/>
              </a:ext>
            </a:extLst>
          </p:cNvPr>
          <p:cNvCxnSpPr>
            <a:cxnSpLocks/>
          </p:cNvCxnSpPr>
          <p:nvPr/>
        </p:nvCxnSpPr>
        <p:spPr>
          <a:xfrm>
            <a:off x="820738" y="2852738"/>
            <a:ext cx="37449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252E5FD-97F4-4FA9-842E-13DCC3F4425B}"/>
              </a:ext>
            </a:extLst>
          </p:cNvPr>
          <p:cNvCxnSpPr>
            <a:cxnSpLocks/>
          </p:cNvCxnSpPr>
          <p:nvPr/>
        </p:nvCxnSpPr>
        <p:spPr>
          <a:xfrm flipV="1">
            <a:off x="831850" y="873125"/>
            <a:ext cx="9525" cy="1979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inal de Adição 12">
            <a:extLst>
              <a:ext uri="{FF2B5EF4-FFF2-40B4-BE49-F238E27FC236}">
                <a16:creationId xmlns:a16="http://schemas.microsoft.com/office/drawing/2014/main" id="{89B77876-2ED8-4649-B58B-1A7163147211}"/>
              </a:ext>
            </a:extLst>
          </p:cNvPr>
          <p:cNvSpPr/>
          <p:nvPr/>
        </p:nvSpPr>
        <p:spPr>
          <a:xfrm>
            <a:off x="4576763" y="2651125"/>
            <a:ext cx="360362" cy="388938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Sinal de Adição 24">
            <a:extLst>
              <a:ext uri="{FF2B5EF4-FFF2-40B4-BE49-F238E27FC236}">
                <a16:creationId xmlns:a16="http://schemas.microsoft.com/office/drawing/2014/main" id="{7897B80A-6A3F-42AA-BE22-81072D881A3A}"/>
              </a:ext>
            </a:extLst>
          </p:cNvPr>
          <p:cNvSpPr/>
          <p:nvPr/>
        </p:nvSpPr>
        <p:spPr>
          <a:xfrm>
            <a:off x="661988" y="469900"/>
            <a:ext cx="358775" cy="388938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27651" name="Picture 11" descr="Logotipo-B3.png">
            <a:extLst>
              <a:ext uri="{FF2B5EF4-FFF2-40B4-BE49-F238E27FC236}">
                <a16:creationId xmlns:a16="http://schemas.microsoft.com/office/drawing/2014/main" id="{8B8B5F74-F801-4B64-8FCC-9AD9C722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ixaDeTexto 9">
            <a:extLst>
              <a:ext uri="{FF2B5EF4-FFF2-40B4-BE49-F238E27FC236}">
                <a16:creationId xmlns:a16="http://schemas.microsoft.com/office/drawing/2014/main" id="{F056DCEF-AA4C-47C2-A1B1-FF137DB3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311275"/>
            <a:ext cx="3743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Para o gráfico de agrupamento é possível identificar municípios que tenham características semelhantes de Volume Financeiro e Quantidade de Contratos negociados.</a:t>
            </a:r>
          </a:p>
        </p:txBody>
      </p:sp>
      <p:sp>
        <p:nvSpPr>
          <p:cNvPr id="27653" name="CaixaDeTexto 17">
            <a:extLst>
              <a:ext uri="{FF2B5EF4-FFF2-40B4-BE49-F238E27FC236}">
                <a16:creationId xmlns:a16="http://schemas.microsoft.com/office/drawing/2014/main" id="{B002D986-6B31-48A4-A4B7-5D76C503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3789363"/>
            <a:ext cx="3743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Neste exemplo, o Município Americana pertence ao Cluster 3 com mediana de quantidade de contratos negociados de 23 e Volume Financeiro de 544.074 mil.</a:t>
            </a:r>
          </a:p>
        </p:txBody>
      </p:sp>
      <p:pic>
        <p:nvPicPr>
          <p:cNvPr id="27654" name="Imagem 2">
            <a:extLst>
              <a:ext uri="{FF2B5EF4-FFF2-40B4-BE49-F238E27FC236}">
                <a16:creationId xmlns:a16="http://schemas.microsoft.com/office/drawing/2014/main" id="{108E4771-45B5-4F30-B993-60BFB360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700088"/>
            <a:ext cx="37798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m 3">
            <a:extLst>
              <a:ext uri="{FF2B5EF4-FFF2-40B4-BE49-F238E27FC236}">
                <a16:creationId xmlns:a16="http://schemas.microsoft.com/office/drawing/2014/main" id="{6AC370A3-8700-45C9-BA45-E3C6B033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429000"/>
            <a:ext cx="3778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7">
            <a:extLst>
              <a:ext uri="{FF2B5EF4-FFF2-40B4-BE49-F238E27FC236}">
                <a16:creationId xmlns:a16="http://schemas.microsoft.com/office/drawing/2014/main" id="{6F41D6B9-99E2-4935-80E1-104E75D7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17488"/>
            <a:ext cx="1655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Painel 3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0076350-FDD9-406C-A25C-F4D00ECE65A6}"/>
              </a:ext>
            </a:extLst>
          </p:cNvPr>
          <p:cNvCxnSpPr>
            <a:cxnSpLocks/>
          </p:cNvCxnSpPr>
          <p:nvPr/>
        </p:nvCxnSpPr>
        <p:spPr>
          <a:xfrm>
            <a:off x="1487488" y="747713"/>
            <a:ext cx="2343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0" name="Imagem 1">
            <a:extLst>
              <a:ext uri="{FF2B5EF4-FFF2-40B4-BE49-F238E27FC236}">
                <a16:creationId xmlns:a16="http://schemas.microsoft.com/office/drawing/2014/main" id="{0D3FF94B-AECF-4BC7-90ED-B1727ACD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23913"/>
            <a:ext cx="9753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1747" name="Picture 11" descr="Logotipo-B3.png">
            <a:extLst>
              <a:ext uri="{FF2B5EF4-FFF2-40B4-BE49-F238E27FC236}">
                <a16:creationId xmlns:a16="http://schemas.microsoft.com/office/drawing/2014/main" id="{84E8F72B-7290-4C2B-92DD-1079CD54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aixaDeTexto 3">
            <a:extLst>
              <a:ext uri="{FF2B5EF4-FFF2-40B4-BE49-F238E27FC236}">
                <a16:creationId xmlns:a16="http://schemas.microsoft.com/office/drawing/2014/main" id="{7330612C-5595-415D-968E-48051CFE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852488"/>
            <a:ext cx="14398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Total do volume negociado no município, no período selecionado</a:t>
            </a:r>
          </a:p>
        </p:txBody>
      </p:sp>
      <p:sp>
        <p:nvSpPr>
          <p:cNvPr id="31749" name="CaixaDeTexto 12">
            <a:extLst>
              <a:ext uri="{FF2B5EF4-FFF2-40B4-BE49-F238E27FC236}">
                <a16:creationId xmlns:a16="http://schemas.microsoft.com/office/drawing/2014/main" id="{8DF1A1CC-22F2-4F9B-A87F-6ADCB1CDC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550863"/>
            <a:ext cx="154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Soma da quantidade de contratos negociados pelo município no período selecionado</a:t>
            </a:r>
          </a:p>
        </p:txBody>
      </p:sp>
      <p:sp>
        <p:nvSpPr>
          <p:cNvPr id="31750" name="CaixaDeTexto 13">
            <a:extLst>
              <a:ext uri="{FF2B5EF4-FFF2-40B4-BE49-F238E27FC236}">
                <a16:creationId xmlns:a16="http://schemas.microsoft.com/office/drawing/2014/main" id="{16B60EA9-91D5-488F-9F21-8962A36F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1143000"/>
            <a:ext cx="14398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Total da renda declarada por município</a:t>
            </a:r>
          </a:p>
        </p:txBody>
      </p:sp>
      <p:sp>
        <p:nvSpPr>
          <p:cNvPr id="31751" name="CaixaDeTexto 14">
            <a:extLst>
              <a:ext uri="{FF2B5EF4-FFF2-40B4-BE49-F238E27FC236}">
                <a16:creationId xmlns:a16="http://schemas.microsoft.com/office/drawing/2014/main" id="{852609DD-90EF-4D8E-835B-C74C4EEE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1143000"/>
            <a:ext cx="14398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Total de bens declarados por município</a:t>
            </a:r>
          </a:p>
        </p:txBody>
      </p:sp>
      <p:sp>
        <p:nvSpPr>
          <p:cNvPr id="31752" name="CaixaDeTexto 15">
            <a:extLst>
              <a:ext uri="{FF2B5EF4-FFF2-40B4-BE49-F238E27FC236}">
                <a16:creationId xmlns:a16="http://schemas.microsoft.com/office/drawing/2014/main" id="{03DE16DD-75BB-4563-A28F-ACB1DE560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725" y="1143000"/>
            <a:ext cx="1439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Quantidade de declarantes por município</a:t>
            </a:r>
          </a:p>
        </p:txBody>
      </p:sp>
      <p:sp>
        <p:nvSpPr>
          <p:cNvPr id="31753" name="CaixaDeTexto 17">
            <a:extLst>
              <a:ext uri="{FF2B5EF4-FFF2-40B4-BE49-F238E27FC236}">
                <a16:creationId xmlns:a16="http://schemas.microsoft.com/office/drawing/2014/main" id="{00E93256-4BAB-4CDE-976D-64E91F08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445125"/>
            <a:ext cx="9526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No município de São Paulo, no período selecionado, a soma de volume financeiro e quantidade de contratos negociados no segmento BM&amp;F foram, respectivamente, aproximadamente 1 trilhão 718 bilhões e 68 bilhões. Enquanto a soma de renda declarada do município foi de 444 bilhões, 1 trilhão 818 milhões de bens dos aproximadamente 3 milhões de declarantes.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E3A313F-A504-4D7F-954C-83309EDADBE4}"/>
              </a:ext>
            </a:extLst>
          </p:cNvPr>
          <p:cNvCxnSpPr>
            <a:cxnSpLocks/>
          </p:cNvCxnSpPr>
          <p:nvPr/>
        </p:nvCxnSpPr>
        <p:spPr>
          <a:xfrm flipH="1">
            <a:off x="4073525" y="673100"/>
            <a:ext cx="14288" cy="1319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84E9E26-1589-4140-B53A-F41465327E5D}"/>
              </a:ext>
            </a:extLst>
          </p:cNvPr>
          <p:cNvCxnSpPr>
            <a:cxnSpLocks/>
          </p:cNvCxnSpPr>
          <p:nvPr/>
        </p:nvCxnSpPr>
        <p:spPr>
          <a:xfrm>
            <a:off x="5813425" y="703263"/>
            <a:ext cx="0" cy="131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13536B3-C27C-4FB4-B1B0-69B506B1D7FD}"/>
              </a:ext>
            </a:extLst>
          </p:cNvPr>
          <p:cNvCxnSpPr>
            <a:cxnSpLocks/>
          </p:cNvCxnSpPr>
          <p:nvPr/>
        </p:nvCxnSpPr>
        <p:spPr>
          <a:xfrm>
            <a:off x="7535863" y="674688"/>
            <a:ext cx="0" cy="131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37309FF-1AB7-44A5-B7EB-17E26A21B9B7}"/>
              </a:ext>
            </a:extLst>
          </p:cNvPr>
          <p:cNvCxnSpPr>
            <a:cxnSpLocks/>
          </p:cNvCxnSpPr>
          <p:nvPr/>
        </p:nvCxnSpPr>
        <p:spPr>
          <a:xfrm>
            <a:off x="9229725" y="674688"/>
            <a:ext cx="0" cy="131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8D1EF88-8B2D-4C94-B366-6AEDFF4900A5}"/>
              </a:ext>
            </a:extLst>
          </p:cNvPr>
          <p:cNvCxnSpPr>
            <a:cxnSpLocks/>
          </p:cNvCxnSpPr>
          <p:nvPr/>
        </p:nvCxnSpPr>
        <p:spPr>
          <a:xfrm>
            <a:off x="2351088" y="674688"/>
            <a:ext cx="0" cy="131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8A23F1B8-AF44-448F-A473-73853DB94F60}"/>
              </a:ext>
            </a:extLst>
          </p:cNvPr>
          <p:cNvCxnSpPr>
            <a:cxnSpLocks/>
          </p:cNvCxnSpPr>
          <p:nvPr/>
        </p:nvCxnSpPr>
        <p:spPr>
          <a:xfrm>
            <a:off x="10669588" y="674688"/>
            <a:ext cx="0" cy="1319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60" name="Imagem 2">
            <a:extLst>
              <a:ext uri="{FF2B5EF4-FFF2-40B4-BE49-F238E27FC236}">
                <a16:creationId xmlns:a16="http://schemas.microsoft.com/office/drawing/2014/main" id="{B1640DDD-6D69-446E-93BA-296517BE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"/>
          <a:stretch>
            <a:fillRect/>
          </a:stretch>
        </p:blipFill>
        <p:spPr bwMode="auto">
          <a:xfrm>
            <a:off x="604838" y="2154238"/>
            <a:ext cx="107473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2">
            <a:extLst>
              <a:ext uri="{FF2B5EF4-FFF2-40B4-BE49-F238E27FC236}">
                <a16:creationId xmlns:a16="http://schemas.microsoft.com/office/drawing/2014/main" id="{8CBFDA03-74D0-43D6-8212-0D624FAE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49238"/>
            <a:ext cx="221773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m 3">
            <a:extLst>
              <a:ext uri="{FF2B5EF4-FFF2-40B4-BE49-F238E27FC236}">
                <a16:creationId xmlns:a16="http://schemas.microsoft.com/office/drawing/2014/main" id="{20BD3F32-F35A-4273-8759-335A4CC0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22500"/>
            <a:ext cx="2235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m 4">
            <a:extLst>
              <a:ext uri="{FF2B5EF4-FFF2-40B4-BE49-F238E27FC236}">
                <a16:creationId xmlns:a16="http://schemas.microsoft.com/office/drawing/2014/main" id="{A070EE0F-D720-45F4-92B9-C2DFFB23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273550"/>
            <a:ext cx="221773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2774" name="Picture 11" descr="Logotipo-B3.png">
            <a:extLst>
              <a:ext uri="{FF2B5EF4-FFF2-40B4-BE49-F238E27FC236}">
                <a16:creationId xmlns:a16="http://schemas.microsoft.com/office/drawing/2014/main" id="{00A6EBC3-0EDE-4669-99EC-F749694DC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BB07D00-9AB0-473C-AB1C-25B9E77438D4}"/>
              </a:ext>
            </a:extLst>
          </p:cNvPr>
          <p:cNvCxnSpPr>
            <a:cxnSpLocks/>
          </p:cNvCxnSpPr>
          <p:nvPr/>
        </p:nvCxnSpPr>
        <p:spPr>
          <a:xfrm>
            <a:off x="3575050" y="1268413"/>
            <a:ext cx="151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5E091FA-9393-4EEB-87D1-638E8017793C}"/>
              </a:ext>
            </a:extLst>
          </p:cNvPr>
          <p:cNvCxnSpPr>
            <a:cxnSpLocks/>
          </p:cNvCxnSpPr>
          <p:nvPr/>
        </p:nvCxnSpPr>
        <p:spPr>
          <a:xfrm>
            <a:off x="3575050" y="1916113"/>
            <a:ext cx="352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7" name="CaixaDeTexto 11">
            <a:extLst>
              <a:ext uri="{FF2B5EF4-FFF2-40B4-BE49-F238E27FC236}">
                <a16:creationId xmlns:a16="http://schemas.microsoft.com/office/drawing/2014/main" id="{90FF954A-4CD9-4634-98C1-7C892620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946150"/>
            <a:ext cx="379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Perfil do gênero dos investidores no segmento Bovespa.</a:t>
            </a:r>
          </a:p>
        </p:txBody>
      </p:sp>
      <p:sp>
        <p:nvSpPr>
          <p:cNvPr id="32778" name="CaixaDeTexto 27">
            <a:extLst>
              <a:ext uri="{FF2B5EF4-FFF2-40B4-BE49-F238E27FC236}">
                <a16:creationId xmlns:a16="http://schemas.microsoft.com/office/drawing/2014/main" id="{41D8C944-5D3D-4E15-B1A8-5E8AA679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592263"/>
            <a:ext cx="379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Perfil do gênero dos investidores no estado selecionado.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FD6F75F-0BE1-4D7F-8000-99A4EF260F60}"/>
              </a:ext>
            </a:extLst>
          </p:cNvPr>
          <p:cNvCxnSpPr/>
          <p:nvPr/>
        </p:nvCxnSpPr>
        <p:spPr>
          <a:xfrm>
            <a:off x="2351088" y="2781300"/>
            <a:ext cx="27368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CaixaDeTexto 28">
            <a:extLst>
              <a:ext uri="{FF2B5EF4-FFF2-40B4-BE49-F238E27FC236}">
                <a16:creationId xmlns:a16="http://schemas.microsoft.com/office/drawing/2014/main" id="{BE42461C-7E7E-4E03-90C7-5C561AEB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532063"/>
            <a:ext cx="3794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Distribuição por faixa etária dos investidores no segmento Bovespa.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2663C636-2EDF-4139-ABDC-2AB6D7E919E4}"/>
              </a:ext>
            </a:extLst>
          </p:cNvPr>
          <p:cNvCxnSpPr>
            <a:cxnSpLocks/>
          </p:cNvCxnSpPr>
          <p:nvPr/>
        </p:nvCxnSpPr>
        <p:spPr>
          <a:xfrm>
            <a:off x="2895600" y="3644900"/>
            <a:ext cx="42005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CaixaDeTexto 32">
            <a:extLst>
              <a:ext uri="{FF2B5EF4-FFF2-40B4-BE49-F238E27FC236}">
                <a16:creationId xmlns:a16="http://schemas.microsoft.com/office/drawing/2014/main" id="{DBEC4A6A-6BE7-427B-865F-3D869A99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3352800"/>
            <a:ext cx="379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Distribuição da faixa etária dos investidores no estado selecionado.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866ACB40-60C4-4B2E-AB1A-440A39449B4F}"/>
              </a:ext>
            </a:extLst>
          </p:cNvPr>
          <p:cNvCxnSpPr/>
          <p:nvPr/>
        </p:nvCxnSpPr>
        <p:spPr>
          <a:xfrm>
            <a:off x="2351088" y="4941888"/>
            <a:ext cx="27368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4" name="CaixaDeTexto 34">
            <a:extLst>
              <a:ext uri="{FF2B5EF4-FFF2-40B4-BE49-F238E27FC236}">
                <a16:creationId xmlns:a16="http://schemas.microsoft.com/office/drawing/2014/main" id="{54B5A4E5-7309-4DAE-AF10-002A0A72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4619625"/>
            <a:ext cx="417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Distribuição dos instrumentos negociados por todos os investidores do Brasil.</a:t>
            </a:r>
          </a:p>
        </p:txBody>
      </p:sp>
      <p:sp>
        <p:nvSpPr>
          <p:cNvPr id="32785" name="CaixaDeTexto 35">
            <a:extLst>
              <a:ext uri="{FF2B5EF4-FFF2-40B4-BE49-F238E27FC236}">
                <a16:creationId xmlns:a16="http://schemas.microsoft.com/office/drawing/2014/main" id="{8254E9C2-FBF6-4952-A32E-6DD8449B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5327650"/>
            <a:ext cx="4171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Distribuição dos instrumentos negociados pelos investidores do estado selecionado.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741E282E-58C0-403F-BC14-5A7E4BAAFDB9}"/>
              </a:ext>
            </a:extLst>
          </p:cNvPr>
          <p:cNvCxnSpPr>
            <a:cxnSpLocks/>
            <a:endCxn id="32785" idx="1"/>
          </p:cNvCxnSpPr>
          <p:nvPr/>
        </p:nvCxnSpPr>
        <p:spPr>
          <a:xfrm>
            <a:off x="2895600" y="5621338"/>
            <a:ext cx="42005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3795" name="Picture 11" descr="Logotipo-B3.png">
            <a:extLst>
              <a:ext uri="{FF2B5EF4-FFF2-40B4-BE49-F238E27FC236}">
                <a16:creationId xmlns:a16="http://schemas.microsoft.com/office/drawing/2014/main" id="{875DD9FE-EC22-400D-932B-09DA2AE5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ixaDeTexto 10">
            <a:extLst>
              <a:ext uri="{FF2B5EF4-FFF2-40B4-BE49-F238E27FC236}">
                <a16:creationId xmlns:a16="http://schemas.microsoft.com/office/drawing/2014/main" id="{EA4AE4B6-BD72-4770-8B6A-DA0DB06D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933825"/>
            <a:ext cx="950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Neste quadro é possível verificar o número de investidores por data do pregão. A linha azul traz dados do total de investidores no Brasil, enquanto as barras verdes são referentes ao estado selecionado. No exemplo acima, haviam aproximadamente 24 mil investidores no dia 28/12/2018.</a:t>
            </a:r>
          </a:p>
        </p:txBody>
      </p:sp>
      <p:pic>
        <p:nvPicPr>
          <p:cNvPr id="33797" name="Imagem 2">
            <a:extLst>
              <a:ext uri="{FF2B5EF4-FFF2-40B4-BE49-F238E27FC236}">
                <a16:creationId xmlns:a16="http://schemas.microsoft.com/office/drawing/2014/main" id="{5305CA39-2EB3-417F-91D0-6CE7021D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84313"/>
            <a:ext cx="105727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39939" name="Picture 11" descr="Logotipo-B3.png">
            <a:extLst>
              <a:ext uri="{FF2B5EF4-FFF2-40B4-BE49-F238E27FC236}">
                <a16:creationId xmlns:a16="http://schemas.microsoft.com/office/drawing/2014/main" id="{B8B0F29A-92E4-42D2-863B-9CEDB823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CaixaDeTexto 14">
            <a:extLst>
              <a:ext uri="{FF2B5EF4-FFF2-40B4-BE49-F238E27FC236}">
                <a16:creationId xmlns:a16="http://schemas.microsoft.com/office/drawing/2014/main" id="{5CE95526-F40F-4482-8E7F-7A5FF9D9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963613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Perfil do gênero dos investidores no segmento Bovespa.</a:t>
            </a:r>
          </a:p>
        </p:txBody>
      </p:sp>
      <p:sp>
        <p:nvSpPr>
          <p:cNvPr id="39941" name="CaixaDeTexto 15">
            <a:extLst>
              <a:ext uri="{FF2B5EF4-FFF2-40B4-BE49-F238E27FC236}">
                <a16:creationId xmlns:a16="http://schemas.microsoft.com/office/drawing/2014/main" id="{2A7DBC36-821B-417C-96F7-97730D09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958850"/>
            <a:ext cx="2711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Perfil do gênero dos investidores no estado selecionado.</a:t>
            </a:r>
          </a:p>
        </p:txBody>
      </p:sp>
      <p:sp>
        <p:nvSpPr>
          <p:cNvPr id="39942" name="CaixaDeTexto 18">
            <a:extLst>
              <a:ext uri="{FF2B5EF4-FFF2-40B4-BE49-F238E27FC236}">
                <a16:creationId xmlns:a16="http://schemas.microsoft.com/office/drawing/2014/main" id="{189D31B0-DF04-4B82-89E8-831A54B69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967038"/>
            <a:ext cx="270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Distribuição por faixa etária dos investidores no segmento Bovespa.</a:t>
            </a:r>
          </a:p>
        </p:txBody>
      </p:sp>
      <p:sp>
        <p:nvSpPr>
          <p:cNvPr id="39943" name="CaixaDeTexto 20">
            <a:extLst>
              <a:ext uri="{FF2B5EF4-FFF2-40B4-BE49-F238E27FC236}">
                <a16:creationId xmlns:a16="http://schemas.microsoft.com/office/drawing/2014/main" id="{EDD31972-DA9B-4C96-BDD5-8FB69771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2967038"/>
            <a:ext cx="237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Distribuição da faixa etária dos investidores no estado selecionado.</a:t>
            </a:r>
          </a:p>
        </p:txBody>
      </p:sp>
      <p:sp>
        <p:nvSpPr>
          <p:cNvPr id="39944" name="CaixaDeTexto 22">
            <a:extLst>
              <a:ext uri="{FF2B5EF4-FFF2-40B4-BE49-F238E27FC236}">
                <a16:creationId xmlns:a16="http://schemas.microsoft.com/office/drawing/2014/main" id="{3E077FAB-EC47-466E-B082-C1853A23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0" y="4778375"/>
            <a:ext cx="271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Distribuição dos instrumentos negociados por todos os investidores do Brasil.</a:t>
            </a:r>
          </a:p>
        </p:txBody>
      </p:sp>
      <p:sp>
        <p:nvSpPr>
          <p:cNvPr id="39945" name="CaixaDeTexto 23">
            <a:extLst>
              <a:ext uri="{FF2B5EF4-FFF2-40B4-BE49-F238E27FC236}">
                <a16:creationId xmlns:a16="http://schemas.microsoft.com/office/drawing/2014/main" id="{147B99EA-53AE-4FF1-A7D7-4FDD3218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778375"/>
            <a:ext cx="271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Distribuição dos instrumentos negociados pelos investidores do estado selecionado.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1640D01-EB16-4186-BDE6-2F02D6D5B668}"/>
              </a:ext>
            </a:extLst>
          </p:cNvPr>
          <p:cNvCxnSpPr/>
          <p:nvPr/>
        </p:nvCxnSpPr>
        <p:spPr>
          <a:xfrm>
            <a:off x="7391400" y="1196975"/>
            <a:ext cx="5286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D819378F-7E01-425D-A7D9-847785B5B495}"/>
              </a:ext>
            </a:extLst>
          </p:cNvPr>
          <p:cNvCxnSpPr>
            <a:endCxn id="39941" idx="3"/>
          </p:cNvCxnSpPr>
          <p:nvPr/>
        </p:nvCxnSpPr>
        <p:spPr>
          <a:xfrm rot="10800000">
            <a:off x="3675063" y="1420813"/>
            <a:ext cx="549275" cy="4619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31233A6-3B95-4B80-B332-7750EEBF4FC3}"/>
              </a:ext>
            </a:extLst>
          </p:cNvPr>
          <p:cNvCxnSpPr>
            <a:cxnSpLocks/>
          </p:cNvCxnSpPr>
          <p:nvPr/>
        </p:nvCxnSpPr>
        <p:spPr>
          <a:xfrm flipV="1">
            <a:off x="8240713" y="3421063"/>
            <a:ext cx="427037" cy="20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CDF7FE76-CC17-44AE-9DFF-7BD60972F36D}"/>
              </a:ext>
            </a:extLst>
          </p:cNvPr>
          <p:cNvCxnSpPr>
            <a:endCxn id="39942" idx="3"/>
          </p:cNvCxnSpPr>
          <p:nvPr/>
        </p:nvCxnSpPr>
        <p:spPr>
          <a:xfrm flipH="1" flipV="1">
            <a:off x="3132138" y="3429000"/>
            <a:ext cx="392112" cy="12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D0EC815-6DE8-4B34-891D-673545B1C4A3}"/>
              </a:ext>
            </a:extLst>
          </p:cNvPr>
          <p:cNvCxnSpPr/>
          <p:nvPr/>
        </p:nvCxnSpPr>
        <p:spPr>
          <a:xfrm>
            <a:off x="8534400" y="5300663"/>
            <a:ext cx="1333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68590AA-EB05-4582-90E1-8F45C712835F}"/>
              </a:ext>
            </a:extLst>
          </p:cNvPr>
          <p:cNvCxnSpPr>
            <a:cxnSpLocks/>
            <a:endCxn id="39945" idx="3"/>
          </p:cNvCxnSpPr>
          <p:nvPr/>
        </p:nvCxnSpPr>
        <p:spPr>
          <a:xfrm flipH="1" flipV="1">
            <a:off x="3060700" y="5378450"/>
            <a:ext cx="131763" cy="28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52" name="Imagem 3">
            <a:extLst>
              <a:ext uri="{FF2B5EF4-FFF2-40B4-BE49-F238E27FC236}">
                <a16:creationId xmlns:a16="http://schemas.microsoft.com/office/drawing/2014/main" id="{550F46D2-EC3F-4975-AED3-BAB797AB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00050"/>
            <a:ext cx="2962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Imagem 4">
            <a:extLst>
              <a:ext uri="{FF2B5EF4-FFF2-40B4-BE49-F238E27FC236}">
                <a16:creationId xmlns:a16="http://schemas.microsoft.com/office/drawing/2014/main" id="{0AA4816A-06FF-4D0C-9AD1-89187B53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4113"/>
            <a:ext cx="443547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Imagem 5">
            <a:extLst>
              <a:ext uri="{FF2B5EF4-FFF2-40B4-BE49-F238E27FC236}">
                <a16:creationId xmlns:a16="http://schemas.microsoft.com/office/drawing/2014/main" id="{1292646A-66F0-4907-B4C2-E478C1CA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545013"/>
            <a:ext cx="50927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3DBEEE7E-8504-4FE9-9DEF-73D40A384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/>
          <a:stretch/>
        </p:blipFill>
        <p:spPr bwMode="auto">
          <a:xfrm>
            <a:off x="479376" y="0"/>
            <a:ext cx="11536531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40963" name="Picture 11" descr="Logotipo-B3.png">
            <a:extLst>
              <a:ext uri="{FF2B5EF4-FFF2-40B4-BE49-F238E27FC236}">
                <a16:creationId xmlns:a16="http://schemas.microsoft.com/office/drawing/2014/main" id="{C37764E6-77FC-4D01-8240-FBD7AD066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D9332BC-C18D-4790-B324-7FABD109C6CC}"/>
              </a:ext>
            </a:extLst>
          </p:cNvPr>
          <p:cNvCxnSpPr>
            <a:cxnSpLocks/>
          </p:cNvCxnSpPr>
          <p:nvPr/>
        </p:nvCxnSpPr>
        <p:spPr>
          <a:xfrm>
            <a:off x="2995613" y="1219200"/>
            <a:ext cx="21558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2C8E36A-B426-433A-911F-016130BE412E}"/>
              </a:ext>
            </a:extLst>
          </p:cNvPr>
          <p:cNvCxnSpPr>
            <a:cxnSpLocks/>
          </p:cNvCxnSpPr>
          <p:nvPr/>
        </p:nvCxnSpPr>
        <p:spPr>
          <a:xfrm>
            <a:off x="3013075" y="1997075"/>
            <a:ext cx="21224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CC6B01B-98DA-4C73-BC26-169EE5B65E82}"/>
              </a:ext>
            </a:extLst>
          </p:cNvPr>
          <p:cNvCxnSpPr>
            <a:cxnSpLocks/>
          </p:cNvCxnSpPr>
          <p:nvPr/>
        </p:nvCxnSpPr>
        <p:spPr>
          <a:xfrm>
            <a:off x="2995613" y="2697163"/>
            <a:ext cx="20764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7" name="CaixaDeTexto 11">
            <a:extLst>
              <a:ext uri="{FF2B5EF4-FFF2-40B4-BE49-F238E27FC236}">
                <a16:creationId xmlns:a16="http://schemas.microsoft.com/office/drawing/2014/main" id="{54572780-FA3B-4F25-BFB9-52D4D6B0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457200"/>
            <a:ext cx="21558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Total da renda declarada no município em milhares.</a:t>
            </a:r>
          </a:p>
        </p:txBody>
      </p:sp>
      <p:sp>
        <p:nvSpPr>
          <p:cNvPr id="40968" name="CaixaDeTexto 21">
            <a:extLst>
              <a:ext uri="{FF2B5EF4-FFF2-40B4-BE49-F238E27FC236}">
                <a16:creationId xmlns:a16="http://schemas.microsoft.com/office/drawing/2014/main" id="{56734EA8-0008-494A-B2DF-54339956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3" y="2143125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Quantidade de declarantes.</a:t>
            </a:r>
          </a:p>
        </p:txBody>
      </p:sp>
      <p:sp>
        <p:nvSpPr>
          <p:cNvPr id="40969" name="CaixaDeTexto 24">
            <a:extLst>
              <a:ext uri="{FF2B5EF4-FFF2-40B4-BE49-F238E27FC236}">
                <a16:creationId xmlns:a16="http://schemas.microsoft.com/office/drawing/2014/main" id="{2A580EEE-65F5-406E-84E0-6F7C8897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08113"/>
            <a:ext cx="2249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Total dos bens declarados no município.</a:t>
            </a:r>
          </a:p>
        </p:txBody>
      </p:sp>
      <p:pic>
        <p:nvPicPr>
          <p:cNvPr id="40970" name="Imagem 12">
            <a:extLst>
              <a:ext uri="{FF2B5EF4-FFF2-40B4-BE49-F238E27FC236}">
                <a16:creationId xmlns:a16="http://schemas.microsoft.com/office/drawing/2014/main" id="{A4F6B4FB-BCED-414C-BCCA-15E2F6C5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388"/>
            <a:ext cx="17891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CaixaDeTexto 29">
            <a:extLst>
              <a:ext uri="{FF2B5EF4-FFF2-40B4-BE49-F238E27FC236}">
                <a16:creationId xmlns:a16="http://schemas.microsoft.com/office/drawing/2014/main" id="{CC9CEF6C-E9AE-4B81-8CA1-559CB523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3917950"/>
            <a:ext cx="4786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O total de bens declarados no município de São Paulo foi de 1 trilhão 818 milhões e renda mensal de 37 bilhões.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>
              <a:latin typeface="Cambria Math" panose="020405030504060302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No mês de Janeiro, a cidade registrou um total de 587 bilhões  737 milhões de volume negociado.</a:t>
            </a:r>
          </a:p>
        </p:txBody>
      </p:sp>
      <p:sp>
        <p:nvSpPr>
          <p:cNvPr id="40972" name="CaixaDeTexto 35">
            <a:extLst>
              <a:ext uri="{FF2B5EF4-FFF2-40B4-BE49-F238E27FC236}">
                <a16:creationId xmlns:a16="http://schemas.microsoft.com/office/drawing/2014/main" id="{A1C07D19-9285-4042-8618-F09D5FAC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4962525"/>
            <a:ext cx="43370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600">
              <a:latin typeface="Cambria Math" panose="020405030504060302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Dados de negociação diárias do município.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No dia 07 de Fevereiro, o município de São Paulo registrou 32 bilhões 472 milhões de volume financeiro negociado.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latin typeface="Cambria Math" panose="02040503050406030204" pitchFamily="18" charset="0"/>
            </a:endParaRPr>
          </a:p>
        </p:txBody>
      </p:sp>
      <p:pic>
        <p:nvPicPr>
          <p:cNvPr id="40973" name="Imagem 2">
            <a:extLst>
              <a:ext uri="{FF2B5EF4-FFF2-40B4-BE49-F238E27FC236}">
                <a16:creationId xmlns:a16="http://schemas.microsoft.com/office/drawing/2014/main" id="{8D736748-9C3C-4485-9BFA-994DB68E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7825"/>
            <a:ext cx="415766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Imagem 15">
            <a:extLst>
              <a:ext uri="{FF2B5EF4-FFF2-40B4-BE49-F238E27FC236}">
                <a16:creationId xmlns:a16="http://schemas.microsoft.com/office/drawing/2014/main" id="{18AEAB36-E6AA-42D6-A357-E0BFCB8E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219200"/>
            <a:ext cx="53355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>
            <a:extLst>
              <a:ext uri="{FF2B5EF4-FFF2-40B4-BE49-F238E27FC236}">
                <a16:creationId xmlns:a16="http://schemas.microsoft.com/office/drawing/2014/main" id="{64E02998-E322-4D01-BDCA-0DECD0EF9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49588"/>
            <a:ext cx="72310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4400">
                <a:solidFill>
                  <a:srgbClr val="FFFFFF"/>
                </a:solidFill>
              </a:rPr>
              <a:t>Considerações finais</a:t>
            </a: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43011" name="Picture 11" descr="Logotipo-B3.png">
            <a:extLst>
              <a:ext uri="{FF2B5EF4-FFF2-40B4-BE49-F238E27FC236}">
                <a16:creationId xmlns:a16="http://schemas.microsoft.com/office/drawing/2014/main" id="{C44C770B-0E74-4B48-B4FC-E1A8671DA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CaixaDeTexto 2">
            <a:extLst>
              <a:ext uri="{FF2B5EF4-FFF2-40B4-BE49-F238E27FC236}">
                <a16:creationId xmlns:a16="http://schemas.microsoft.com/office/drawing/2014/main" id="{230C9D34-32AC-45AF-AA13-9EFB89582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4791075"/>
            <a:ext cx="731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Sempre que observar o símbolo            nos dashboards, passando o mouse sobre ele abrirá uma caixa de diálogo onde constarão informações adicionais sobre determinada planilha, gráfico, etc.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Fique atento à eles para maiores esclarecimentos do dashboard.</a:t>
            </a:r>
          </a:p>
        </p:txBody>
      </p:sp>
      <p:pic>
        <p:nvPicPr>
          <p:cNvPr id="43013" name="Imagem 3">
            <a:extLst>
              <a:ext uri="{FF2B5EF4-FFF2-40B4-BE49-F238E27FC236}">
                <a16:creationId xmlns:a16="http://schemas.microsoft.com/office/drawing/2014/main" id="{4AE48E8F-5CBE-4C42-9A4D-B660BFFC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7640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m 4">
            <a:extLst>
              <a:ext uri="{FF2B5EF4-FFF2-40B4-BE49-F238E27FC236}">
                <a16:creationId xmlns:a16="http://schemas.microsoft.com/office/drawing/2014/main" id="{2E9CB4FF-D8DB-4815-9A1D-45B9E079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/>
          <a:stretch>
            <a:fillRect/>
          </a:stretch>
        </p:blipFill>
        <p:spPr bwMode="auto">
          <a:xfrm>
            <a:off x="1931988" y="573088"/>
            <a:ext cx="7319962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2FCE0B2-2479-47B3-96D3-0B4A486E233C}"/>
              </a:ext>
            </a:extLst>
          </p:cNvPr>
          <p:cNvCxnSpPr/>
          <p:nvPr/>
        </p:nvCxnSpPr>
        <p:spPr>
          <a:xfrm>
            <a:off x="1127125" y="338138"/>
            <a:ext cx="0" cy="5757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A87C4BC-1A88-4938-9A37-FF73E0AE1FE7}"/>
              </a:ext>
            </a:extLst>
          </p:cNvPr>
          <p:cNvCxnSpPr/>
          <p:nvPr/>
        </p:nvCxnSpPr>
        <p:spPr>
          <a:xfrm>
            <a:off x="10056813" y="338138"/>
            <a:ext cx="0" cy="5757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AFE.png">
            <a:extLst>
              <a:ext uri="{FF2B5EF4-FFF2-40B4-BE49-F238E27FC236}">
                <a16:creationId xmlns:a16="http://schemas.microsoft.com/office/drawing/2014/main" id="{AB0E8661-3888-4A04-A48C-7AD62EBE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Espaço Reservado para Conteúdo 2">
            <a:extLst>
              <a:ext uri="{FF2B5EF4-FFF2-40B4-BE49-F238E27FC236}">
                <a16:creationId xmlns:a16="http://schemas.microsoft.com/office/drawing/2014/main" id="{37DBBAFB-AC15-42C6-8468-DE8BCAC7C6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4963" y="1052513"/>
            <a:ext cx="3457575" cy="1174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3200">
                <a:solidFill>
                  <a:srgbClr val="FFFFFF"/>
                </a:solidFill>
              </a:rPr>
              <a:t>Obrigada,</a:t>
            </a:r>
            <a:br>
              <a:rPr lang="pt-BR" altLang="pt-BR" sz="3200">
                <a:solidFill>
                  <a:srgbClr val="FFFFFF"/>
                </a:solidFill>
              </a:rPr>
            </a:br>
            <a:r>
              <a:rPr lang="pt-BR" altLang="pt-BR" sz="3200">
                <a:solidFill>
                  <a:srgbClr val="00B0F0"/>
                </a:solidFill>
              </a:rPr>
              <a:t>Qualquer dúvida, não hesite em nos contatar.</a:t>
            </a:r>
          </a:p>
        </p:txBody>
      </p:sp>
      <p:sp>
        <p:nvSpPr>
          <p:cNvPr id="44036" name="Rectangle 21">
            <a:extLst>
              <a:ext uri="{FF2B5EF4-FFF2-40B4-BE49-F238E27FC236}">
                <a16:creationId xmlns:a16="http://schemas.microsoft.com/office/drawing/2014/main" id="{530A9E16-D5B1-49F8-BFDA-55120D40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49418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</a:rPr>
              <a:t>produtodedados@b3.com.br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404DE1F4-5850-4862-8FD1-8A73E95E0E8E}"/>
              </a:ext>
            </a:extLst>
          </p:cNvPr>
          <p:cNvCxnSpPr/>
          <p:nvPr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8" name="Picture 18" descr="B3_LogoNegativo_01.png">
            <a:extLst>
              <a:ext uri="{FF2B5EF4-FFF2-40B4-BE49-F238E27FC236}">
                <a16:creationId xmlns:a16="http://schemas.microsoft.com/office/drawing/2014/main" id="{CEC6262D-EE0E-4C47-8869-DBBF17ED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169988"/>
            <a:ext cx="2160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5">
            <a:extLst>
              <a:ext uri="{FF2B5EF4-FFF2-40B4-BE49-F238E27FC236}">
                <a16:creationId xmlns:a16="http://schemas.microsoft.com/office/drawing/2014/main" id="{E6DEF560-88FA-49D3-8636-47ABC407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900">
                <a:solidFill>
                  <a:srgbClr val="00B0F0"/>
                </a:solidFill>
              </a:rPr>
              <a:t>INFORMAÇÃO PÚBLICA</a:t>
            </a:r>
          </a:p>
        </p:txBody>
      </p:sp>
      <p:sp>
        <p:nvSpPr>
          <p:cNvPr id="44040" name="TextBox 15">
            <a:extLst>
              <a:ext uri="{FF2B5EF4-FFF2-40B4-BE49-F238E27FC236}">
                <a16:creationId xmlns:a16="http://schemas.microsoft.com/office/drawing/2014/main" id="{005B7E47-1065-4003-9A05-C2D81670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0B00EF2-F2B2-4F4A-B52D-A2CA377854AC}" type="slidenum">
              <a:rPr lang="en-US" altLang="pt-BR" sz="900">
                <a:solidFill>
                  <a:srgbClr val="BFBFB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pt-BR" sz="900">
              <a:solidFill>
                <a:srgbClr val="BFBFBF"/>
              </a:solidFill>
            </a:endParaRPr>
          </a:p>
        </p:txBody>
      </p:sp>
      <p:pic>
        <p:nvPicPr>
          <p:cNvPr id="44041" name="Picture 13" descr="Site-em-ciano.png">
            <a:extLst>
              <a:ext uri="{FF2B5EF4-FFF2-40B4-BE49-F238E27FC236}">
                <a16:creationId xmlns:a16="http://schemas.microsoft.com/office/drawing/2014/main" id="{39E52694-28AB-48C9-94A1-D0199DD66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3CB4B78-4215-4B7F-898E-30AE5D84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82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344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AECBA02-E856-4B28-9CAF-EF148292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" y="1"/>
            <a:ext cx="1215645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046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D41FFBE-B943-4EBE-B29C-1D1DB991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0"/>
            <a:ext cx="12192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675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9CB6ACB3-721C-4329-B9DB-A95F842C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3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8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1B830360-AC2B-4ACA-970D-4A33CE94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" y="-21331"/>
            <a:ext cx="12192000" cy="64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379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B3">
      <a:dk1>
        <a:srgbClr val="5A5F5F"/>
      </a:dk1>
      <a:lt1>
        <a:sysClr val="window" lastClr="FFFFFF"/>
      </a:lt1>
      <a:dk2>
        <a:srgbClr val="053273"/>
      </a:dk2>
      <a:lt2>
        <a:srgbClr val="FFFFFF"/>
      </a:lt2>
      <a:accent1>
        <a:srgbClr val="00AFE6"/>
      </a:accent1>
      <a:accent2>
        <a:srgbClr val="E17D1E"/>
      </a:accent2>
      <a:accent3>
        <a:srgbClr val="0064B4"/>
      </a:accent3>
      <a:accent4>
        <a:srgbClr val="FFD769"/>
      </a:accent4>
      <a:accent5>
        <a:srgbClr val="46C8F5"/>
      </a:accent5>
      <a:accent6>
        <a:srgbClr val="8CD7FA"/>
      </a:accent6>
      <a:hlink>
        <a:srgbClr val="00AFE6"/>
      </a:hlink>
      <a:folHlink>
        <a:srgbClr val="006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96EFEF7D0459479C2B077F9CC506F4" ma:contentTypeVersion="10" ma:contentTypeDescription="Crie um novo documento." ma:contentTypeScope="" ma:versionID="07c7edd9d1c5a62f775e91980e10ce1b">
  <xsd:schema xmlns:xsd="http://www.w3.org/2001/XMLSchema" xmlns:xs="http://www.w3.org/2001/XMLSchema" xmlns:p="http://schemas.microsoft.com/office/2006/metadata/properties" xmlns:ns1="http://schemas.microsoft.com/sharepoint/v3" xmlns:ns2="80facd6c-f04a-426f-adbd-b3840a7840bd" xmlns:ns3="d33496c5-bd94-446e-a363-fca1fec0d15a" targetNamespace="http://schemas.microsoft.com/office/2006/metadata/properties" ma:root="true" ma:fieldsID="27890da013ae7456af211ccb4477d960" ns1:_="" ns2:_="" ns3:_="">
    <xsd:import namespace="http://schemas.microsoft.com/sharepoint/v3"/>
    <xsd:import namespace="80facd6c-f04a-426f-adbd-b3840a7840bd"/>
    <xsd:import namespace="d33496c5-bd94-446e-a363-fca1fec0d1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acd6c-f04a-426f-adbd-b3840a784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496c5-bd94-446e-a363-fca1fec0d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BD0499-DFFF-4FAC-8615-5E6E5B8BD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acd6c-f04a-426f-adbd-b3840a7840bd"/>
    <ds:schemaRef ds:uri="d33496c5-bd94-446e-a363-fca1fec0d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38A04-A3A8-449B-902D-A9A2B72E2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593067-A301-4DE4-9048-5434C86BA4A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8740</TotalTime>
  <Words>1526</Words>
  <Application>Microsoft Office PowerPoint</Application>
  <PresentationFormat>Widescreen</PresentationFormat>
  <Paragraphs>160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Cambria Math</vt:lpstr>
      <vt:lpstr>Office Theme</vt:lpstr>
      <vt:lpstr>Geolocalização:  Perfil de Renda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Filtros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Filtros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DE USO DE IMAGENS</vt:lpstr>
      <vt:lpstr>EXEMPLO DE USO DE IMAGENS</vt:lpstr>
      <vt:lpstr>Apresentação do PowerPoint</vt:lpstr>
      <vt:lpstr>EXEMPLO DE USO DE IMAGENS</vt:lpstr>
      <vt:lpstr>Apresentação do PowerPoint</vt:lpstr>
      <vt:lpstr>Apresentação do PowerPoint</vt:lpstr>
      <vt:lpstr>EXEMPLO DE USO DE IMAGENS</vt:lpstr>
      <vt:lpstr>EXEMPLO DE USO DE IMAGENS</vt:lpstr>
      <vt:lpstr>EXEMPLO DE USO DE IMAGENS</vt:lpstr>
      <vt:lpstr>Apresentação do PowerPoint</vt:lpstr>
      <vt:lpstr>EXEMPLO DE USO DE IMAGENS</vt:lpstr>
      <vt:lpstr>EXEMPLO DE USO DE IMAGENS</vt:lpstr>
      <vt:lpstr>EXEMPLO DE USO DE IMAGENS</vt:lpstr>
      <vt:lpstr>EXEMPLO DE USO DE IMAGENS</vt:lpstr>
      <vt:lpstr>EXEMPLO DE USO DE IMAGENS</vt:lpstr>
      <vt:lpstr>Apresentação do PowerPoint</vt:lpstr>
      <vt:lpstr>EXEMPLO DE USO DE IMAGENS</vt:lpstr>
      <vt:lpstr>Apresentação do PowerPoint</vt:lpstr>
    </vt:vector>
  </TitlesOfParts>
  <Manager/>
  <Company>BVMF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Raphael Straub de Souza</dc:creator>
  <cp:keywords/>
  <dc:description/>
  <cp:lastModifiedBy>Marcelo Correa Scherman</cp:lastModifiedBy>
  <cp:revision>179</cp:revision>
  <dcterms:created xsi:type="dcterms:W3CDTF">2016-08-02T14:53:12Z</dcterms:created>
  <dcterms:modified xsi:type="dcterms:W3CDTF">2020-10-01T18:32:41Z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2020-09-04T20:15:35Z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0c0fd9b7-9775-4ded-95c7-2c2cd5aa18be</vt:lpwstr>
  </property>
  <property fmtid="{D5CDD505-2E9C-101B-9397-08002B2CF9AE}" pid="8" name="MSIP_Label_4aeda764-ac5d-4c78-8b24-fe1405747852_ContentBits">
    <vt:lpwstr>2</vt:lpwstr>
  </property>
</Properties>
</file>