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7"/>
  </p:notesMasterIdLst>
  <p:handoutMasterIdLst>
    <p:handoutMasterId r:id="rId18"/>
  </p:handoutMasterIdLst>
  <p:sldIdLst>
    <p:sldId id="270" r:id="rId5"/>
    <p:sldId id="316" r:id="rId6"/>
    <p:sldId id="274" r:id="rId7"/>
    <p:sldId id="317" r:id="rId8"/>
    <p:sldId id="318" r:id="rId9"/>
    <p:sldId id="319" r:id="rId10"/>
    <p:sldId id="268" r:id="rId11"/>
    <p:sldId id="322" r:id="rId12"/>
    <p:sldId id="325" r:id="rId13"/>
    <p:sldId id="327" r:id="rId14"/>
    <p:sldId id="328" r:id="rId15"/>
    <p:sldId id="283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6"/>
    <a:srgbClr val="003273"/>
    <a:srgbClr val="0D245F"/>
    <a:srgbClr val="E98E3F"/>
    <a:srgbClr val="FDD759"/>
    <a:srgbClr val="FCDEC1"/>
    <a:srgbClr val="FFFFFF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867212C-1808-4389-8DD6-A92BD5040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A7508B-50AC-4B74-8BBB-B5D53FABB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2E53033-0AA4-42B6-9F39-8D20C836BA70}" type="datetimeFigureOut">
              <a:rPr lang="en-US" altLang="pt-BR"/>
              <a:pPr>
                <a:defRPr/>
              </a:pPr>
              <a:t>8/17/2020</a:t>
            </a:fld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5F1C13D-AF51-4879-914C-820DEBB5AC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E2702C-54E5-4F25-B5C7-6CC947EBFF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C7519CD-5AB1-41A9-9F04-437AC1CC0D4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9301964-45F1-477D-9FD9-EBEFE94058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1ACCE8-CBF8-43B6-B889-C138D4A6B1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580C84-05B9-4EBB-8B3A-18627FEF89A9}" type="datetimeFigureOut">
              <a:rPr lang="en-US" altLang="pt-BR"/>
              <a:pPr>
                <a:defRPr/>
              </a:pPr>
              <a:t>8/17/2020</a:t>
            </a:fld>
            <a:endParaRPr lang="en-US" alt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F1E61C65-32B8-4715-96DD-3D72A55F2E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543D9AF-7269-4607-AD6A-59EB41602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  <a:endParaRPr lang="en-US" altLang="pt-BR" noProof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FED310-7689-4FB4-84E3-15886A0F9E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D16490-6FA6-4938-927F-35A23BB7A6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BFFC19-B9B5-4474-84DD-509638FF347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>
            <a:extLst>
              <a:ext uri="{FF2B5EF4-FFF2-40B4-BE49-F238E27FC236}">
                <a16:creationId xmlns:a16="http://schemas.microsoft.com/office/drawing/2014/main" id="{F95074F2-B0BF-44D4-9AF0-7C75AD0EE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>
            <a:extLst>
              <a:ext uri="{FF2B5EF4-FFF2-40B4-BE49-F238E27FC236}">
                <a16:creationId xmlns:a16="http://schemas.microsoft.com/office/drawing/2014/main" id="{B980E927-30ED-4138-A95A-873B1F143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9220" name="Espaço Reservado para Número de Slide 3">
            <a:extLst>
              <a:ext uri="{FF2B5EF4-FFF2-40B4-BE49-F238E27FC236}">
                <a16:creationId xmlns:a16="http://schemas.microsoft.com/office/drawing/2014/main" id="{40072BE9-D0FF-4A68-BE58-C3F1C81EF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fld id="{F20B2F0A-89CF-45D2-B832-B113A4116CA4}" type="slidenum">
              <a:rPr lang="en-US" altLang="pt-BR" smtClean="0">
                <a:latin typeface="Arial" panose="020B0604020202020204" pitchFamily="34" charset="0"/>
              </a:rPr>
              <a:pPr/>
              <a:t>1</a:t>
            </a:fld>
            <a:endParaRPr lang="en-US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406400" y="1103086"/>
            <a:ext cx="11379200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9486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530970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6023992" y="1103086"/>
            <a:ext cx="5761608" cy="4989738"/>
          </a:xfrm>
          <a:prstGeom prst="rect">
            <a:avLst/>
          </a:prstGeom>
        </p:spPr>
        <p:txBody>
          <a:bodyPr/>
          <a:lstStyle>
            <a:lvl1pPr marL="174625" indent="-174625"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9263" indent="-274638"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3888" indent="-174625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12800" indent="-188913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425" indent="-174625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3210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Gráfico 8"/>
          <p:cNvSpPr>
            <a:spLocks noGrp="1"/>
          </p:cNvSpPr>
          <p:nvPr>
            <p:ph type="chart" sz="quarter" idx="10"/>
          </p:nvPr>
        </p:nvSpPr>
        <p:spPr>
          <a:xfrm>
            <a:off x="426255" y="1110659"/>
            <a:ext cx="11359345" cy="49821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pt-BR" noProof="0" dirty="0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0759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881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ltima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822D9B-B03B-4354-ADFD-1DF0951D101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15" descr="Contracapa-1.png">
            <a:extLst>
              <a:ext uri="{FF2B5EF4-FFF2-40B4-BE49-F238E27FC236}">
                <a16:creationId xmlns:a16="http://schemas.microsoft.com/office/drawing/2014/main" id="{410A9BC8-72DD-48CF-9697-3EA8D11C29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/>
          <a:stretch>
            <a:fillRect/>
          </a:stretch>
        </p:blipFill>
        <p:spPr bwMode="auto">
          <a:xfrm>
            <a:off x="0" y="-87313"/>
            <a:ext cx="122047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958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0B7DF74-9EED-40E7-8626-3AF627DA25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5" descr="rodapé3.png">
            <a:extLst>
              <a:ext uri="{FF2B5EF4-FFF2-40B4-BE49-F238E27FC236}">
                <a16:creationId xmlns:a16="http://schemas.microsoft.com/office/drawing/2014/main" id="{59087274-B1A1-4B18-9BE9-7B72BE3AB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463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5A5097C5-37DC-4C75-BE5C-731C2FEFA0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B39D5B15-EFEC-4FFB-A949-DB744A14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8F252A83-9D75-4B05-BF23-D003E6C9AB04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8" descr="B3_Site_01.jpg">
            <a:extLst>
              <a:ext uri="{FF2B5EF4-FFF2-40B4-BE49-F238E27FC236}">
                <a16:creationId xmlns:a16="http://schemas.microsoft.com/office/drawing/2014/main" id="{DB237BEE-F242-4D41-9FDA-F0CD52D930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Site-em-ciano.png">
            <a:extLst>
              <a:ext uri="{FF2B5EF4-FFF2-40B4-BE49-F238E27FC236}">
                <a16:creationId xmlns:a16="http://schemas.microsoft.com/office/drawing/2014/main" id="{B87CDDDE-6564-4F8E-B11D-711967A43A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Logo-B3-branco.png">
            <a:extLst>
              <a:ext uri="{FF2B5EF4-FFF2-40B4-BE49-F238E27FC236}">
                <a16:creationId xmlns:a16="http://schemas.microsoft.com/office/drawing/2014/main" id="{47EC2929-42DA-492D-AF55-AA46D48105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171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584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13"/>
          <p:cNvSpPr>
            <a:spLocks noGrp="1"/>
          </p:cNvSpPr>
          <p:nvPr>
            <p:ph type="body" sz="quarter" idx="13"/>
          </p:nvPr>
        </p:nvSpPr>
        <p:spPr>
          <a:xfrm>
            <a:off x="335360" y="98072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3" name="Espaço Reservado para Texto 13"/>
          <p:cNvSpPr>
            <a:spLocks noGrp="1"/>
          </p:cNvSpPr>
          <p:nvPr>
            <p:ph type="body" sz="quarter" idx="16"/>
          </p:nvPr>
        </p:nvSpPr>
        <p:spPr>
          <a:xfrm>
            <a:off x="335359" y="138776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139060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  <p:sp>
        <p:nvSpPr>
          <p:cNvPr id="12" name="Espaço Reservado para Texto 13"/>
          <p:cNvSpPr>
            <a:spLocks noGrp="1"/>
          </p:cNvSpPr>
          <p:nvPr>
            <p:ph type="body" sz="quarter" idx="17"/>
          </p:nvPr>
        </p:nvSpPr>
        <p:spPr>
          <a:xfrm>
            <a:off x="335359" y="179479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3" name="Espaço Reservado para Texto 13"/>
          <p:cNvSpPr>
            <a:spLocks noGrp="1"/>
          </p:cNvSpPr>
          <p:nvPr>
            <p:ph type="body" sz="quarter" idx="18"/>
          </p:nvPr>
        </p:nvSpPr>
        <p:spPr>
          <a:xfrm>
            <a:off x="335359" y="2223021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19"/>
          </p:nvPr>
        </p:nvSpPr>
        <p:spPr>
          <a:xfrm>
            <a:off x="335359" y="265124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Espaço Reservado para Texto 13"/>
          <p:cNvSpPr>
            <a:spLocks noGrp="1"/>
          </p:cNvSpPr>
          <p:nvPr>
            <p:ph type="body" sz="quarter" idx="20"/>
          </p:nvPr>
        </p:nvSpPr>
        <p:spPr>
          <a:xfrm>
            <a:off x="335359" y="3079475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6" name="Espaço Reservado para Texto 13"/>
          <p:cNvSpPr>
            <a:spLocks noGrp="1"/>
          </p:cNvSpPr>
          <p:nvPr>
            <p:ph type="body" sz="quarter" idx="21"/>
          </p:nvPr>
        </p:nvSpPr>
        <p:spPr>
          <a:xfrm>
            <a:off x="335359" y="3507702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7" name="Espaço Reservado para Texto 13"/>
          <p:cNvSpPr>
            <a:spLocks noGrp="1"/>
          </p:cNvSpPr>
          <p:nvPr>
            <p:ph type="body" sz="quarter" idx="22"/>
          </p:nvPr>
        </p:nvSpPr>
        <p:spPr>
          <a:xfrm>
            <a:off x="335359" y="3946006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8" name="Espaço Reservado para Texto 13"/>
          <p:cNvSpPr>
            <a:spLocks noGrp="1"/>
          </p:cNvSpPr>
          <p:nvPr>
            <p:ph type="body" sz="quarter" idx="23"/>
          </p:nvPr>
        </p:nvSpPr>
        <p:spPr>
          <a:xfrm>
            <a:off x="335359" y="4384310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9" name="Espaço Reservado para Texto 13"/>
          <p:cNvSpPr>
            <a:spLocks noGrp="1"/>
          </p:cNvSpPr>
          <p:nvPr>
            <p:ph type="body" sz="quarter" idx="24"/>
          </p:nvPr>
        </p:nvSpPr>
        <p:spPr>
          <a:xfrm>
            <a:off x="335359" y="4822614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20" name="Espaço Reservado para Texto 13"/>
          <p:cNvSpPr>
            <a:spLocks noGrp="1"/>
          </p:cNvSpPr>
          <p:nvPr>
            <p:ph type="body" sz="quarter" idx="25"/>
          </p:nvPr>
        </p:nvSpPr>
        <p:spPr>
          <a:xfrm>
            <a:off x="335359" y="5260918"/>
            <a:ext cx="11040533" cy="36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>
              <a:buNone/>
              <a:defRPr sz="1800">
                <a:solidFill>
                  <a:srgbClr val="0047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423403"/>
      </p:ext>
    </p:extLst>
  </p:cSld>
  <p:clrMapOvr>
    <a:masterClrMapping/>
  </p:clrMapOvr>
  <p:transition>
    <p:fade thruBlk="1"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GRID) 4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sz="quarter" idx="12"/>
          </p:nvPr>
        </p:nvSpPr>
        <p:spPr>
          <a:xfrm>
            <a:off x="364325" y="1103084"/>
            <a:ext cx="2671062" cy="51088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3"/>
          </p:nvPr>
        </p:nvSpPr>
        <p:spPr>
          <a:xfrm>
            <a:off x="3405905" y="1103083"/>
            <a:ext cx="2515399" cy="510880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14"/>
          </p:nvPr>
        </p:nvSpPr>
        <p:spPr>
          <a:xfrm>
            <a:off x="6270715" y="1103082"/>
            <a:ext cx="2501810" cy="510880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5"/>
          </p:nvPr>
        </p:nvSpPr>
        <p:spPr>
          <a:xfrm>
            <a:off x="9121389" y="1103082"/>
            <a:ext cx="2724536" cy="510880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pt-BR" sz="28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pt-BR" sz="2400" dirty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pt-BR" sz="2000" dirty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pt-BR" sz="1400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49428" y="371475"/>
            <a:ext cx="10211068" cy="436098"/>
          </a:xfrm>
        </p:spPr>
        <p:txBody>
          <a:bodyPr/>
          <a:lstStyle>
            <a:lvl1pPr>
              <a:defRPr sz="105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13142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8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93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7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22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2736"/>
            <a:ext cx="6815667" cy="5073428"/>
          </a:xfrm>
        </p:spPr>
        <p:txBody>
          <a:bodyPr/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39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80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Capa-6.png">
            <a:extLst>
              <a:ext uri="{FF2B5EF4-FFF2-40B4-BE49-F238E27FC236}">
                <a16:creationId xmlns:a16="http://schemas.microsoft.com/office/drawing/2014/main" id="{DF610EF5-2869-4B4F-AF0A-B29A5593E0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Logotipo-Branco-2.png">
            <a:extLst>
              <a:ext uri="{FF2B5EF4-FFF2-40B4-BE49-F238E27FC236}">
                <a16:creationId xmlns:a16="http://schemas.microsoft.com/office/drawing/2014/main" id="{7FD5A65C-094F-4287-8F2F-85A4A4CEFE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549275"/>
            <a:ext cx="19446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7B163095-530E-4899-A2D2-F5460788F481}"/>
              </a:ext>
            </a:extLst>
          </p:cNvPr>
          <p:cNvCxnSpPr/>
          <p:nvPr userDrawn="1"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15">
            <a:extLst>
              <a:ext uri="{FF2B5EF4-FFF2-40B4-BE49-F238E27FC236}">
                <a16:creationId xmlns:a16="http://schemas.microsoft.com/office/drawing/2014/main" id="{220DC15F-3E0D-4276-B34B-4E747DC506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1FDB4B66-F23E-4328-BA1F-A9E06FB22F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1C5201CE-E0F0-4CBB-9EE9-B87AA5AEED98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9" descr="Site-em-ciano.png">
            <a:extLst>
              <a:ext uri="{FF2B5EF4-FFF2-40B4-BE49-F238E27FC236}">
                <a16:creationId xmlns:a16="http://schemas.microsoft.com/office/drawing/2014/main" id="{B63C709E-4BBA-47AA-AFA1-68BA83E76E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407368" y="3212976"/>
            <a:ext cx="6600733" cy="1408451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5"/>
          </p:nvPr>
        </p:nvSpPr>
        <p:spPr>
          <a:xfrm>
            <a:off x="435406" y="4869160"/>
            <a:ext cx="6572695" cy="898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3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6623557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rodapé3.png">
            <a:extLst>
              <a:ext uri="{FF2B5EF4-FFF2-40B4-BE49-F238E27FC236}">
                <a16:creationId xmlns:a16="http://schemas.microsoft.com/office/drawing/2014/main" id="{3F1CA9EA-22C5-4C88-95C6-AE078395B45D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4288"/>
            <a:ext cx="12192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6998C78-21D4-4D02-9993-D19E944D43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807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  <a:endParaRPr lang="en-US" altLang="pt-BR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B6F26CD7-A5F6-4E60-9184-6DAACCC5CC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  <a:endParaRPr lang="en-US" altLang="pt-BR"/>
          </a:p>
        </p:txBody>
      </p:sp>
      <p:sp>
        <p:nvSpPr>
          <p:cNvPr id="1029" name="TextBox 15">
            <a:extLst>
              <a:ext uri="{FF2B5EF4-FFF2-40B4-BE49-F238E27FC236}">
                <a16:creationId xmlns:a16="http://schemas.microsoft.com/office/drawing/2014/main" id="{ACB9DC9F-7151-4D6C-9147-0B6A92ACF6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eaLnBrk="1" hangingPunct="1">
              <a:defRPr/>
            </a:pPr>
            <a:r>
              <a:rPr lang="en-US" altLang="pt-BR" sz="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 PÚBLICA</a:t>
            </a:r>
          </a:p>
        </p:txBody>
      </p:sp>
      <p:sp>
        <p:nvSpPr>
          <p:cNvPr id="1030" name="TextBox 15">
            <a:extLst>
              <a:ext uri="{FF2B5EF4-FFF2-40B4-BE49-F238E27FC236}">
                <a16:creationId xmlns:a16="http://schemas.microsoft.com/office/drawing/2014/main" id="{A416A9DD-1857-479C-A468-662C7DCF57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4" charset="-128"/>
              </a:defRPr>
            </a:lvl9pPr>
          </a:lstStyle>
          <a:p>
            <a:pPr algn="ctr" eaLnBrk="1" hangingPunct="1">
              <a:defRPr/>
            </a:pPr>
            <a:fld id="{15429BE4-2EEB-4B1F-B7F8-D4CBF096A81C}" type="slidenum">
              <a:rPr lang="en-US" altLang="pt-BR" sz="900" smtClean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defRPr/>
              </a:pPr>
              <a:t>‹nº›</a:t>
            </a:fld>
            <a:endParaRPr lang="en-US" altLang="pt-BR" sz="90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11" descr="B3_Site_01.jpg">
            <a:extLst>
              <a:ext uri="{FF2B5EF4-FFF2-40B4-BE49-F238E27FC236}">
                <a16:creationId xmlns:a16="http://schemas.microsoft.com/office/drawing/2014/main" id="{20CAB0FE-E710-48E4-B986-22196FB6954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16688"/>
            <a:ext cx="8207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Site-em-ciano.png">
            <a:extLst>
              <a:ext uri="{FF2B5EF4-FFF2-40B4-BE49-F238E27FC236}">
                <a16:creationId xmlns:a16="http://schemas.microsoft.com/office/drawing/2014/main" id="{F454D1F6-4A06-4C51-AECD-DF6EDA8F78E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Logotipo-B3.png">
            <a:extLst>
              <a:ext uri="{FF2B5EF4-FFF2-40B4-BE49-F238E27FC236}">
                <a16:creationId xmlns:a16="http://schemas.microsoft.com/office/drawing/2014/main" id="{05995718-55C6-46CF-8947-CCAB09CD079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3" y="260350"/>
            <a:ext cx="1208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1064623683,&quot;Placement&quot;:&quot;Footer&quot;,&quot;Top&quot;:519.343,&quot;Left&quot;:362.011169,&quot;SlideWidth&quot;:960,&quot;SlideHeight&quot;:540}">
            <a:extLst>
              <a:ext uri="{FF2B5EF4-FFF2-40B4-BE49-F238E27FC236}">
                <a16:creationId xmlns:a16="http://schemas.microsoft.com/office/drawing/2014/main" id="{EB2F96AC-EA2B-45EF-A8B0-01EE3A34D187}"/>
              </a:ext>
            </a:extLst>
          </p:cNvPr>
          <p:cNvSpPr txBox="1"/>
          <p:nvPr userDrawn="1"/>
        </p:nvSpPr>
        <p:spPr>
          <a:xfrm>
            <a:off x="4597542" y="6595656"/>
            <a:ext cx="299691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INFORMAÇÃO INTERNA – INTERNAL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9" r:id="rId9"/>
    <p:sldLayoutId id="2147483925" r:id="rId10"/>
    <p:sldLayoutId id="2147483926" r:id="rId11"/>
    <p:sldLayoutId id="2147483927" r:id="rId12"/>
    <p:sldLayoutId id="2147483928" r:id="rId13"/>
    <p:sldLayoutId id="2147483932" r:id="rId14"/>
    <p:sldLayoutId id="2147483933" r:id="rId15"/>
    <p:sldLayoutId id="2147483934" r:id="rId16"/>
    <p:sldLayoutId id="2147483935" r:id="rId17"/>
  </p:sldLayoutIdLst>
  <p:transition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ヒラギノ角ゴ Pro W3" pitchFamily="124" charset="-128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0">
            <a:extLst>
              <a:ext uri="{FF2B5EF4-FFF2-40B4-BE49-F238E27FC236}">
                <a16:creationId xmlns:a16="http://schemas.microsoft.com/office/drawing/2014/main" id="{B0E2D650-889F-45BA-BB84-FED13673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36838"/>
            <a:ext cx="6600825" cy="1408112"/>
          </a:xfrm>
        </p:spPr>
        <p:txBody>
          <a:bodyPr/>
          <a:lstStyle/>
          <a:p>
            <a:pPr eaLnBrk="1" hangingPunct="1"/>
            <a:r>
              <a:rPr lang="en-US" altLang="pt-BR" sz="3800" b="0" dirty="0" err="1"/>
              <a:t>Relatório</a:t>
            </a:r>
            <a:r>
              <a:rPr lang="en-US" altLang="pt-BR" sz="3800" b="0" dirty="0"/>
              <a:t> de </a:t>
            </a:r>
            <a:r>
              <a:rPr lang="en-US" altLang="pt-BR" sz="3800" b="0" dirty="0" err="1"/>
              <a:t>Opções</a:t>
            </a:r>
            <a:r>
              <a:rPr lang="en-US" altLang="pt-BR" sz="3800" b="0" dirty="0"/>
              <a:t> - </a:t>
            </a:r>
            <a:r>
              <a:rPr lang="en-US" altLang="pt-BR" sz="3800" b="0" dirty="0" err="1"/>
              <a:t>Bovespa</a:t>
            </a:r>
            <a:r>
              <a:rPr lang="en-US" altLang="pt-BR" sz="3800" b="0" dirty="0"/>
              <a:t> </a:t>
            </a:r>
            <a:endParaRPr lang="pt-BR" altLang="pt-BR" sz="3800" b="0" dirty="0"/>
          </a:p>
        </p:txBody>
      </p:sp>
      <p:sp>
        <p:nvSpPr>
          <p:cNvPr id="8195" name="Espaço Reservado para Texto 12">
            <a:extLst>
              <a:ext uri="{FF2B5EF4-FFF2-40B4-BE49-F238E27FC236}">
                <a16:creationId xmlns:a16="http://schemas.microsoft.com/office/drawing/2014/main" id="{9B909865-F0A6-4CCE-BC13-A3D935E20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7988" y="4221163"/>
            <a:ext cx="5732462" cy="898525"/>
          </a:xfrm>
        </p:spPr>
        <p:txBody>
          <a:bodyPr/>
          <a:lstStyle/>
          <a:p>
            <a:pPr eaLnBrk="1" hangingPunct="1"/>
            <a:r>
              <a:rPr lang="en-US" altLang="pt-BR" sz="1400">
                <a:solidFill>
                  <a:srgbClr val="00AFE6"/>
                </a:solidFill>
              </a:rPr>
              <a:t>Manual de Utilização do dashboard</a:t>
            </a:r>
            <a:endParaRPr lang="pt-BR" altLang="pt-BR" sz="1400">
              <a:solidFill>
                <a:srgbClr val="00AFE6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>
            <a:extLst>
              <a:ext uri="{FF2B5EF4-FFF2-40B4-BE49-F238E27FC236}">
                <a16:creationId xmlns:a16="http://schemas.microsoft.com/office/drawing/2014/main" id="{6D3BA9C8-4CD3-4F00-B323-3C3535744D0A}"/>
              </a:ext>
            </a:extLst>
          </p:cNvPr>
          <p:cNvSpPr txBox="1">
            <a:spLocks/>
          </p:cNvSpPr>
          <p:nvPr/>
        </p:nvSpPr>
        <p:spPr bwMode="auto">
          <a:xfrm>
            <a:off x="479376" y="332656"/>
            <a:ext cx="1013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050" kern="120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pPr algn="l">
              <a:defRPr/>
            </a:pPr>
            <a:r>
              <a:rPr lang="pt-BR" sz="2800" dirty="0"/>
              <a:t>Informações Adicionais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225884-C111-4A35-B8DB-5122B277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767737"/>
            <a:ext cx="3477580" cy="136654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6E962AA-D486-4A9B-85BE-6E52A0870C8F}"/>
              </a:ext>
            </a:extLst>
          </p:cNvPr>
          <p:cNvSpPr/>
          <p:nvPr/>
        </p:nvSpPr>
        <p:spPr>
          <a:xfrm>
            <a:off x="898177" y="1178908"/>
            <a:ext cx="5261882" cy="54420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acessar pela primeira vez, talvez o dashboard esteja em branco. Basta selecionar qualquer mercadoria/</a:t>
            </a:r>
            <a:r>
              <a:rPr lang="pt-BR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irá carregar.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5A0103-3D2E-492E-A7DE-FCBD9016C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" y="2568006"/>
            <a:ext cx="12192000" cy="165743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C73B0D7-CC3A-4ACB-B2FD-D6BEC4646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2" y="4797152"/>
            <a:ext cx="12192000" cy="145242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CCA0CB-17A2-4E8D-A722-E9D3E91067EA}"/>
              </a:ext>
            </a:extLst>
          </p:cNvPr>
          <p:cNvSpPr/>
          <p:nvPr/>
        </p:nvSpPr>
        <p:spPr>
          <a:xfrm>
            <a:off x="458180" y="2132800"/>
            <a:ext cx="11275640" cy="43520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selecionar a ação, o gráfico irá montar a os dados de cotação da ação e negociação das opções para cada dia. Quando não houver opções disponíveis naquele dia, o dado ficará em branco.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E1FC22D-1BA2-4BFD-A3E0-1C1B99A12B82}"/>
              </a:ext>
            </a:extLst>
          </p:cNvPr>
          <p:cNvSpPr/>
          <p:nvPr/>
        </p:nvSpPr>
        <p:spPr>
          <a:xfrm>
            <a:off x="479376" y="4315670"/>
            <a:ext cx="11275640" cy="36695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gráfico abaixo estarão destacados os dias que tiveram exercício de opção, normalmente próximo à metade do mês.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475062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3">
            <a:extLst>
              <a:ext uri="{FF2B5EF4-FFF2-40B4-BE49-F238E27FC236}">
                <a16:creationId xmlns:a16="http://schemas.microsoft.com/office/drawing/2014/main" id="{188C2CB8-412F-444F-B733-405775A609A2}"/>
              </a:ext>
            </a:extLst>
          </p:cNvPr>
          <p:cNvSpPr txBox="1">
            <a:spLocks/>
          </p:cNvSpPr>
          <p:nvPr/>
        </p:nvSpPr>
        <p:spPr bwMode="auto">
          <a:xfrm>
            <a:off x="479376" y="332656"/>
            <a:ext cx="101393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1050" kern="1200" spc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</a:defRPr>
            </a:lvl9pPr>
          </a:lstStyle>
          <a:p>
            <a:pPr algn="l">
              <a:defRPr/>
            </a:pPr>
            <a:r>
              <a:rPr lang="pt-BR" sz="2800" dirty="0"/>
              <a:t>Tipo de negociação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B0441A-502D-4EBB-970D-145F8EB5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40768"/>
            <a:ext cx="7399754" cy="39604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5386C3C-B97E-451A-A66D-1FE0AE175918}"/>
              </a:ext>
            </a:extLst>
          </p:cNvPr>
          <p:cNvSpPr/>
          <p:nvPr/>
        </p:nvSpPr>
        <p:spPr>
          <a:xfrm>
            <a:off x="8040216" y="2240868"/>
            <a:ext cx="3661994" cy="237626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Selecionando a data (último dia do trimestre), o painel irá carregar com todo o período retroativo dos últimos 3 meses, mostrando se houve negociação de alguma opção para o </a:t>
            </a:r>
            <a:r>
              <a:rPr lang="pt-BR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selecionado, quais opções que foram, que tipo de opção, preço de exercício e data de vencimento.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Abaixo, caso alguma opção foi exercida no mesmo intervalo, será mostrado também o </a:t>
            </a:r>
            <a:r>
              <a:rPr lang="pt-BR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referente a esse exercício, sua data de vencimento, preço de exercício e volume financeiro que foi exercido.</a:t>
            </a:r>
            <a:endParaRPr lang="pt-BR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53589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RAFE.png">
            <a:extLst>
              <a:ext uri="{FF2B5EF4-FFF2-40B4-BE49-F238E27FC236}">
                <a16:creationId xmlns:a16="http://schemas.microsoft.com/office/drawing/2014/main" id="{E519B77B-CA16-42F5-AC65-44F2A2F54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Espaço Reservado para Conteúdo 2">
            <a:extLst>
              <a:ext uri="{FF2B5EF4-FFF2-40B4-BE49-F238E27FC236}">
                <a16:creationId xmlns:a16="http://schemas.microsoft.com/office/drawing/2014/main" id="{98A4D119-EA63-46DD-93F8-95208FEC94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4963" y="1052513"/>
            <a:ext cx="3457575" cy="11747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pt-BR" altLang="pt-BR" sz="3200">
                <a:solidFill>
                  <a:srgbClr val="FFFFFF"/>
                </a:solidFill>
              </a:rPr>
              <a:t>Obrigada,</a:t>
            </a:r>
            <a:br>
              <a:rPr lang="pt-BR" altLang="pt-BR" sz="3200">
                <a:solidFill>
                  <a:srgbClr val="FFFFFF"/>
                </a:solidFill>
              </a:rPr>
            </a:br>
            <a:r>
              <a:rPr lang="pt-BR" altLang="pt-BR" sz="3200">
                <a:solidFill>
                  <a:srgbClr val="00B0F0"/>
                </a:solidFill>
              </a:rPr>
              <a:t>Qualquer dúvida, não hesite em nos contatar.</a:t>
            </a:r>
          </a:p>
        </p:txBody>
      </p:sp>
      <p:sp>
        <p:nvSpPr>
          <p:cNvPr id="45060" name="Rectangle 21">
            <a:extLst>
              <a:ext uri="{FF2B5EF4-FFF2-40B4-BE49-F238E27FC236}">
                <a16:creationId xmlns:a16="http://schemas.microsoft.com/office/drawing/2014/main" id="{200DA513-8AA7-4095-A03E-96BD3CC99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3" y="49418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bg2"/>
                </a:solidFill>
              </a:rPr>
              <a:t>produtodedados@b3.com.br</a:t>
            </a:r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id="{B9EC6535-2C48-4A41-AEAB-47A56ED2DC68}"/>
              </a:ext>
            </a:extLst>
          </p:cNvPr>
          <p:cNvCxnSpPr/>
          <p:nvPr/>
        </p:nvCxnSpPr>
        <p:spPr>
          <a:xfrm>
            <a:off x="407988" y="6381750"/>
            <a:ext cx="11449050" cy="0"/>
          </a:xfrm>
          <a:prstGeom prst="line">
            <a:avLst/>
          </a:prstGeom>
          <a:ln w="3175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062" name="Picture 18" descr="B3_LogoNegativo_01.png">
            <a:extLst>
              <a:ext uri="{FF2B5EF4-FFF2-40B4-BE49-F238E27FC236}">
                <a16:creationId xmlns:a16="http://schemas.microsoft.com/office/drawing/2014/main" id="{0F4F8AF7-EEFD-4B78-B336-E344BDB0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169988"/>
            <a:ext cx="216058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5">
            <a:extLst>
              <a:ext uri="{FF2B5EF4-FFF2-40B4-BE49-F238E27FC236}">
                <a16:creationId xmlns:a16="http://schemas.microsoft.com/office/drawing/2014/main" id="{0138DDDA-D316-46CC-986F-EB6C380A4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508750"/>
            <a:ext cx="34575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900">
                <a:solidFill>
                  <a:srgbClr val="00B0F0"/>
                </a:solidFill>
              </a:rPr>
              <a:t>INFORMAÇÃO PÚBLICA</a:t>
            </a:r>
          </a:p>
        </p:txBody>
      </p:sp>
      <p:sp>
        <p:nvSpPr>
          <p:cNvPr id="45064" name="TextBox 15">
            <a:extLst>
              <a:ext uri="{FF2B5EF4-FFF2-40B4-BE49-F238E27FC236}">
                <a16:creationId xmlns:a16="http://schemas.microsoft.com/office/drawing/2014/main" id="{9FEC63D8-0F7F-4614-A67E-619A70AAC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6508750"/>
            <a:ext cx="34559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6456F6C5-4877-486E-88D0-D2ABEE8770D6}" type="slidenum">
              <a:rPr lang="en-US" altLang="pt-BR" sz="900">
                <a:solidFill>
                  <a:srgbClr val="BFBFBF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pt-BR" sz="900">
              <a:solidFill>
                <a:srgbClr val="BFBFBF"/>
              </a:solidFill>
            </a:endParaRPr>
          </a:p>
        </p:txBody>
      </p:sp>
      <p:pic>
        <p:nvPicPr>
          <p:cNvPr id="45065" name="Picture 13" descr="Site-em-ciano.png">
            <a:extLst>
              <a:ext uri="{FF2B5EF4-FFF2-40B4-BE49-F238E27FC236}">
                <a16:creationId xmlns:a16="http://schemas.microsoft.com/office/drawing/2014/main" id="{B96819A9-B113-4633-982C-CEB499AF3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6542088"/>
            <a:ext cx="8651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>
            <a:extLst>
              <a:ext uri="{FF2B5EF4-FFF2-40B4-BE49-F238E27FC236}">
                <a16:creationId xmlns:a16="http://schemas.microsoft.com/office/drawing/2014/main" id="{CCFE9FB3-7875-4D10-9419-F953CC676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41650"/>
            <a:ext cx="111601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000">
                <a:solidFill>
                  <a:srgbClr val="FFFFFF"/>
                </a:solidFill>
              </a:rPr>
              <a:t>Descrição e painéis disponíveis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C363E40B-4983-4BF5-A684-6D1FAF87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Descrição do dashboard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C4A2C8B-BB09-4D9F-8932-F3A27E8C16EB}"/>
              </a:ext>
            </a:extLst>
          </p:cNvPr>
          <p:cNvSpPr/>
          <p:nvPr/>
        </p:nvSpPr>
        <p:spPr>
          <a:xfrm>
            <a:off x="349249" y="908720"/>
            <a:ext cx="117253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Relatório de Opções – Bovespa é o dashboard com maior nível de detalhes de operações de opções, sejam elas de compra (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ou venda (</a:t>
            </a:r>
            <a:r>
              <a:rPr lang="pt-B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dashboard está dividido em 3 painéis com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detalhemento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por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das principais opções realizadas para cada ação disponível no pregão. Caso não haja opções operadas para determinada ação, ela não estará disponível para análise. Em um dos filtros, é possível observar o número de dias negociados com opções daquele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Ainda, caso o volume de opções seja baixo, é possível que partes no painel acabem ficando em branco por ausência de dados.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FB9357-E096-4391-960A-4102FC5651D3}"/>
              </a:ext>
            </a:extLst>
          </p:cNvPr>
          <p:cNvSpPr/>
          <p:nvPr/>
        </p:nvSpPr>
        <p:spPr>
          <a:xfrm>
            <a:off x="1127728" y="3532607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Série Histórica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1825197-91F9-4497-904F-51D387ECA5A5}"/>
              </a:ext>
            </a:extLst>
          </p:cNvPr>
          <p:cNvSpPr/>
          <p:nvPr/>
        </p:nvSpPr>
        <p:spPr>
          <a:xfrm>
            <a:off x="8544272" y="3532607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Ranking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E94159B-E025-465B-8441-F2EC17A8E4FD}"/>
              </a:ext>
            </a:extLst>
          </p:cNvPr>
          <p:cNvSpPr/>
          <p:nvPr/>
        </p:nvSpPr>
        <p:spPr>
          <a:xfrm>
            <a:off x="4836000" y="3532607"/>
            <a:ext cx="2520000" cy="2880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Perfil Investidor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1B8F080-B1AA-44EB-968C-04719A80A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00" y="4054248"/>
            <a:ext cx="3514656" cy="18664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266B94-2A33-4F4E-9F86-413F5A2B1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95" y="4054247"/>
            <a:ext cx="3523210" cy="18664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611AB4F-1414-4E53-AF8E-0E63ACFDE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385" y="4054246"/>
            <a:ext cx="3487230" cy="186640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DBE2EFB-E844-487A-B548-1179C495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7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30259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0FF3CF5-5515-4FAA-B21E-D2C6BFDC5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6916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E59F2E-4DE2-4B81-A1CB-BE36031A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89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310CA85C-36D7-4853-B51A-2047C482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>
                <a:solidFill>
                  <a:srgbClr val="FFFFFF"/>
                </a:solidFill>
              </a:rPr>
              <a:t>Filtros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1E1EE19F-97D3-4837-9ADC-5A3CB11B13EE}"/>
              </a:ext>
            </a:extLst>
          </p:cNvPr>
          <p:cNvSpPr/>
          <p:nvPr/>
        </p:nvSpPr>
        <p:spPr>
          <a:xfrm>
            <a:off x="3244408" y="1954115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 Negociados – (Mercadoria)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Selecionar a mercadoria que será analisada. Caso não haja opções para o </a:t>
            </a:r>
            <a:r>
              <a:rPr lang="pt-BR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ticker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não estará disponível para seleção. O número, ao lado, são os dias de análise.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9D3DF7F3-24C3-4B7A-8CB1-55752E7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71475"/>
            <a:ext cx="10139363" cy="436563"/>
          </a:xfrm>
        </p:spPr>
        <p:txBody>
          <a:bodyPr/>
          <a:lstStyle/>
          <a:p>
            <a:pPr algn="l">
              <a:defRPr/>
            </a:pPr>
            <a:r>
              <a:rPr lang="pt-BR" sz="2800" dirty="0"/>
              <a:t>Filtros disponíveis nos painéis.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9ED151-D71F-451C-B558-7EB71B154675}"/>
              </a:ext>
            </a:extLst>
          </p:cNvPr>
          <p:cNvSpPr/>
          <p:nvPr/>
        </p:nvSpPr>
        <p:spPr>
          <a:xfrm>
            <a:off x="3244408" y="2838082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medidas que podem ser usadas para análise. No caso, volume financeiro, em milhões, ou quantidade de negócios, em milhares. 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89D2EE9-E12B-42FD-997B-74863F2724DC}"/>
              </a:ext>
            </a:extLst>
          </p:cNvPr>
          <p:cNvSpPr/>
          <p:nvPr/>
        </p:nvSpPr>
        <p:spPr>
          <a:xfrm>
            <a:off x="3244408" y="1037160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Último dia do Trimestre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selecionar o dia que será usado para realizar análise dos últimos 3 meses. Normalmente a análise está disponível em D-2.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A2DAE8-4E03-4B90-94C7-6F701DAF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9" y="997104"/>
            <a:ext cx="2171700" cy="52387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98751B5-9C69-41D6-BB61-3E07E9A93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0" y="1953943"/>
            <a:ext cx="1895475" cy="466725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AE431E2-67B5-473E-AB4A-2D62753A3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0" y="2853632"/>
            <a:ext cx="1895475" cy="447675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3263B2C2-167E-470B-A420-02F1B0728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360" y="3734270"/>
            <a:ext cx="1895475" cy="4953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7F32D2E3-61CB-4546-88D0-B6532451BAD2}"/>
              </a:ext>
            </a:extLst>
          </p:cNvPr>
          <p:cNvSpPr/>
          <p:nvPr/>
        </p:nvSpPr>
        <p:spPr>
          <a:xfrm>
            <a:off x="3244408" y="3763638"/>
            <a:ext cx="7676128" cy="4365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Moeda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disponibilizamos as visões em BRL ou USD. A cotação é do dia de referencia do filtro.</a:t>
            </a:r>
          </a:p>
        </p:txBody>
      </p:sp>
    </p:spTree>
    <p:extLst>
      <p:ext uri="{BB962C8B-B14F-4D97-AF65-F5344CB8AC3E}">
        <p14:creationId xmlns:p14="http://schemas.microsoft.com/office/powerpoint/2010/main" val="3700244951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>
            <a:extLst>
              <a:ext uri="{FF2B5EF4-FFF2-40B4-BE49-F238E27FC236}">
                <a16:creationId xmlns:a16="http://schemas.microsoft.com/office/drawing/2014/main" id="{310CA85C-36D7-4853-B51A-2047C4828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3032125"/>
            <a:ext cx="723106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24" charset="-128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600"/>
              </a:lnSpc>
              <a:spcBef>
                <a:spcPct val="0"/>
              </a:spcBef>
              <a:buFontTx/>
              <a:buNone/>
            </a:pPr>
            <a:r>
              <a:rPr lang="en-US" altLang="pt-BR" sz="6600" dirty="0" err="1">
                <a:solidFill>
                  <a:srgbClr val="FFFFFF"/>
                </a:solidFill>
              </a:rPr>
              <a:t>Adicionais</a:t>
            </a:r>
            <a:endParaRPr lang="en-US" altLang="pt-BR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15798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B3">
      <a:dk1>
        <a:srgbClr val="5A5F5F"/>
      </a:dk1>
      <a:lt1>
        <a:sysClr val="window" lastClr="FFFFFF"/>
      </a:lt1>
      <a:dk2>
        <a:srgbClr val="053273"/>
      </a:dk2>
      <a:lt2>
        <a:srgbClr val="FFFFFF"/>
      </a:lt2>
      <a:accent1>
        <a:srgbClr val="00AFE6"/>
      </a:accent1>
      <a:accent2>
        <a:srgbClr val="E17D1E"/>
      </a:accent2>
      <a:accent3>
        <a:srgbClr val="0064B4"/>
      </a:accent3>
      <a:accent4>
        <a:srgbClr val="FFD769"/>
      </a:accent4>
      <a:accent5>
        <a:srgbClr val="46C8F5"/>
      </a:accent5>
      <a:accent6>
        <a:srgbClr val="8CD7FA"/>
      </a:accent6>
      <a:hlink>
        <a:srgbClr val="00AFE6"/>
      </a:hlink>
      <a:folHlink>
        <a:srgbClr val="0064B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996EFEF7D0459479C2B077F9CC506F4" ma:contentTypeVersion="10" ma:contentTypeDescription="Crie um novo documento." ma:contentTypeScope="" ma:versionID="07c7edd9d1c5a62f775e91980e10ce1b">
  <xsd:schema xmlns:xsd="http://www.w3.org/2001/XMLSchema" xmlns:xs="http://www.w3.org/2001/XMLSchema" xmlns:p="http://schemas.microsoft.com/office/2006/metadata/properties" xmlns:ns1="http://schemas.microsoft.com/sharepoint/v3" xmlns:ns2="80facd6c-f04a-426f-adbd-b3840a7840bd" xmlns:ns3="d33496c5-bd94-446e-a363-fca1fec0d15a" targetNamespace="http://schemas.microsoft.com/office/2006/metadata/properties" ma:root="true" ma:fieldsID="27890da013ae7456af211ccb4477d960" ns1:_="" ns2:_="" ns3:_="">
    <xsd:import namespace="http://schemas.microsoft.com/sharepoint/v3"/>
    <xsd:import namespace="80facd6c-f04a-426f-adbd-b3840a7840bd"/>
    <xsd:import namespace="d33496c5-bd94-446e-a363-fca1fec0d1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description="Data de Início de Agendamento é uma coluna de site criada pelo recurso de Publicação. Ela é usada para especificar a data e hora em que essa página aparecerá pela primeira vez aos visitantes do site.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description="Data Final de Agendamento é uma coluna de site criada pelo recurso de Publicação. Ela é usada para especificar a data e a hora em que essa página não será mais exibida aos visitantes do site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acd6c-f04a-426f-adbd-b3840a784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3496c5-bd94-446e-a363-fca1fec0d1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B638A04-A3A8-449B-902D-A9A2B72E2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D0499-DFFF-4FAC-8615-5E6E5B8BD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facd6c-f04a-426f-adbd-b3840a7840bd"/>
    <ds:schemaRef ds:uri="d33496c5-bd94-446e-a363-fca1fec0d1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6F4A21-B261-4075-ABA3-2A91966C8E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8572</TotalTime>
  <Words>459</Words>
  <Application>Microsoft Office PowerPoint</Application>
  <PresentationFormat>Widescreen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Relatório de Opções - Bovespa </vt:lpstr>
      <vt:lpstr>Apresentação do PowerPoint</vt:lpstr>
      <vt:lpstr>Descrição do dashboard </vt:lpstr>
      <vt:lpstr>Apresentação do PowerPoint</vt:lpstr>
      <vt:lpstr>Apresentação do PowerPoint</vt:lpstr>
      <vt:lpstr>Apresentação do PowerPoint</vt:lpstr>
      <vt:lpstr>Apresentação do PowerPoint</vt:lpstr>
      <vt:lpstr>Filtros disponíveis nos painéis.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>BVMF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Raphael Straub de Souza</dc:creator>
  <cp:keywords/>
  <dc:description/>
  <cp:lastModifiedBy>Marcelo Correa Scherman</cp:lastModifiedBy>
  <cp:revision>171</cp:revision>
  <dcterms:created xsi:type="dcterms:W3CDTF">2016-08-02T14:53:12Z</dcterms:created>
  <dcterms:modified xsi:type="dcterms:W3CDTF">2020-08-17T21:08:02Z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aeda764-ac5d-4c78-8b24-fe1405747852_Enabled">
    <vt:lpwstr>true</vt:lpwstr>
  </property>
  <property fmtid="{D5CDD505-2E9C-101B-9397-08002B2CF9AE}" pid="3" name="MSIP_Label_4aeda764-ac5d-4c78-8b24-fe1405747852_SetDate">
    <vt:lpwstr>2020-05-20T19:40:40Z</vt:lpwstr>
  </property>
  <property fmtid="{D5CDD505-2E9C-101B-9397-08002B2CF9AE}" pid="4" name="MSIP_Label_4aeda764-ac5d-4c78-8b24-fe1405747852_Method">
    <vt:lpwstr>Standard</vt:lpwstr>
  </property>
  <property fmtid="{D5CDD505-2E9C-101B-9397-08002B2CF9AE}" pid="5" name="MSIP_Label_4aeda764-ac5d-4c78-8b24-fe1405747852_Name">
    <vt:lpwstr>4aeda764-ac5d-4c78-8b24-fe1405747852</vt:lpwstr>
  </property>
  <property fmtid="{D5CDD505-2E9C-101B-9397-08002B2CF9AE}" pid="6" name="MSIP_Label_4aeda764-ac5d-4c78-8b24-fe1405747852_SiteId">
    <vt:lpwstr>f9cfd8cb-c4a5-4677-b65d-3150dda310c9</vt:lpwstr>
  </property>
  <property fmtid="{D5CDD505-2E9C-101B-9397-08002B2CF9AE}" pid="7" name="MSIP_Label_4aeda764-ac5d-4c78-8b24-fe1405747852_ActionId">
    <vt:lpwstr>15ece1f7-9c76-4352-bc9f-bc2b6b84f5a8</vt:lpwstr>
  </property>
  <property fmtid="{D5CDD505-2E9C-101B-9397-08002B2CF9AE}" pid="8" name="MSIP_Label_4aeda764-ac5d-4c78-8b24-fe1405747852_ContentBits">
    <vt:lpwstr>2</vt:lpwstr>
  </property>
</Properties>
</file>