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8"/>
  </p:notesMasterIdLst>
  <p:handoutMasterIdLst>
    <p:handoutMasterId r:id="rId19"/>
  </p:handoutMasterIdLst>
  <p:sldIdLst>
    <p:sldId id="270" r:id="rId5"/>
    <p:sldId id="316" r:id="rId6"/>
    <p:sldId id="274" r:id="rId7"/>
    <p:sldId id="317" r:id="rId8"/>
    <p:sldId id="318" r:id="rId9"/>
    <p:sldId id="320" r:id="rId10"/>
    <p:sldId id="328" r:id="rId11"/>
    <p:sldId id="268" r:id="rId12"/>
    <p:sldId id="322" r:id="rId13"/>
    <p:sldId id="323" r:id="rId14"/>
    <p:sldId id="325" r:id="rId15"/>
    <p:sldId id="327" r:id="rId16"/>
    <p:sldId id="283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FE6"/>
    <a:srgbClr val="003273"/>
    <a:srgbClr val="0D245F"/>
    <a:srgbClr val="E98E3F"/>
    <a:srgbClr val="FDD759"/>
    <a:srgbClr val="FCDEC1"/>
    <a:srgbClr val="FFFFFF"/>
    <a:srgbClr val="00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4418884-3870-4764-BF5C-523F01E41A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BC9D7E-1D1A-4D51-A5E2-551494806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D0BA93-1663-4D81-9BF7-6FF0125376D3}" type="datetimeFigureOut">
              <a:rPr lang="en-US" altLang="pt-BR"/>
              <a:pPr>
                <a:defRPr/>
              </a:pPr>
              <a:t>4/6/2020</a:t>
            </a:fld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BF2D00-19F9-4E61-903E-CD1A5CB89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2B1C0F-B437-4CF0-A7A8-E49B9910B1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201BFD-2D5E-45D3-8809-CED973CAE95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8793FA0-C607-4E46-8AE8-7DE8753AA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E76F5B-373F-4298-959B-A2F4768000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27C3E0-2970-47B3-A16B-F17C00B5A6D2}" type="datetimeFigureOut">
              <a:rPr lang="en-US" altLang="pt-BR"/>
              <a:pPr>
                <a:defRPr/>
              </a:pPr>
              <a:t>4/6/2020</a:t>
            </a:fld>
            <a:endParaRPr lang="en-US" alt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ADDB566-A972-448F-9BFA-447C3660C3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9692D0E5-9656-4CC0-A800-2AE2E9BBC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  <a:endParaRPr lang="en-US" alt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7D594D-57F1-4202-94D6-97616CE1D9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610622-4E16-40A0-A07E-FBF8E13FE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352B47-48BD-4053-A307-5BC145903E4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F87C366E-0AF5-4395-9DE8-65E21C82C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52AE6AAD-C524-428F-AA1E-D4CBC977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5185987B-896C-4E94-877F-352B0927E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DD9C01C5-8848-4E81-AB22-38611B791978}" type="slidenum">
              <a:rPr lang="en-US" altLang="pt-BR" smtClean="0">
                <a:latin typeface="Arial" panose="020B0604020202020204" pitchFamily="34" charset="0"/>
              </a:rPr>
              <a:pPr/>
              <a:t>1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2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exto 13"/>
          <p:cNvSpPr>
            <a:spLocks noGrp="1"/>
          </p:cNvSpPr>
          <p:nvPr>
            <p:ph type="body" sz="quarter" idx="13"/>
          </p:nvPr>
        </p:nvSpPr>
        <p:spPr>
          <a:xfrm>
            <a:off x="335360" y="98072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3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335359" y="1387761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139060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335359" y="1794794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335359" y="2223021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9"/>
          </p:nvPr>
        </p:nvSpPr>
        <p:spPr>
          <a:xfrm>
            <a:off x="335359" y="265124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335359" y="3079475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21"/>
          </p:nvPr>
        </p:nvSpPr>
        <p:spPr>
          <a:xfrm>
            <a:off x="335359" y="3507702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7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335359" y="3946006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8" name="Espaço Reservado para Texto 13"/>
          <p:cNvSpPr>
            <a:spLocks noGrp="1"/>
          </p:cNvSpPr>
          <p:nvPr>
            <p:ph type="body" sz="quarter" idx="23"/>
          </p:nvPr>
        </p:nvSpPr>
        <p:spPr>
          <a:xfrm>
            <a:off x="335359" y="4384310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9" name="Espaço Reservado para Texto 13"/>
          <p:cNvSpPr>
            <a:spLocks noGrp="1"/>
          </p:cNvSpPr>
          <p:nvPr>
            <p:ph type="body" sz="quarter" idx="24"/>
          </p:nvPr>
        </p:nvSpPr>
        <p:spPr>
          <a:xfrm>
            <a:off x="335359" y="4822614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0" name="Espaço Reservado para Texto 13"/>
          <p:cNvSpPr>
            <a:spLocks noGrp="1"/>
          </p:cNvSpPr>
          <p:nvPr>
            <p:ph type="body" sz="quarter" idx="25"/>
          </p:nvPr>
        </p:nvSpPr>
        <p:spPr>
          <a:xfrm>
            <a:off x="335359" y="526091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072066"/>
      </p:ext>
    </p:extLst>
  </p:cSld>
  <p:clrMapOvr>
    <a:masterClrMapping/>
  </p:clrMapOvr>
  <p:transition>
    <p:fade thruBlk="1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90B7DF74-9EED-40E7-8626-3AF627DA25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5" descr="rodapé3.png">
            <a:extLst>
              <a:ext uri="{FF2B5EF4-FFF2-40B4-BE49-F238E27FC236}">
                <a16:creationId xmlns:a16="http://schemas.microsoft.com/office/drawing/2014/main" id="{59087274-B1A1-4B18-9BE9-7B72BE3AB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7463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5A5097C5-37DC-4C75-BE5C-731C2FEFA0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B39D5B15-EFEC-4FFB-A949-DB744A148B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defRPr/>
            </a:pPr>
            <a:fld id="{8F252A83-9D75-4B05-BF23-D003E6C9AB04}" type="slidenum">
              <a:rPr lang="en-US" altLang="pt-BR" sz="90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8" descr="B3_Site_01.jpg">
            <a:extLst>
              <a:ext uri="{FF2B5EF4-FFF2-40B4-BE49-F238E27FC236}">
                <a16:creationId xmlns:a16="http://schemas.microsoft.com/office/drawing/2014/main" id="{DB237BEE-F242-4D41-9FDA-F0CD52D930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16688"/>
            <a:ext cx="8207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Site-em-ciano.png">
            <a:extLst>
              <a:ext uri="{FF2B5EF4-FFF2-40B4-BE49-F238E27FC236}">
                <a16:creationId xmlns:a16="http://schemas.microsoft.com/office/drawing/2014/main" id="{B87CDDDE-6564-4F8E-B11D-711967A43A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Logo-B3-branco.png">
            <a:extLst>
              <a:ext uri="{FF2B5EF4-FFF2-40B4-BE49-F238E27FC236}">
                <a16:creationId xmlns:a16="http://schemas.microsoft.com/office/drawing/2014/main" id="{47EC2929-42DA-492D-AF55-AA46D48105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171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72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GRID) 4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2"/>
          </p:nvPr>
        </p:nvSpPr>
        <p:spPr>
          <a:xfrm>
            <a:off x="364325" y="1103084"/>
            <a:ext cx="2671062" cy="51088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3405905" y="1103083"/>
            <a:ext cx="2515399" cy="510880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4"/>
          </p:nvPr>
        </p:nvSpPr>
        <p:spPr>
          <a:xfrm>
            <a:off x="6270715" y="1103082"/>
            <a:ext cx="2501810" cy="51088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7" name="Espaço Reservado para Conteúdo 16"/>
          <p:cNvSpPr>
            <a:spLocks noGrp="1"/>
          </p:cNvSpPr>
          <p:nvPr>
            <p:ph sz="quarter" idx="15"/>
          </p:nvPr>
        </p:nvSpPr>
        <p:spPr>
          <a:xfrm>
            <a:off x="9121389" y="1103082"/>
            <a:ext cx="2724536" cy="510880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41555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06400" y="1103086"/>
            <a:ext cx="11379200" cy="4989738"/>
          </a:xfrm>
          <a:prstGeom prst="rect">
            <a:avLst/>
          </a:prstGeom>
        </p:spPr>
        <p:txBody>
          <a:bodyPr/>
          <a:lstStyle>
            <a:lvl1pPr marL="174625" indent="-174625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74638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88" indent="-174625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1889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425" indent="-17462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080275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Gráfico 8"/>
          <p:cNvSpPr>
            <a:spLocks noGrp="1"/>
          </p:cNvSpPr>
          <p:nvPr>
            <p:ph type="chart" sz="quarter" idx="10"/>
          </p:nvPr>
        </p:nvSpPr>
        <p:spPr>
          <a:xfrm>
            <a:off x="426255" y="1110659"/>
            <a:ext cx="5309705" cy="49821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6023992" y="1103086"/>
            <a:ext cx="5761608" cy="4989738"/>
          </a:xfrm>
          <a:prstGeom prst="rect">
            <a:avLst/>
          </a:prstGeom>
        </p:spPr>
        <p:txBody>
          <a:bodyPr/>
          <a:lstStyle>
            <a:lvl1pPr marL="174625" indent="-174625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74638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88" indent="-174625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1889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425" indent="-17462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28757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Gráfico 8"/>
          <p:cNvSpPr>
            <a:spLocks noGrp="1"/>
          </p:cNvSpPr>
          <p:nvPr>
            <p:ph type="chart" sz="quarter" idx="10"/>
          </p:nvPr>
        </p:nvSpPr>
        <p:spPr>
          <a:xfrm>
            <a:off x="426255" y="1110659"/>
            <a:ext cx="11359345" cy="49821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1320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4626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90CB2FC-B501-4D79-ADD3-3DCEA4619A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15" descr="Contracapa-1.png">
            <a:extLst>
              <a:ext uri="{FF2B5EF4-FFF2-40B4-BE49-F238E27FC236}">
                <a16:creationId xmlns:a16="http://schemas.microsoft.com/office/drawing/2014/main" id="{78C14420-9C10-45D4-8A47-77AA80F7D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/>
          <a:stretch>
            <a:fillRect/>
          </a:stretch>
        </p:blipFill>
        <p:spPr bwMode="auto">
          <a:xfrm>
            <a:off x="0" y="-87313"/>
            <a:ext cx="122047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8521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8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61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0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2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24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2736"/>
            <a:ext cx="6815667" cy="5073428"/>
          </a:xfr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05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17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apa-6.png">
            <a:extLst>
              <a:ext uri="{FF2B5EF4-FFF2-40B4-BE49-F238E27FC236}">
                <a16:creationId xmlns:a16="http://schemas.microsoft.com/office/drawing/2014/main" id="{1D8DE754-6EC7-4D0B-BBBE-C76269ABF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Logotipo-Branco-2.png">
            <a:extLst>
              <a:ext uri="{FF2B5EF4-FFF2-40B4-BE49-F238E27FC236}">
                <a16:creationId xmlns:a16="http://schemas.microsoft.com/office/drawing/2014/main" id="{E23C8EA3-9FF6-4113-B09F-F62E68321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49275"/>
            <a:ext cx="1944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75AA4002-426C-4847-8D14-1E7F9C90F979}"/>
              </a:ext>
            </a:extLst>
          </p:cNvPr>
          <p:cNvCxnSpPr/>
          <p:nvPr userDrawn="1"/>
        </p:nvCxnSpPr>
        <p:spPr>
          <a:xfrm>
            <a:off x="407988" y="6381750"/>
            <a:ext cx="11449050" cy="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5">
            <a:extLst>
              <a:ext uri="{FF2B5EF4-FFF2-40B4-BE49-F238E27FC236}">
                <a16:creationId xmlns:a16="http://schemas.microsoft.com/office/drawing/2014/main" id="{6D1CA386-DEB6-4612-B621-519203AE83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0840D817-BB09-415E-B0F5-40DAAA2A29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defRPr/>
            </a:pPr>
            <a:fld id="{92019BB5-30E2-4773-A20A-63FEE1CA9A60}" type="slidenum">
              <a:rPr lang="en-US" altLang="pt-BR" sz="90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9" descr="Site-em-ciano.png">
            <a:extLst>
              <a:ext uri="{FF2B5EF4-FFF2-40B4-BE49-F238E27FC236}">
                <a16:creationId xmlns:a16="http://schemas.microsoft.com/office/drawing/2014/main" id="{DBB6C0B5-341A-45EE-8389-8E732A56A7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07368" y="3212976"/>
            <a:ext cx="6600733" cy="1408451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435406" y="4869160"/>
            <a:ext cx="6572695" cy="898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3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6595504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odapé3.png">
            <a:extLst>
              <a:ext uri="{FF2B5EF4-FFF2-40B4-BE49-F238E27FC236}">
                <a16:creationId xmlns:a16="http://schemas.microsoft.com/office/drawing/2014/main" id="{4FF20919-B267-405C-B0A0-4273CD9D954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4288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2625CAA-7414-43A6-ABC9-3D2B1E4A5D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807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093E092-FAE2-4AD6-B503-6BEB373BA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1029" name="TextBox 15">
            <a:extLst>
              <a:ext uri="{FF2B5EF4-FFF2-40B4-BE49-F238E27FC236}">
                <a16:creationId xmlns:a16="http://schemas.microsoft.com/office/drawing/2014/main" id="{D8D929BB-EEAF-458D-919E-142DF69218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1030" name="TextBox 15">
            <a:extLst>
              <a:ext uri="{FF2B5EF4-FFF2-40B4-BE49-F238E27FC236}">
                <a16:creationId xmlns:a16="http://schemas.microsoft.com/office/drawing/2014/main" id="{424336A8-BD5E-454C-9D04-60A5F6A34A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defRPr/>
            </a:pPr>
            <a:fld id="{9F289D0D-8CD2-4B4C-9729-78F3E54E728C}" type="slidenum">
              <a:rPr lang="en-US" altLang="pt-BR" sz="90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11" descr="B3_Site_01.jpg">
            <a:extLst>
              <a:ext uri="{FF2B5EF4-FFF2-40B4-BE49-F238E27FC236}">
                <a16:creationId xmlns:a16="http://schemas.microsoft.com/office/drawing/2014/main" id="{316081FF-B05A-4B87-BEBE-731E4B8188D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16688"/>
            <a:ext cx="8207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Site-em-ciano.png">
            <a:extLst>
              <a:ext uri="{FF2B5EF4-FFF2-40B4-BE49-F238E27FC236}">
                <a16:creationId xmlns:a16="http://schemas.microsoft.com/office/drawing/2014/main" id="{84153922-4E63-4B35-8F9D-68F6116BD11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Logotipo-B3.png">
            <a:extLst>
              <a:ext uri="{FF2B5EF4-FFF2-40B4-BE49-F238E27FC236}">
                <a16:creationId xmlns:a16="http://schemas.microsoft.com/office/drawing/2014/main" id="{EEC94DC8-AC28-463D-85B8-DBD8AC6EB8B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-365752895,&quot;Placement&quot;:&quot;Footer&quot;,&quot;Top&quot;:519.343,&quot;Left&quot;:420.1044,&quot;SlideWidth&quot;:960,&quot;SlideHeight&quot;:540}">
            <a:extLst>
              <a:ext uri="{FF2B5EF4-FFF2-40B4-BE49-F238E27FC236}">
                <a16:creationId xmlns:a16="http://schemas.microsoft.com/office/drawing/2014/main" id="{F562A50B-53A8-4CCC-A193-B367CC4A1A8A}"/>
              </a:ext>
            </a:extLst>
          </p:cNvPr>
          <p:cNvSpPr txBox="1"/>
          <p:nvPr userDrawn="1"/>
        </p:nvSpPr>
        <p:spPr>
          <a:xfrm>
            <a:off x="5335326" y="6595656"/>
            <a:ext cx="152134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INFORMAÇÃO INTERNA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51" r:id="rId9"/>
    <p:sldLayoutId id="2147483952" r:id="rId10"/>
    <p:sldLayoutId id="2147483953" r:id="rId11"/>
    <p:sldLayoutId id="2147483945" r:id="rId12"/>
    <p:sldLayoutId id="2147483947" r:id="rId13"/>
    <p:sldLayoutId id="2147483948" r:id="rId14"/>
    <p:sldLayoutId id="2147483949" r:id="rId15"/>
    <p:sldLayoutId id="2147483950" r:id="rId16"/>
    <p:sldLayoutId id="2147483954" r:id="rId17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0">
            <a:extLst>
              <a:ext uri="{FF2B5EF4-FFF2-40B4-BE49-F238E27FC236}">
                <a16:creationId xmlns:a16="http://schemas.microsoft.com/office/drawing/2014/main" id="{0D8CD54C-5FED-4050-B6E1-3CEC8FCE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36838"/>
            <a:ext cx="9360420" cy="1408112"/>
          </a:xfrm>
        </p:spPr>
        <p:txBody>
          <a:bodyPr/>
          <a:lstStyle/>
          <a:p>
            <a:pPr eaLnBrk="1" hangingPunct="1"/>
            <a:r>
              <a:rPr lang="en-US" altLang="pt-BR" sz="3800" b="0" dirty="0"/>
              <a:t>Ranking de </a:t>
            </a:r>
            <a:r>
              <a:rPr lang="en-US" altLang="pt-BR" sz="3800" b="0" dirty="0" err="1"/>
              <a:t>Membro</a:t>
            </a:r>
            <a:r>
              <a:rPr lang="en-US" altLang="pt-BR" sz="3800" b="0" dirty="0"/>
              <a:t> de </a:t>
            </a:r>
            <a:r>
              <a:rPr lang="en-US" altLang="pt-BR" sz="3800" b="0" dirty="0" err="1"/>
              <a:t>Compensação</a:t>
            </a:r>
            <a:r>
              <a:rPr lang="en-US" altLang="pt-BR" sz="3800" b="0" dirty="0"/>
              <a:t>: </a:t>
            </a:r>
            <a:br>
              <a:rPr lang="en-US" altLang="pt-BR" sz="3800" b="0" dirty="0"/>
            </a:br>
            <a:r>
              <a:rPr lang="en-US" altLang="pt-BR" sz="3800" b="0" dirty="0" err="1"/>
              <a:t>Bovespa</a:t>
            </a:r>
            <a:r>
              <a:rPr lang="en-US" altLang="pt-BR" sz="3800" b="0" dirty="0"/>
              <a:t>, BTB e BM&amp;F</a:t>
            </a:r>
            <a:endParaRPr lang="pt-BR" altLang="pt-BR" sz="3800" b="0" dirty="0"/>
          </a:p>
        </p:txBody>
      </p:sp>
      <p:sp>
        <p:nvSpPr>
          <p:cNvPr id="8195" name="Espaço Reservado para Texto 12">
            <a:extLst>
              <a:ext uri="{FF2B5EF4-FFF2-40B4-BE49-F238E27FC236}">
                <a16:creationId xmlns:a16="http://schemas.microsoft.com/office/drawing/2014/main" id="{F481A2EB-DED4-4E7B-B515-325F6BF24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4221163"/>
            <a:ext cx="5732462" cy="898525"/>
          </a:xfrm>
        </p:spPr>
        <p:txBody>
          <a:bodyPr/>
          <a:lstStyle/>
          <a:p>
            <a:pPr eaLnBrk="1" hangingPunct="1"/>
            <a:r>
              <a:rPr lang="en-US" altLang="pt-BR" sz="1400">
                <a:solidFill>
                  <a:srgbClr val="00AFE6"/>
                </a:solidFill>
              </a:rPr>
              <a:t>Manual de Utilização do dashboard</a:t>
            </a:r>
            <a:endParaRPr lang="pt-BR" altLang="pt-BR" sz="1400">
              <a:solidFill>
                <a:srgbClr val="00AFE6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3">
            <a:extLst>
              <a:ext uri="{FF2B5EF4-FFF2-40B4-BE49-F238E27FC236}">
                <a16:creationId xmlns:a16="http://schemas.microsoft.com/office/drawing/2014/main" id="{2758F6A8-D04B-479E-B0D5-63FED575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71475"/>
            <a:ext cx="10139363" cy="436563"/>
          </a:xfrm>
        </p:spPr>
        <p:txBody>
          <a:bodyPr/>
          <a:lstStyle/>
          <a:p>
            <a:pPr algn="l">
              <a:defRPr/>
            </a:pPr>
            <a:r>
              <a:rPr lang="pt-BR" sz="2800" dirty="0"/>
              <a:t>Filtros disponíveis nos painéis.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8C8BC77-285B-4DAB-8275-4E6AFDE025B4}"/>
              </a:ext>
            </a:extLst>
          </p:cNvPr>
          <p:cNvGrpSpPr/>
          <p:nvPr/>
        </p:nvGrpSpPr>
        <p:grpSpPr>
          <a:xfrm>
            <a:off x="119386" y="966271"/>
            <a:ext cx="6953454" cy="1670641"/>
            <a:chOff x="119386" y="2805641"/>
            <a:chExt cx="6953454" cy="1670641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EC41168D-B9CF-4F56-B828-9A8B03064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19386" y="2805641"/>
              <a:ext cx="6953062" cy="112488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90CEF53-102F-4873-8FA4-D2D869FE6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327"/>
            <a:stretch/>
          </p:blipFill>
          <p:spPr>
            <a:xfrm>
              <a:off x="119778" y="3926796"/>
              <a:ext cx="6953062" cy="54948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01A775D8-4875-4919-8119-143DAC0306EB}"/>
              </a:ext>
            </a:extLst>
          </p:cNvPr>
          <p:cNvSpPr/>
          <p:nvPr/>
        </p:nvSpPr>
        <p:spPr>
          <a:xfrm>
            <a:off x="7180345" y="966271"/>
            <a:ext cx="4906962" cy="16706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os diferentes tipos de instrumentos estão disponíveis para filtro e também podem acabar sendo excluídos caso um filtro anterior tenha sido selecionado (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ao selecionar o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ticker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PETR4, só aparecerá Instrumento à Vista). Caso seja escolhido um filtro de instrumento antes dos demais, mercadorias e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tickers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serão filtrados da mesma forma que o exemplo anterior. Assim como o filtro de Categoria Investidor, ao clicar e manter pressionado a tecla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 possível selecionar mais de um instrumento ao mesmo tempo.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245C3C8-2AA1-4979-9919-258B9E5EB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2780932"/>
            <a:ext cx="5359202" cy="28960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27209EF-4123-47C4-96BA-829B581FD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9" y="2780932"/>
            <a:ext cx="6275804" cy="276621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57BBB0A-4A50-45D7-9AD1-86946B8C5197}"/>
              </a:ext>
            </a:extLst>
          </p:cNvPr>
          <p:cNvSpPr/>
          <p:nvPr/>
        </p:nvSpPr>
        <p:spPr>
          <a:xfrm>
            <a:off x="108228" y="5817268"/>
            <a:ext cx="11851030" cy="5494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Alocada x Volume / Compensação x Volume Vendas 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cada ponto no gráfico é um participante, permitindo que o usuário possa filtrar um grupo, cluster ou um único player, analisando como é feita a compensação e alocação do mesmo.</a:t>
            </a:r>
          </a:p>
        </p:txBody>
      </p:sp>
    </p:spTree>
    <p:extLst>
      <p:ext uri="{BB962C8B-B14F-4D97-AF65-F5344CB8AC3E}">
        <p14:creationId xmlns:p14="http://schemas.microsoft.com/office/powerpoint/2010/main" val="685905795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310CA85C-36D7-4853-B51A-2047C4828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32125"/>
            <a:ext cx="72310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600" dirty="0" err="1">
                <a:solidFill>
                  <a:srgbClr val="FFFFFF"/>
                </a:solidFill>
              </a:rPr>
              <a:t>Adicionais</a:t>
            </a:r>
            <a:endParaRPr lang="en-US" altLang="pt-BR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1579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>
            <a:extLst>
              <a:ext uri="{FF2B5EF4-FFF2-40B4-BE49-F238E27FC236}">
                <a16:creationId xmlns:a16="http://schemas.microsoft.com/office/drawing/2014/main" id="{6D3BA9C8-4CD3-4F00-B323-3C3535744D0A}"/>
              </a:ext>
            </a:extLst>
          </p:cNvPr>
          <p:cNvSpPr txBox="1">
            <a:spLocks/>
          </p:cNvSpPr>
          <p:nvPr/>
        </p:nvSpPr>
        <p:spPr bwMode="auto">
          <a:xfrm>
            <a:off x="479376" y="332656"/>
            <a:ext cx="101393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050" kern="120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pPr algn="l">
              <a:defRPr/>
            </a:pPr>
            <a:r>
              <a:rPr lang="pt-BR" sz="2800" dirty="0"/>
              <a:t>Agrupamentos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BF45006-0DC3-4C09-B255-0E8FB859F0CF}"/>
              </a:ext>
            </a:extLst>
          </p:cNvPr>
          <p:cNvSpPr/>
          <p:nvPr/>
        </p:nvSpPr>
        <p:spPr>
          <a:xfrm>
            <a:off x="443372" y="894779"/>
            <a:ext cx="11305256" cy="8780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Agrupamentos 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 listas existentes do dashboard de alocação e compensação, onde estão listados os participantes, é possível agrupar as instituições (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UBS e Ideal). Para realizar o agrupamento, para clicar e selecionar as casas que deseja, mantendo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pressionado o tempo todo. Ao finalizar a escolha, aproximar o mouse, que exibirá um menu com diferentes opções: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um símbolo que parece um clips (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Ao clicar em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novo agrupamento aparece no ranking com o nome de todas as casas que o compõe. Os valores continuam sendo influenciados pelos filtros selecionados.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6EB9EF-F850-498D-AA35-09B37B61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2" y="1898377"/>
            <a:ext cx="5579856" cy="41450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82665EE-EFFF-4187-A4E1-D3FFA317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898377"/>
            <a:ext cx="3973612" cy="20944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19FC496-3291-4DC7-95A4-B15ADD502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4108790"/>
            <a:ext cx="5273023" cy="20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506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RAFE.png">
            <a:extLst>
              <a:ext uri="{FF2B5EF4-FFF2-40B4-BE49-F238E27FC236}">
                <a16:creationId xmlns:a16="http://schemas.microsoft.com/office/drawing/2014/main" id="{E519B77B-CA16-42F5-AC65-44F2A2F5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ço Reservado para Conteúdo 2">
            <a:extLst>
              <a:ext uri="{FF2B5EF4-FFF2-40B4-BE49-F238E27FC236}">
                <a16:creationId xmlns:a16="http://schemas.microsoft.com/office/drawing/2014/main" id="{98A4D119-EA63-46DD-93F8-95208FEC94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4963" y="1052513"/>
            <a:ext cx="3457575" cy="11747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3200">
                <a:solidFill>
                  <a:srgbClr val="FFFFFF"/>
                </a:solidFill>
              </a:rPr>
              <a:t>Obrigada,</a:t>
            </a:r>
            <a:br>
              <a:rPr lang="pt-BR" altLang="pt-BR" sz="3200">
                <a:solidFill>
                  <a:srgbClr val="FFFFFF"/>
                </a:solidFill>
              </a:rPr>
            </a:br>
            <a:r>
              <a:rPr lang="pt-BR" altLang="pt-BR" sz="3200">
                <a:solidFill>
                  <a:srgbClr val="00B0F0"/>
                </a:solidFill>
              </a:rPr>
              <a:t>Qualquer dúvida, não hesite em nos contatar.</a:t>
            </a:r>
          </a:p>
        </p:txBody>
      </p:sp>
      <p:sp>
        <p:nvSpPr>
          <p:cNvPr id="45060" name="Rectangle 21">
            <a:extLst>
              <a:ext uri="{FF2B5EF4-FFF2-40B4-BE49-F238E27FC236}">
                <a16:creationId xmlns:a16="http://schemas.microsoft.com/office/drawing/2014/main" id="{200DA513-8AA7-4095-A03E-96BD3CC9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494188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2"/>
                </a:solidFill>
              </a:rPr>
              <a:t>produtodedados@b3.com.br</a:t>
            </a:r>
          </a:p>
        </p:txBody>
      </p: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B9EC6535-2C48-4A41-AEAB-47A56ED2DC68}"/>
              </a:ext>
            </a:extLst>
          </p:cNvPr>
          <p:cNvCxnSpPr/>
          <p:nvPr/>
        </p:nvCxnSpPr>
        <p:spPr>
          <a:xfrm>
            <a:off x="407988" y="6381750"/>
            <a:ext cx="11449050" cy="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062" name="Picture 18" descr="B3_LogoNegativo_01.png">
            <a:extLst>
              <a:ext uri="{FF2B5EF4-FFF2-40B4-BE49-F238E27FC236}">
                <a16:creationId xmlns:a16="http://schemas.microsoft.com/office/drawing/2014/main" id="{0F4F8AF7-EEFD-4B78-B336-E344BDB0B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169988"/>
            <a:ext cx="21605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5">
            <a:extLst>
              <a:ext uri="{FF2B5EF4-FFF2-40B4-BE49-F238E27FC236}">
                <a16:creationId xmlns:a16="http://schemas.microsoft.com/office/drawing/2014/main" id="{0138DDDA-D316-46CC-986F-EB6C380A4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900">
                <a:solidFill>
                  <a:srgbClr val="00B0F0"/>
                </a:solidFill>
              </a:rPr>
              <a:t>INFORMAÇÃO PÚBLICA</a:t>
            </a:r>
          </a:p>
        </p:txBody>
      </p:sp>
      <p:sp>
        <p:nvSpPr>
          <p:cNvPr id="45064" name="TextBox 15">
            <a:extLst>
              <a:ext uri="{FF2B5EF4-FFF2-40B4-BE49-F238E27FC236}">
                <a16:creationId xmlns:a16="http://schemas.microsoft.com/office/drawing/2014/main" id="{9FEC63D8-0F7F-4614-A67E-619A70AA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456F6C5-4877-486E-88D0-D2ABEE8770D6}" type="slidenum">
              <a:rPr lang="en-US" altLang="pt-BR" sz="900">
                <a:solidFill>
                  <a:srgbClr val="BFBFB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pt-BR" sz="900">
              <a:solidFill>
                <a:srgbClr val="BFBFBF"/>
              </a:solidFill>
            </a:endParaRPr>
          </a:p>
        </p:txBody>
      </p:sp>
      <p:pic>
        <p:nvPicPr>
          <p:cNvPr id="45065" name="Picture 13" descr="Site-em-ciano.png">
            <a:extLst>
              <a:ext uri="{FF2B5EF4-FFF2-40B4-BE49-F238E27FC236}">
                <a16:creationId xmlns:a16="http://schemas.microsoft.com/office/drawing/2014/main" id="{B96819A9-B113-4633-982C-CEB499AF3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CCFE9FB3-7875-4D10-9419-F953CC676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41650"/>
            <a:ext cx="111601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000">
                <a:solidFill>
                  <a:srgbClr val="FFFFFF"/>
                </a:solidFill>
              </a:rPr>
              <a:t>Descrição e painéis disponíveis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C363E40B-4983-4BF5-A684-6D1FAF87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71475"/>
            <a:ext cx="10139363" cy="436563"/>
          </a:xfrm>
        </p:spPr>
        <p:txBody>
          <a:bodyPr/>
          <a:lstStyle/>
          <a:p>
            <a:pPr algn="l">
              <a:defRPr/>
            </a:pPr>
            <a:r>
              <a:rPr lang="pt-BR" sz="2800" dirty="0"/>
              <a:t>Descrição do dashboard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C4A2C8B-BB09-4D9F-8932-F3A27E8C16EB}"/>
              </a:ext>
            </a:extLst>
          </p:cNvPr>
          <p:cNvSpPr/>
          <p:nvPr/>
        </p:nvSpPr>
        <p:spPr>
          <a:xfrm>
            <a:off x="349249" y="908720"/>
            <a:ext cx="117253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Ranking de Membro de Compensação mostra os membros de compensação da B3* com todo o volume financeiro alocado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compensado, com saldo disponível, para os mercados de Bovespa, BM&amp;F e BTB.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dashboard está dividido em 4 painéis, dois de alocação e dois de compensação, que permitem acompanhar o % do volume cada um dos membros de compensação e a sua evolução entre um período e outro. A informação pode ser filtrada por mercadoria, instrumento,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tickers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dash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permite que o usuário, caso seja um participante, possa a evolução da sua participação nas negociações da Bolsa, sendo possível analisar quais são as casas mais relevantes por mercadoria, instrumento e mercado.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5FB9357-E096-4391-960A-4102FC5651D3}"/>
              </a:ext>
            </a:extLst>
          </p:cNvPr>
          <p:cNvSpPr/>
          <p:nvPr/>
        </p:nvSpPr>
        <p:spPr>
          <a:xfrm>
            <a:off x="349250" y="3526591"/>
            <a:ext cx="2520000" cy="28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Consolidado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1825197-91F9-4497-904F-51D387ECA5A5}"/>
              </a:ext>
            </a:extLst>
          </p:cNvPr>
          <p:cNvSpPr/>
          <p:nvPr/>
        </p:nvSpPr>
        <p:spPr>
          <a:xfrm>
            <a:off x="6331584" y="3526591"/>
            <a:ext cx="2520000" cy="28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Comparativo Filtro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E94159B-E025-465B-8441-F2EC17A8E4FD}"/>
              </a:ext>
            </a:extLst>
          </p:cNvPr>
          <p:cNvSpPr/>
          <p:nvPr/>
        </p:nvSpPr>
        <p:spPr>
          <a:xfrm>
            <a:off x="3340417" y="3526591"/>
            <a:ext cx="2520000" cy="28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Comparativo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E24760-F44C-4A9E-956F-EFEE71F9928E}"/>
              </a:ext>
            </a:extLst>
          </p:cNvPr>
          <p:cNvSpPr/>
          <p:nvPr/>
        </p:nvSpPr>
        <p:spPr>
          <a:xfrm>
            <a:off x="9322750" y="3526591"/>
            <a:ext cx="2520000" cy="28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Série Temporal Ranking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F39E0D-FEEB-4568-BAE9-9B82D28D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0" y="4073090"/>
            <a:ext cx="2970580" cy="159751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B00AB0-8817-4B2F-A2B5-B78C38CEC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56" y="4073090"/>
            <a:ext cx="2949721" cy="15966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AE2495-B7B9-424C-A624-FA9D1987F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87" y="4073090"/>
            <a:ext cx="2975994" cy="159661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CD00D8-C6A6-4C4F-AAE7-928F40CB0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902" y="4072180"/>
            <a:ext cx="2983695" cy="159752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D2E5339-1985-4AD3-9576-32575009E442}"/>
              </a:ext>
            </a:extLst>
          </p:cNvPr>
          <p:cNvSpPr/>
          <p:nvPr/>
        </p:nvSpPr>
        <p:spPr>
          <a:xfrm>
            <a:off x="349248" y="5669701"/>
            <a:ext cx="11718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*O membro de compensação compreende as instituições responsáveis como contraparte, perante seus clientes e a Câmara, pela liquidação e pela prestação de garantias referentes às operações próprias e/ou de seus clientes.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DC7CA81-432D-4FD8-996A-6216EB1F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" y="-13404"/>
            <a:ext cx="12192000" cy="65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3025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919593D-98E9-4448-AFDD-F5267DBB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6916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031676F-ECC6-4983-82F6-6285D185B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" y="0"/>
            <a:ext cx="12192000" cy="65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2800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FACD61-8D32-40AB-8FC4-1F87D39E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4822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310CA85C-36D7-4853-B51A-2047C4828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32125"/>
            <a:ext cx="72310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600">
                <a:solidFill>
                  <a:srgbClr val="FFFFFF"/>
                </a:solidFill>
              </a:rPr>
              <a:t>Filtros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B10E773-6EAC-4424-8C28-1BAD8FBA5136}"/>
              </a:ext>
            </a:extLst>
          </p:cNvPr>
          <p:cNvSpPr/>
          <p:nvPr/>
        </p:nvSpPr>
        <p:spPr>
          <a:xfrm>
            <a:off x="3244408" y="5138104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Ticker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permite escolher o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ticker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ação que será analisada. Estarão disponíveis todos os ativos negociados na data de análise. Só pode ser escolhido um por vez ou visualizar todo o mercado (ao retirar o filtro).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E1EE19F-97D3-4837-9ADC-5A3CB11B13EE}"/>
              </a:ext>
            </a:extLst>
          </p:cNvPr>
          <p:cNvSpPr/>
          <p:nvPr/>
        </p:nvSpPr>
        <p:spPr>
          <a:xfrm>
            <a:off x="3248352" y="1687866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Métricas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Volume Financeiro e Quantidade de ações são as métricas disponíveis para visualização no Dash.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BM&amp;F – utilize quantidade de contratos para uma análise mais assertiva.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9D3DF7F3-24C3-4B7A-8CB1-55752E7E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71475"/>
            <a:ext cx="10139363" cy="436563"/>
          </a:xfrm>
        </p:spPr>
        <p:txBody>
          <a:bodyPr/>
          <a:lstStyle/>
          <a:p>
            <a:pPr algn="l">
              <a:defRPr/>
            </a:pPr>
            <a:r>
              <a:rPr lang="pt-BR" sz="2800" dirty="0"/>
              <a:t>Filtros disponíveis nos painéis.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58D7F85-DDF8-4A15-ADE7-B3B4E7D6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573350"/>
            <a:ext cx="2742261" cy="576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AE40C29-E77C-4D99-B1D7-E6100D68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49" y="5043460"/>
            <a:ext cx="2742260" cy="576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E7F428F-00B7-41AF-B5EE-5791C1874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565"/>
          <a:stretch/>
        </p:blipFill>
        <p:spPr>
          <a:xfrm>
            <a:off x="349249" y="2267372"/>
            <a:ext cx="2574367" cy="576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A03A032-7997-4280-B594-79F821FF6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49" y="3655416"/>
            <a:ext cx="2803199" cy="576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6159E95-ACDC-4EA7-A7AD-E7FEF206C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49" y="4349438"/>
            <a:ext cx="2507294" cy="576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0AE28DFA-66E0-490C-A03C-45E393E09568}"/>
              </a:ext>
            </a:extLst>
          </p:cNvPr>
          <p:cNvSpPr/>
          <p:nvPr/>
        </p:nvSpPr>
        <p:spPr>
          <a:xfrm>
            <a:off x="6088980" y="3026068"/>
            <a:ext cx="4831556" cy="5412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Início e Data Fim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Ao escolher a opção de Seleção de Datas no período, é possível escolher a data início e data fim de análise.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263C396-3D50-444C-9657-4D64BE5EF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49" y="2961394"/>
            <a:ext cx="5509565" cy="5760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A9ED151-D71F-451C-B558-7EB71B154675}"/>
              </a:ext>
            </a:extLst>
          </p:cNvPr>
          <p:cNvSpPr/>
          <p:nvPr/>
        </p:nvSpPr>
        <p:spPr>
          <a:xfrm>
            <a:off x="3244532" y="2356967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Base completa: disponível de 25/08/2017 a 24/03/2020. A última data estará entre D-2 e D-3.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Seleção de datas: permite escolher data início e data fim; Últimos 30 dias: pega os últimos 30 dias corridos.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5C67A62-47E2-4992-9DBD-07EE1A573C15}"/>
              </a:ext>
            </a:extLst>
          </p:cNvPr>
          <p:cNvSpPr/>
          <p:nvPr/>
        </p:nvSpPr>
        <p:spPr>
          <a:xfrm>
            <a:off x="3244408" y="3799902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Mercadoria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Permite que o usuário escolha uma mercadoria especifica. Normalmente a mercadoria são as 4 primeiras letras que compõe o instrumento, incluindo ações à vista, opções e termos.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F3DEF54-33B1-4835-9F95-43E2AE3EB3EF}"/>
              </a:ext>
            </a:extLst>
          </p:cNvPr>
          <p:cNvSpPr/>
          <p:nvPr/>
        </p:nvSpPr>
        <p:spPr>
          <a:xfrm>
            <a:off x="3244408" y="4469003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Vencimento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Valido para opções de compra e venda e seus respectivos exercícios, permite escolher datas com vencimentos específicos. Ao escolher 9999-12-31 (default), são excluídas esses instrumentos da análise.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89D2EE9-E12B-42FD-997B-74863F2724DC}"/>
              </a:ext>
            </a:extLst>
          </p:cNvPr>
          <p:cNvSpPr/>
          <p:nvPr/>
        </p:nvSpPr>
        <p:spPr>
          <a:xfrm>
            <a:off x="3244408" y="1018765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–Compras/Vendas e Total Alocado: divide o volume financeiro e quantidade de ações negociadas entre compras, vendas ou montante total alocado. Tipo de Negociação: avalia o volume que teve repasse ou não.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C9007F1-3B98-41D4-81D3-78393951E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77" y="1018765"/>
            <a:ext cx="2799698" cy="4365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841E3B7-7682-43A5-AC6F-A007DA864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028" y="5737485"/>
            <a:ext cx="2640000" cy="5760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EF31754-9CF6-49E5-B437-6ED6624DF86E}"/>
              </a:ext>
            </a:extLst>
          </p:cNvPr>
          <p:cNvSpPr/>
          <p:nvPr/>
        </p:nvSpPr>
        <p:spPr>
          <a:xfrm>
            <a:off x="3244408" y="5807203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Ordenar por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Total Alocado: volume total alocado em cada MC, dividido entre compensado e saldo; Volume compensado: rank do valor compensando entre os MC; Saldo de Obrigações: rank do valor de saldo entre MC.</a:t>
            </a:r>
          </a:p>
        </p:txBody>
      </p:sp>
    </p:spTree>
    <p:extLst>
      <p:ext uri="{BB962C8B-B14F-4D97-AF65-F5344CB8AC3E}">
        <p14:creationId xmlns:p14="http://schemas.microsoft.com/office/powerpoint/2010/main" val="370024495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B3">
      <a:dk1>
        <a:srgbClr val="5A5F5F"/>
      </a:dk1>
      <a:lt1>
        <a:sysClr val="window" lastClr="FFFFFF"/>
      </a:lt1>
      <a:dk2>
        <a:srgbClr val="053273"/>
      </a:dk2>
      <a:lt2>
        <a:srgbClr val="FFFFFF"/>
      </a:lt2>
      <a:accent1>
        <a:srgbClr val="00AFE6"/>
      </a:accent1>
      <a:accent2>
        <a:srgbClr val="E17D1E"/>
      </a:accent2>
      <a:accent3>
        <a:srgbClr val="0064B4"/>
      </a:accent3>
      <a:accent4>
        <a:srgbClr val="FFD769"/>
      </a:accent4>
      <a:accent5>
        <a:srgbClr val="46C8F5"/>
      </a:accent5>
      <a:accent6>
        <a:srgbClr val="8CD7FA"/>
      </a:accent6>
      <a:hlink>
        <a:srgbClr val="00AFE6"/>
      </a:hlink>
      <a:folHlink>
        <a:srgbClr val="0064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96EFEF7D0459479C2B077F9CC506F4" ma:contentTypeVersion="10" ma:contentTypeDescription="Crie um novo documento." ma:contentTypeScope="" ma:versionID="07c7edd9d1c5a62f775e91980e10ce1b">
  <xsd:schema xmlns:xsd="http://www.w3.org/2001/XMLSchema" xmlns:xs="http://www.w3.org/2001/XMLSchema" xmlns:p="http://schemas.microsoft.com/office/2006/metadata/properties" xmlns:ns1="http://schemas.microsoft.com/sharepoint/v3" xmlns:ns2="80facd6c-f04a-426f-adbd-b3840a7840bd" xmlns:ns3="d33496c5-bd94-446e-a363-fca1fec0d15a" targetNamespace="http://schemas.microsoft.com/office/2006/metadata/properties" ma:root="true" ma:fieldsID="27890da013ae7456af211ccb4477d960" ns1:_="" ns2:_="" ns3:_="">
    <xsd:import namespace="http://schemas.microsoft.com/sharepoint/v3"/>
    <xsd:import namespace="80facd6c-f04a-426f-adbd-b3840a7840bd"/>
    <xsd:import namespace="d33496c5-bd94-446e-a363-fca1fec0d1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acd6c-f04a-426f-adbd-b3840a784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496c5-bd94-446e-a363-fca1fec0d1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BD0499-DFFF-4FAC-8615-5E6E5B8BD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facd6c-f04a-426f-adbd-b3840a7840bd"/>
    <ds:schemaRef ds:uri="d33496c5-bd94-446e-a363-fca1fec0d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94A4CE-0467-41A7-AEFE-12ED3A0F554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B638A04-A3A8-449B-902D-A9A2B72E2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8916</TotalTime>
  <Words>789</Words>
  <Application>Microsoft Office PowerPoint</Application>
  <PresentationFormat>Widescreen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Ranking de Membro de Compensação:  Bovespa, BTB e BM&amp;F</vt:lpstr>
      <vt:lpstr>Apresentação do PowerPoint</vt:lpstr>
      <vt:lpstr>Descrição do dashboard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Filtros disponíveis nos painéis.</vt:lpstr>
      <vt:lpstr>Filtros disponíveis nos painéis.</vt:lpstr>
      <vt:lpstr>Apresentação do PowerPoint</vt:lpstr>
      <vt:lpstr>Apresentação do PowerPoint</vt:lpstr>
      <vt:lpstr>Apresentação do PowerPoint</vt:lpstr>
    </vt:vector>
  </TitlesOfParts>
  <Manager/>
  <Company>BVMF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Raphael Straub de Souza</dc:creator>
  <cp:keywords/>
  <dc:description/>
  <cp:lastModifiedBy>Marcelo Correa Scherman</cp:lastModifiedBy>
  <cp:revision>198</cp:revision>
  <dcterms:created xsi:type="dcterms:W3CDTF">2016-08-02T14:53:12Z</dcterms:created>
  <dcterms:modified xsi:type="dcterms:W3CDTF">2020-04-06T21:38:09Z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aeda764-ac5d-4c78-8b24-fe1405747852_Enabled">
    <vt:lpwstr>true</vt:lpwstr>
  </property>
  <property fmtid="{D5CDD505-2E9C-101B-9397-08002B2CF9AE}" pid="3" name="MSIP_Label_4aeda764-ac5d-4c78-8b24-fe1405747852_SetDate">
    <vt:lpwstr>2020-04-06T21:26:42Z</vt:lpwstr>
  </property>
  <property fmtid="{D5CDD505-2E9C-101B-9397-08002B2CF9AE}" pid="4" name="MSIP_Label_4aeda764-ac5d-4c78-8b24-fe1405747852_Method">
    <vt:lpwstr>Standard</vt:lpwstr>
  </property>
  <property fmtid="{D5CDD505-2E9C-101B-9397-08002B2CF9AE}" pid="5" name="MSIP_Label_4aeda764-ac5d-4c78-8b24-fe1405747852_Name">
    <vt:lpwstr>4aeda764-ac5d-4c78-8b24-fe1405747852</vt:lpwstr>
  </property>
  <property fmtid="{D5CDD505-2E9C-101B-9397-08002B2CF9AE}" pid="6" name="MSIP_Label_4aeda764-ac5d-4c78-8b24-fe1405747852_SiteId">
    <vt:lpwstr>f9cfd8cb-c4a5-4677-b65d-3150dda310c9</vt:lpwstr>
  </property>
  <property fmtid="{D5CDD505-2E9C-101B-9397-08002B2CF9AE}" pid="7" name="MSIP_Label_4aeda764-ac5d-4c78-8b24-fe1405747852_ActionId">
    <vt:lpwstr>84522f5d-7737-4bc0-8f58-ebd10f444709</vt:lpwstr>
  </property>
  <property fmtid="{D5CDD505-2E9C-101B-9397-08002B2CF9AE}" pid="8" name="MSIP_Label_4aeda764-ac5d-4c78-8b24-fe1405747852_ContentBits">
    <vt:lpwstr>2</vt:lpwstr>
  </property>
</Properties>
</file>