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28"/>
  </p:notesMasterIdLst>
  <p:handoutMasterIdLst>
    <p:handoutMasterId r:id="rId29"/>
  </p:handoutMasterIdLst>
  <p:sldIdLst>
    <p:sldId id="270" r:id="rId5"/>
    <p:sldId id="316" r:id="rId6"/>
    <p:sldId id="317" r:id="rId7"/>
    <p:sldId id="274" r:id="rId8"/>
    <p:sldId id="318" r:id="rId9"/>
    <p:sldId id="319" r:id="rId10"/>
    <p:sldId id="320" r:id="rId11"/>
    <p:sldId id="321" r:id="rId12"/>
    <p:sldId id="268" r:id="rId13"/>
    <p:sldId id="284" r:id="rId14"/>
    <p:sldId id="285" r:id="rId15"/>
    <p:sldId id="288" r:id="rId16"/>
    <p:sldId id="286" r:id="rId17"/>
    <p:sldId id="322" r:id="rId18"/>
    <p:sldId id="323" r:id="rId19"/>
    <p:sldId id="290" r:id="rId20"/>
    <p:sldId id="292" r:id="rId21"/>
    <p:sldId id="291" r:id="rId22"/>
    <p:sldId id="299" r:id="rId23"/>
    <p:sldId id="300" r:id="rId24"/>
    <p:sldId id="314" r:id="rId25"/>
    <p:sldId id="315" r:id="rId26"/>
    <p:sldId id="283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E6"/>
    <a:srgbClr val="003273"/>
    <a:srgbClr val="0D245F"/>
    <a:srgbClr val="E98E3F"/>
    <a:srgbClr val="FDD759"/>
    <a:srgbClr val="FCDEC1"/>
    <a:srgbClr val="FFFFFF"/>
    <a:srgbClr val="00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867212C-1808-4389-8DD6-A92BD5040D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A7508B-50AC-4B74-8BBB-B5D53FABB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624F74-92AE-46EB-8487-4E0D3D0FBE5F}" type="datetimeFigureOut">
              <a:rPr lang="en-US" altLang="pt-BR"/>
              <a:pPr>
                <a:defRPr/>
              </a:pPr>
              <a:t>11/5/2020</a:t>
            </a:fld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F1C13D-AF51-4879-914C-820DEBB5AC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E2702C-54E5-4F25-B5C7-6CC947EBFF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D77A39-B9B5-424D-8E0E-8F2447151FE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9301964-45F1-477D-9FD9-EBEFE9405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1ACCE8-CBF8-43B6-B889-C138D4A6B1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DBE76D-A80E-4CA5-9752-797B651FBDE4}" type="datetimeFigureOut">
              <a:rPr lang="en-US" altLang="pt-BR"/>
              <a:pPr>
                <a:defRPr/>
              </a:pPr>
              <a:t>11/5/2020</a:t>
            </a:fld>
            <a:endParaRPr lang="en-US" alt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1E61C65-32B8-4715-96DD-3D72A55F2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543D9AF-7269-4607-AD6A-59EB41602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  <a:endParaRPr lang="en-US" alt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FED310-7689-4FB4-84E3-15886A0F9E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D16490-6FA6-4938-927F-35A23BB7A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1EAA40D-CD6B-4930-B0A7-973315078318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F51AD6BB-83A0-409E-8E84-92DCB6AE2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2C588EC2-AF52-4F72-B216-524375AC2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95F2BABE-054C-4BB9-9AAC-D4412AAC7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42F02A2E-5971-4252-8BE6-49C9E7EA3E6D}" type="slidenum">
              <a:rPr lang="en-US" altLang="pt-BR">
                <a:latin typeface="Arial" panose="020B0604020202020204" pitchFamily="34" charset="0"/>
              </a:rPr>
              <a:pPr/>
              <a:t>1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1290227A-2095-4372-BC7E-8BC800E43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B2DF9173-C717-433B-A255-85E17D7DB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E13FDC15-914D-4D4E-9189-82D0671B0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445AF007-71E1-42D5-B0A1-15885070427F}" type="slidenum">
              <a:rPr lang="en-US" altLang="pt-BR">
                <a:latin typeface="Arial" panose="020B0604020202020204" pitchFamily="34" charset="0"/>
              </a:rPr>
              <a:pPr/>
              <a:t>20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2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exto 13"/>
          <p:cNvSpPr>
            <a:spLocks noGrp="1"/>
          </p:cNvSpPr>
          <p:nvPr>
            <p:ph type="body" sz="quarter" idx="13"/>
          </p:nvPr>
        </p:nvSpPr>
        <p:spPr>
          <a:xfrm>
            <a:off x="335360" y="98072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3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335359" y="1387761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139060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335359" y="1794794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335359" y="2223021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9"/>
          </p:nvPr>
        </p:nvSpPr>
        <p:spPr>
          <a:xfrm>
            <a:off x="335359" y="265124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335359" y="3079475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21"/>
          </p:nvPr>
        </p:nvSpPr>
        <p:spPr>
          <a:xfrm>
            <a:off x="335359" y="3507702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7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335359" y="3946006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8" name="Espaço Reservado para Texto 13"/>
          <p:cNvSpPr>
            <a:spLocks noGrp="1"/>
          </p:cNvSpPr>
          <p:nvPr>
            <p:ph type="body" sz="quarter" idx="23"/>
          </p:nvPr>
        </p:nvSpPr>
        <p:spPr>
          <a:xfrm>
            <a:off x="335359" y="4384310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9" name="Espaço Reservado para Texto 13"/>
          <p:cNvSpPr>
            <a:spLocks noGrp="1"/>
          </p:cNvSpPr>
          <p:nvPr>
            <p:ph type="body" sz="quarter" idx="24"/>
          </p:nvPr>
        </p:nvSpPr>
        <p:spPr>
          <a:xfrm>
            <a:off x="335359" y="4822614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0" name="Espaço Reservado para Texto 13"/>
          <p:cNvSpPr>
            <a:spLocks noGrp="1"/>
          </p:cNvSpPr>
          <p:nvPr>
            <p:ph type="body" sz="quarter" idx="25"/>
          </p:nvPr>
        </p:nvSpPr>
        <p:spPr>
          <a:xfrm>
            <a:off x="335359" y="526091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7947329"/>
      </p:ext>
    </p:extLst>
  </p:cSld>
  <p:clrMapOvr>
    <a:masterClrMapping/>
  </p:clrMapOvr>
  <p:transition>
    <p:fade thruBlk="1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6A8C0460-F86B-4703-8206-7A2C8C971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5" descr="rodapé3.png">
            <a:extLst>
              <a:ext uri="{FF2B5EF4-FFF2-40B4-BE49-F238E27FC236}">
                <a16:creationId xmlns:a16="http://schemas.microsoft.com/office/drawing/2014/main" id="{2F79A643-E954-4F5B-8A7A-B4A755526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7463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897445CD-FD6C-4566-9A4F-6ABB590A8B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B2F0B702-D08B-461D-8829-3FC096A674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/>
            <a:fld id="{CD513D6D-4147-49C3-A6C0-2E3CE13197AB}" type="slidenum">
              <a:rPr lang="en-US" altLang="pt-BR" sz="90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8" descr="B3_Site_01.jpg">
            <a:extLst>
              <a:ext uri="{FF2B5EF4-FFF2-40B4-BE49-F238E27FC236}">
                <a16:creationId xmlns:a16="http://schemas.microsoft.com/office/drawing/2014/main" id="{ACADC2C0-0B4A-4A80-B6D7-BFC027686A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16688"/>
            <a:ext cx="8207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Site-em-ciano.png">
            <a:extLst>
              <a:ext uri="{FF2B5EF4-FFF2-40B4-BE49-F238E27FC236}">
                <a16:creationId xmlns:a16="http://schemas.microsoft.com/office/drawing/2014/main" id="{D5F02302-91BB-46E6-8640-387ABC2542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Logo-B3-branco.png">
            <a:extLst>
              <a:ext uri="{FF2B5EF4-FFF2-40B4-BE49-F238E27FC236}">
                <a16:creationId xmlns:a16="http://schemas.microsoft.com/office/drawing/2014/main" id="{5DF4A1CB-0A17-436D-B75A-DB871C4FB6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171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89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GRID) 4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2"/>
          </p:nvPr>
        </p:nvSpPr>
        <p:spPr>
          <a:xfrm>
            <a:off x="364325" y="1103084"/>
            <a:ext cx="2671062" cy="51088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3405905" y="1103083"/>
            <a:ext cx="2515399" cy="510880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4"/>
          </p:nvPr>
        </p:nvSpPr>
        <p:spPr>
          <a:xfrm>
            <a:off x="6270715" y="1103082"/>
            <a:ext cx="2501810" cy="51088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7" name="Espaço Reservado para Conteúdo 16"/>
          <p:cNvSpPr>
            <a:spLocks noGrp="1"/>
          </p:cNvSpPr>
          <p:nvPr>
            <p:ph sz="quarter" idx="15"/>
          </p:nvPr>
        </p:nvSpPr>
        <p:spPr>
          <a:xfrm>
            <a:off x="9121389" y="1103082"/>
            <a:ext cx="2724536" cy="510880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2045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GRID) 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6"/>
          <p:cNvSpPr>
            <a:spLocks noGrp="1"/>
          </p:cNvSpPr>
          <p:nvPr>
            <p:ph sz="quarter" idx="10"/>
          </p:nvPr>
        </p:nvSpPr>
        <p:spPr>
          <a:xfrm>
            <a:off x="349446" y="1091939"/>
            <a:ext cx="3649485" cy="511995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" name="Espaço Reservado para Conteúdo 18"/>
          <p:cNvSpPr>
            <a:spLocks noGrp="1"/>
          </p:cNvSpPr>
          <p:nvPr>
            <p:ph sz="quarter" idx="11"/>
          </p:nvPr>
        </p:nvSpPr>
        <p:spPr>
          <a:xfrm>
            <a:off x="4354513" y="1092200"/>
            <a:ext cx="3471862" cy="51196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1" name="Espaço Reservado para Conteúdo 20"/>
          <p:cNvSpPr>
            <a:spLocks noGrp="1"/>
          </p:cNvSpPr>
          <p:nvPr>
            <p:ph sz="quarter" idx="12"/>
          </p:nvPr>
        </p:nvSpPr>
        <p:spPr>
          <a:xfrm>
            <a:off x="8175625" y="1092200"/>
            <a:ext cx="3670300" cy="51196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5820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06400" y="1103086"/>
            <a:ext cx="11379200" cy="4989738"/>
          </a:xfrm>
          <a:prstGeom prst="rect">
            <a:avLst/>
          </a:prstGeom>
        </p:spPr>
        <p:txBody>
          <a:bodyPr/>
          <a:lstStyle>
            <a:lvl1pPr marL="174625" indent="-174625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74638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88" indent="-174625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1889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425" indent="-17462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145917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Gráfico 8"/>
          <p:cNvSpPr>
            <a:spLocks noGrp="1"/>
          </p:cNvSpPr>
          <p:nvPr>
            <p:ph type="chart" sz="quarter" idx="10"/>
          </p:nvPr>
        </p:nvSpPr>
        <p:spPr>
          <a:xfrm>
            <a:off x="426255" y="1110659"/>
            <a:ext cx="5309705" cy="49821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6023992" y="1103086"/>
            <a:ext cx="5761608" cy="4989738"/>
          </a:xfrm>
          <a:prstGeom prst="rect">
            <a:avLst/>
          </a:prstGeom>
        </p:spPr>
        <p:txBody>
          <a:bodyPr/>
          <a:lstStyle>
            <a:lvl1pPr marL="174625" indent="-174625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74638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88" indent="-174625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1889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425" indent="-17462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9509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Gráfico 8"/>
          <p:cNvSpPr>
            <a:spLocks noGrp="1"/>
          </p:cNvSpPr>
          <p:nvPr>
            <p:ph type="chart" sz="quarter" idx="10"/>
          </p:nvPr>
        </p:nvSpPr>
        <p:spPr>
          <a:xfrm>
            <a:off x="426255" y="1110659"/>
            <a:ext cx="11359345" cy="49821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2406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7237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F72774E-0D72-4EAD-8434-DB5CF319E2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15" descr="Contracapa-1.png">
            <a:extLst>
              <a:ext uri="{FF2B5EF4-FFF2-40B4-BE49-F238E27FC236}">
                <a16:creationId xmlns:a16="http://schemas.microsoft.com/office/drawing/2014/main" id="{A385A651-FA08-42D0-A796-D63E172C9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/>
          <a:stretch>
            <a:fillRect/>
          </a:stretch>
        </p:blipFill>
        <p:spPr bwMode="auto">
          <a:xfrm>
            <a:off x="0" y="-87313"/>
            <a:ext cx="122047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96216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4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8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92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1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1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8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2736"/>
            <a:ext cx="6815667" cy="5073428"/>
          </a:xfr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31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94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apa-6.png">
            <a:extLst>
              <a:ext uri="{FF2B5EF4-FFF2-40B4-BE49-F238E27FC236}">
                <a16:creationId xmlns:a16="http://schemas.microsoft.com/office/drawing/2014/main" id="{6FCA12FF-D016-431B-840E-3FD4C6AE7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Logotipo-Branco-2.png">
            <a:extLst>
              <a:ext uri="{FF2B5EF4-FFF2-40B4-BE49-F238E27FC236}">
                <a16:creationId xmlns:a16="http://schemas.microsoft.com/office/drawing/2014/main" id="{E5F5966A-C428-4553-92B9-28EBF57926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49275"/>
            <a:ext cx="1944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9E3889B1-9224-42F5-B095-F1F8144B4262}"/>
              </a:ext>
            </a:extLst>
          </p:cNvPr>
          <p:cNvCxnSpPr/>
          <p:nvPr userDrawn="1"/>
        </p:nvCxnSpPr>
        <p:spPr>
          <a:xfrm>
            <a:off x="407988" y="6381750"/>
            <a:ext cx="11449050" cy="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5">
            <a:extLst>
              <a:ext uri="{FF2B5EF4-FFF2-40B4-BE49-F238E27FC236}">
                <a16:creationId xmlns:a16="http://schemas.microsoft.com/office/drawing/2014/main" id="{89FE342A-E78C-4151-907D-191BD8F294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CD4C2A74-4913-4287-AD29-E793029D7A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/>
            <a:fld id="{EB2BD769-A540-42B2-9936-2827557882E9}" type="slidenum">
              <a:rPr lang="en-US" altLang="pt-BR" sz="90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9" descr="Site-em-ciano.png">
            <a:extLst>
              <a:ext uri="{FF2B5EF4-FFF2-40B4-BE49-F238E27FC236}">
                <a16:creationId xmlns:a16="http://schemas.microsoft.com/office/drawing/2014/main" id="{7CB1A070-D08A-4B0B-B50B-FA19DFD32B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07368" y="3212976"/>
            <a:ext cx="6600733" cy="1408451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435406" y="4869160"/>
            <a:ext cx="6572695" cy="898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3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3047022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odapé3.png">
            <a:extLst>
              <a:ext uri="{FF2B5EF4-FFF2-40B4-BE49-F238E27FC236}">
                <a16:creationId xmlns:a16="http://schemas.microsoft.com/office/drawing/2014/main" id="{4286C07E-F399-4F27-845E-1B43670818E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4288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CB2F473-498A-4B87-9ED7-B35D9AE57C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807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59DA7EA-790F-445F-BFDF-BD8391077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1029" name="TextBox 15">
            <a:extLst>
              <a:ext uri="{FF2B5EF4-FFF2-40B4-BE49-F238E27FC236}">
                <a16:creationId xmlns:a16="http://schemas.microsoft.com/office/drawing/2014/main" id="{ACB9DC9F-7151-4D6C-9147-0B6A92ACF6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1030" name="TextBox 15">
            <a:extLst>
              <a:ext uri="{FF2B5EF4-FFF2-40B4-BE49-F238E27FC236}">
                <a16:creationId xmlns:a16="http://schemas.microsoft.com/office/drawing/2014/main" id="{A416A9DD-1857-479C-A468-662C7DCF57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/>
            <a:fld id="{61B94FFD-882E-4BA0-B3F0-944A83AD6566}" type="slidenum">
              <a:rPr lang="en-US" altLang="pt-BR" sz="90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11" descr="B3_Site_01.jpg">
            <a:extLst>
              <a:ext uri="{FF2B5EF4-FFF2-40B4-BE49-F238E27FC236}">
                <a16:creationId xmlns:a16="http://schemas.microsoft.com/office/drawing/2014/main" id="{449B52F4-D6E7-4E25-B676-96A794368D3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16688"/>
            <a:ext cx="8207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Site-em-ciano.png">
            <a:extLst>
              <a:ext uri="{FF2B5EF4-FFF2-40B4-BE49-F238E27FC236}">
                <a16:creationId xmlns:a16="http://schemas.microsoft.com/office/drawing/2014/main" id="{84B57833-67D9-4937-B270-3FF7431A73E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Logotipo-B3.png">
            <a:extLst>
              <a:ext uri="{FF2B5EF4-FFF2-40B4-BE49-F238E27FC236}">
                <a16:creationId xmlns:a16="http://schemas.microsoft.com/office/drawing/2014/main" id="{356E3FF3-E7A5-4123-9C95-EDFBAC9A626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-1064623683,&quot;Placement&quot;:&quot;Footer&quot;,&quot;Top&quot;:519.343,&quot;Left&quot;:362.011169,&quot;SlideWidth&quot;:960,&quot;SlideHeight&quot;:540}">
            <a:extLst>
              <a:ext uri="{FF2B5EF4-FFF2-40B4-BE49-F238E27FC236}">
                <a16:creationId xmlns:a16="http://schemas.microsoft.com/office/drawing/2014/main" id="{04A700A5-95FE-4DD4-A4C0-538199DE1F2E}"/>
              </a:ext>
            </a:extLst>
          </p:cNvPr>
          <p:cNvSpPr txBox="1"/>
          <p:nvPr userDrawn="1"/>
        </p:nvSpPr>
        <p:spPr>
          <a:xfrm>
            <a:off x="4597542" y="6595656"/>
            <a:ext cx="29969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INFORMAÇÃO INTERNA – INTERNAL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9" r:id="rId9"/>
    <p:sldLayoutId id="2147483930" r:id="rId10"/>
    <p:sldLayoutId id="2147483931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32" r:id="rId18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0">
            <a:extLst>
              <a:ext uri="{FF2B5EF4-FFF2-40B4-BE49-F238E27FC236}">
                <a16:creationId xmlns:a16="http://schemas.microsoft.com/office/drawing/2014/main" id="{5E091EBC-C7EB-48B2-8529-4DD552D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36838"/>
            <a:ext cx="6600825" cy="1408112"/>
          </a:xfrm>
        </p:spPr>
        <p:txBody>
          <a:bodyPr/>
          <a:lstStyle/>
          <a:p>
            <a:pPr eaLnBrk="1" hangingPunct="1"/>
            <a:r>
              <a:rPr lang="en-US" altLang="pt-BR" sz="3800" b="0" dirty="0" err="1"/>
              <a:t>Geolocalização</a:t>
            </a:r>
            <a:endParaRPr lang="pt-BR" altLang="pt-BR" sz="3800" b="0" dirty="0"/>
          </a:p>
        </p:txBody>
      </p:sp>
      <p:sp>
        <p:nvSpPr>
          <p:cNvPr id="8195" name="Espaço Reservado para Texto 12">
            <a:extLst>
              <a:ext uri="{FF2B5EF4-FFF2-40B4-BE49-F238E27FC236}">
                <a16:creationId xmlns:a16="http://schemas.microsoft.com/office/drawing/2014/main" id="{22A92F1B-A8F8-4D59-8220-51D54AE85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819" y="3340894"/>
            <a:ext cx="5732462" cy="898525"/>
          </a:xfrm>
        </p:spPr>
        <p:txBody>
          <a:bodyPr/>
          <a:lstStyle/>
          <a:p>
            <a:pPr eaLnBrk="1" hangingPunct="1"/>
            <a:r>
              <a:rPr lang="en-US" altLang="pt-BR" sz="1400" dirty="0">
                <a:solidFill>
                  <a:srgbClr val="00AFE6"/>
                </a:solidFill>
              </a:rPr>
              <a:t>Manual de </a:t>
            </a:r>
            <a:r>
              <a:rPr lang="en-US" altLang="pt-BR" sz="1400" dirty="0" err="1">
                <a:solidFill>
                  <a:srgbClr val="00AFE6"/>
                </a:solidFill>
              </a:rPr>
              <a:t>Utilização</a:t>
            </a:r>
            <a:r>
              <a:rPr lang="en-US" altLang="pt-BR" sz="1400" dirty="0">
                <a:solidFill>
                  <a:srgbClr val="00AFE6"/>
                </a:solidFill>
              </a:rPr>
              <a:t> do dashboard</a:t>
            </a:r>
            <a:endParaRPr lang="pt-BR" altLang="pt-BR" sz="1400" dirty="0">
              <a:solidFill>
                <a:srgbClr val="00AFE6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26F42CD-B319-45D8-8D47-9D3AE163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4" y="3012102"/>
            <a:ext cx="4082461" cy="200830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6661603-13C2-479D-B381-A30D81F27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803" y="3051485"/>
            <a:ext cx="3929774" cy="213053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2935036-B806-4A44-8BFF-5C273ED1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71475"/>
            <a:ext cx="10139363" cy="436563"/>
          </a:xfrm>
        </p:spPr>
        <p:txBody>
          <a:bodyPr/>
          <a:lstStyle/>
          <a:p>
            <a:pPr algn="l">
              <a:defRPr/>
            </a:pPr>
            <a:r>
              <a:rPr lang="pt-BR" sz="2800" dirty="0"/>
              <a:t>Filtros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C5D6848-DCCB-42BF-886E-3753FE714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5" y="1220788"/>
            <a:ext cx="1619250" cy="333375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7E13A3F-DD8E-4928-A1CA-EA4521BFBCF7}"/>
              </a:ext>
            </a:extLst>
          </p:cNvPr>
          <p:cNvCxnSpPr>
            <a:cxnSpLocks/>
          </p:cNvCxnSpPr>
          <p:nvPr/>
        </p:nvCxnSpPr>
        <p:spPr>
          <a:xfrm>
            <a:off x="2711450" y="1412875"/>
            <a:ext cx="15128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9" name="CaixaDeTexto 22">
            <a:extLst>
              <a:ext uri="{FF2B5EF4-FFF2-40B4-BE49-F238E27FC236}">
                <a16:creationId xmlns:a16="http://schemas.microsoft.com/office/drawing/2014/main" id="{C97F6013-8F25-432F-89F4-9EA917AE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1030288"/>
            <a:ext cx="2449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Filtra os dados do estado desejado, podendo selecionar 1 ou mais estados.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1D3399A6-F699-42BB-B4B1-51AB79ADD8D3}"/>
              </a:ext>
            </a:extLst>
          </p:cNvPr>
          <p:cNvCxnSpPr>
            <a:cxnSpLocks/>
          </p:cNvCxnSpPr>
          <p:nvPr/>
        </p:nvCxnSpPr>
        <p:spPr>
          <a:xfrm>
            <a:off x="1241425" y="5300663"/>
            <a:ext cx="0" cy="792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BA07BEF1-34BE-4799-99D1-BBB74B40054F}"/>
              </a:ext>
            </a:extLst>
          </p:cNvPr>
          <p:cNvCxnSpPr/>
          <p:nvPr/>
        </p:nvCxnSpPr>
        <p:spPr>
          <a:xfrm>
            <a:off x="1241425" y="6092825"/>
            <a:ext cx="92471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BAB6429-4621-4CF2-900A-224C4A19CFCF}"/>
              </a:ext>
            </a:extLst>
          </p:cNvPr>
          <p:cNvCxnSpPr>
            <a:cxnSpLocks/>
          </p:cNvCxnSpPr>
          <p:nvPr/>
        </p:nvCxnSpPr>
        <p:spPr>
          <a:xfrm flipV="1">
            <a:off x="10488613" y="5300663"/>
            <a:ext cx="0" cy="792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5" name="CaixaDeTexto 52">
            <a:extLst>
              <a:ext uri="{FF2B5EF4-FFF2-40B4-BE49-F238E27FC236}">
                <a16:creationId xmlns:a16="http://schemas.microsoft.com/office/drawing/2014/main" id="{9BC3F7CF-687A-4114-8E17-29BDCD71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5648325"/>
            <a:ext cx="490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Todas as planilhas acima filtram os dados selecionados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AF150995-63D2-41FA-B5D4-C4B65B6F42FA}"/>
              </a:ext>
            </a:extLst>
          </p:cNvPr>
          <p:cNvSpPr/>
          <p:nvPr/>
        </p:nvSpPr>
        <p:spPr>
          <a:xfrm>
            <a:off x="3263107" y="3635749"/>
            <a:ext cx="204787" cy="2159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2A997E2-3A47-44AB-BB14-EF4E7CD2DA64}"/>
              </a:ext>
            </a:extLst>
          </p:cNvPr>
          <p:cNvSpPr/>
          <p:nvPr/>
        </p:nvSpPr>
        <p:spPr>
          <a:xfrm>
            <a:off x="8793162" y="3621462"/>
            <a:ext cx="577850" cy="4603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C1ECDDB2-A56A-4FB9-88FB-B67EFD5FB1FF}"/>
              </a:ext>
            </a:extLst>
          </p:cNvPr>
          <p:cNvSpPr/>
          <p:nvPr/>
        </p:nvSpPr>
        <p:spPr>
          <a:xfrm>
            <a:off x="7524750" y="1123950"/>
            <a:ext cx="3114675" cy="150336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312" name="CaixaDeTexto 60">
            <a:extLst>
              <a:ext uri="{FF2B5EF4-FFF2-40B4-BE49-F238E27FC236}">
                <a16:creationId xmlns:a16="http://schemas.microsoft.com/office/drawing/2014/main" id="{86DC1613-5F51-4FE2-9B30-02E0AFB2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1158875"/>
            <a:ext cx="31146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b="1">
                <a:latin typeface="Cambria Math" panose="02040503050406030204" pitchFamily="18" charset="0"/>
              </a:rPr>
              <a:t>DICA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filtrar mais de uma informação, selecione-as pressionando a tecla </a:t>
            </a:r>
            <a:r>
              <a:rPr lang="pt-BR" altLang="pt-BR" sz="1400" b="1">
                <a:latin typeface="Cambria Math" panose="02040503050406030204" pitchFamily="18" charset="0"/>
              </a:rPr>
              <a:t>CTRL</a:t>
            </a:r>
            <a:r>
              <a:rPr lang="pt-BR" altLang="pt-BR" sz="1400">
                <a:latin typeface="Cambria Math" panose="020405030504060302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>
                <a:latin typeface="Cambria Math" panose="02040503050406030204" pitchFamily="18" charset="0"/>
              </a:rPr>
              <a:t>Para desfazer a seleção, clique novamente nos itens filtrados.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1F7D4F-0DC9-4D7C-A770-35BE46975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519" y="3051485"/>
            <a:ext cx="2667000" cy="20917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43FB1C-0823-41BA-920F-8620DA7D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79"/>
          <a:stretch/>
        </p:blipFill>
        <p:spPr>
          <a:xfrm>
            <a:off x="3816268" y="823913"/>
            <a:ext cx="6827920" cy="5210174"/>
          </a:xfrm>
          <a:prstGeom prst="rect">
            <a:avLst/>
          </a:prstGeom>
        </p:spPr>
      </p:pic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6F7F9112-D5F3-4E14-A37A-A35149CA9200}"/>
              </a:ext>
            </a:extLst>
          </p:cNvPr>
          <p:cNvCxnSpPr>
            <a:cxnSpLocks/>
          </p:cNvCxnSpPr>
          <p:nvPr/>
        </p:nvCxnSpPr>
        <p:spPr>
          <a:xfrm flipH="1">
            <a:off x="1127125" y="1039813"/>
            <a:ext cx="2665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3D5BF35-88E5-4F0A-B6D9-8969850E05AC}"/>
              </a:ext>
            </a:extLst>
          </p:cNvPr>
          <p:cNvCxnSpPr>
            <a:cxnSpLocks/>
          </p:cNvCxnSpPr>
          <p:nvPr/>
        </p:nvCxnSpPr>
        <p:spPr>
          <a:xfrm flipH="1">
            <a:off x="263525" y="1544638"/>
            <a:ext cx="3529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215B5E71-98C9-42E3-B0FC-6B0EE7B09A73}"/>
              </a:ext>
            </a:extLst>
          </p:cNvPr>
          <p:cNvCxnSpPr>
            <a:cxnSpLocks/>
          </p:cNvCxnSpPr>
          <p:nvPr/>
        </p:nvCxnSpPr>
        <p:spPr>
          <a:xfrm flipH="1">
            <a:off x="1343025" y="1700213"/>
            <a:ext cx="24495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AEEE9023-1BA1-413F-8504-C24583DAE6AD}"/>
              </a:ext>
            </a:extLst>
          </p:cNvPr>
          <p:cNvCxnSpPr/>
          <p:nvPr/>
        </p:nvCxnSpPr>
        <p:spPr>
          <a:xfrm>
            <a:off x="4151313" y="1903413"/>
            <a:ext cx="0" cy="358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FDF4F54F-41D3-42BD-B19B-C0B30A598713}"/>
              </a:ext>
            </a:extLst>
          </p:cNvPr>
          <p:cNvCxnSpPr>
            <a:cxnSpLocks/>
          </p:cNvCxnSpPr>
          <p:nvPr/>
        </p:nvCxnSpPr>
        <p:spPr>
          <a:xfrm flipH="1">
            <a:off x="1343025" y="2262188"/>
            <a:ext cx="2808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81B60FB8-8C66-4B56-96D4-983E54E78F8F}"/>
              </a:ext>
            </a:extLst>
          </p:cNvPr>
          <p:cNvCxnSpPr>
            <a:cxnSpLocks/>
          </p:cNvCxnSpPr>
          <p:nvPr/>
        </p:nvCxnSpPr>
        <p:spPr>
          <a:xfrm>
            <a:off x="4295775" y="1903413"/>
            <a:ext cx="0" cy="1079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8A077A7E-792E-4F36-A9B8-81B8E39F66C6}"/>
              </a:ext>
            </a:extLst>
          </p:cNvPr>
          <p:cNvCxnSpPr>
            <a:cxnSpLocks/>
          </p:cNvCxnSpPr>
          <p:nvPr/>
        </p:nvCxnSpPr>
        <p:spPr>
          <a:xfrm flipH="1">
            <a:off x="1343025" y="3001963"/>
            <a:ext cx="2952750" cy="9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2" name="CaixaDeTexto 43">
            <a:extLst>
              <a:ext uri="{FF2B5EF4-FFF2-40B4-BE49-F238E27FC236}">
                <a16:creationId xmlns:a16="http://schemas.microsoft.com/office/drawing/2014/main" id="{D0544A7F-54FF-451E-AE8A-48DCC398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238" y="546100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para pesquisar e aproximar o município desejado</a:t>
            </a:r>
          </a:p>
        </p:txBody>
      </p:sp>
      <p:sp>
        <p:nvSpPr>
          <p:cNvPr id="13323" name="CaixaDeTexto 45">
            <a:extLst>
              <a:ext uri="{FF2B5EF4-FFF2-40B4-BE49-F238E27FC236}">
                <a16:creationId xmlns:a16="http://schemas.microsoft.com/office/drawing/2014/main" id="{95D9DC01-7E47-4433-A571-B2399A96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241425"/>
            <a:ext cx="3349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para aproximar (+) ou afastar (-) o mapa</a:t>
            </a:r>
          </a:p>
        </p:txBody>
      </p:sp>
      <p:sp>
        <p:nvSpPr>
          <p:cNvPr id="13324" name="CaixaDeTexto 48">
            <a:extLst>
              <a:ext uri="{FF2B5EF4-FFF2-40B4-BE49-F238E27FC236}">
                <a16:creationId xmlns:a16="http://schemas.microsoft.com/office/drawing/2014/main" id="{2AB88AB7-94C9-4648-965B-CC8A9B0DA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736725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para retornar o mapa a sua visão inicial</a:t>
            </a:r>
          </a:p>
        </p:txBody>
      </p:sp>
      <p:sp>
        <p:nvSpPr>
          <p:cNvPr id="13325" name="CaixaDeTexto 51">
            <a:extLst>
              <a:ext uri="{FF2B5EF4-FFF2-40B4-BE49-F238E27FC236}">
                <a16:creationId xmlns:a16="http://schemas.microsoft.com/office/drawing/2014/main" id="{4BFA869F-497E-4718-95A7-FAA0ADA9D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3320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a lupa para aproximar a visão do mapa</a:t>
            </a:r>
          </a:p>
        </p:txBody>
      </p:sp>
      <p:sp>
        <p:nvSpPr>
          <p:cNvPr id="13326" name="CaixaDeTexto 53">
            <a:extLst>
              <a:ext uri="{FF2B5EF4-FFF2-40B4-BE49-F238E27FC236}">
                <a16:creationId xmlns:a16="http://schemas.microsoft.com/office/drawing/2014/main" id="{AAF74581-1D9F-41F3-AC59-A50AB025A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040063"/>
            <a:ext cx="2232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Utilize o símbolo cruz para mover o mapa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89060B79-B86C-4332-B9C6-5EE000B1EDC3}"/>
              </a:ext>
            </a:extLst>
          </p:cNvPr>
          <p:cNvCxnSpPr>
            <a:cxnSpLocks/>
          </p:cNvCxnSpPr>
          <p:nvPr/>
        </p:nvCxnSpPr>
        <p:spPr>
          <a:xfrm>
            <a:off x="4511675" y="1944688"/>
            <a:ext cx="0" cy="139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7135CD17-8D05-41D7-AD07-5C257CDAC040}"/>
              </a:ext>
            </a:extLst>
          </p:cNvPr>
          <p:cNvCxnSpPr/>
          <p:nvPr/>
        </p:nvCxnSpPr>
        <p:spPr>
          <a:xfrm>
            <a:off x="4511675" y="2084388"/>
            <a:ext cx="288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DFFCAA4F-BA32-40AB-8385-8F4E2BDAD00F}"/>
              </a:ext>
            </a:extLst>
          </p:cNvPr>
          <p:cNvCxnSpPr/>
          <p:nvPr/>
        </p:nvCxnSpPr>
        <p:spPr>
          <a:xfrm flipV="1">
            <a:off x="4800600" y="1944688"/>
            <a:ext cx="0" cy="139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AA48DD4C-7949-4096-9974-B112334332CA}"/>
              </a:ext>
            </a:extLst>
          </p:cNvPr>
          <p:cNvCxnSpPr/>
          <p:nvPr/>
        </p:nvCxnSpPr>
        <p:spPr>
          <a:xfrm>
            <a:off x="4656138" y="2084388"/>
            <a:ext cx="0" cy="1619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>
            <a:extLst>
              <a:ext uri="{FF2B5EF4-FFF2-40B4-BE49-F238E27FC236}">
                <a16:creationId xmlns:a16="http://schemas.microsoft.com/office/drawing/2014/main" id="{4CF33C97-C93D-4E5A-89B9-129A8A4AFF93}"/>
              </a:ext>
            </a:extLst>
          </p:cNvPr>
          <p:cNvCxnSpPr>
            <a:cxnSpLocks/>
          </p:cNvCxnSpPr>
          <p:nvPr/>
        </p:nvCxnSpPr>
        <p:spPr>
          <a:xfrm flipH="1">
            <a:off x="1343025" y="3703638"/>
            <a:ext cx="33131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2" name="CaixaDeTexto 68">
            <a:extLst>
              <a:ext uri="{FF2B5EF4-FFF2-40B4-BE49-F238E27FC236}">
                <a16:creationId xmlns:a16="http://schemas.microsoft.com/office/drawing/2014/main" id="{C032F8E7-EE59-4A3F-A58A-670AF41F6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771900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200">
                <a:latin typeface="Cambria Math" panose="02040503050406030204" pitchFamily="18" charset="0"/>
              </a:rPr>
              <a:t>Escolha o formato que deseja filtrar as regiões do mapa</a:t>
            </a:r>
          </a:p>
        </p:txBody>
      </p: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4B2E6976-9C8C-4700-85F5-EE3572851784}"/>
              </a:ext>
            </a:extLst>
          </p:cNvPr>
          <p:cNvCxnSpPr/>
          <p:nvPr/>
        </p:nvCxnSpPr>
        <p:spPr>
          <a:xfrm flipV="1">
            <a:off x="4656138" y="1944688"/>
            <a:ext cx="0" cy="139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4E861D6-463F-4604-8BD8-2785655E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72" y="1131488"/>
            <a:ext cx="8886287" cy="4815836"/>
          </a:xfrm>
          <a:prstGeom prst="rect">
            <a:avLst/>
          </a:prstGeom>
        </p:spPr>
      </p:pic>
      <p:sp>
        <p:nvSpPr>
          <p:cNvPr id="18" name="Botão de Ação: Apagar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82C0A60-C989-49E2-B82D-BA4437046923}"/>
              </a:ext>
            </a:extLst>
          </p:cNvPr>
          <p:cNvSpPr/>
          <p:nvPr/>
        </p:nvSpPr>
        <p:spPr>
          <a:xfrm>
            <a:off x="4639215" y="2722730"/>
            <a:ext cx="177800" cy="287338"/>
          </a:xfrm>
          <a:prstGeom prst="actionButtonBlank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8D3ECBF-4629-407C-9565-1DAED0176045}"/>
              </a:ext>
            </a:extLst>
          </p:cNvPr>
          <p:cNvSpPr/>
          <p:nvPr/>
        </p:nvSpPr>
        <p:spPr>
          <a:xfrm>
            <a:off x="9336088" y="2565400"/>
            <a:ext cx="2393950" cy="1401763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1" name="CaixaDeTexto 24">
            <a:extLst>
              <a:ext uri="{FF2B5EF4-FFF2-40B4-BE49-F238E27FC236}">
                <a16:creationId xmlns:a16="http://schemas.microsoft.com/office/drawing/2014/main" id="{0D002557-D2A7-4594-A84E-74266893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525" y="2701925"/>
            <a:ext cx="22494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>
                <a:latin typeface="Cambria Math" panose="02040503050406030204" pitchFamily="18" charset="0"/>
              </a:rPr>
              <a:t>Ao selecionar um município, aparecerá a opção </a:t>
            </a:r>
            <a:r>
              <a:rPr lang="pt-BR" altLang="pt-BR" sz="1600" b="1">
                <a:latin typeface="Cambria Math" panose="02040503050406030204" pitchFamily="18" charset="0"/>
              </a:rPr>
              <a:t>“Clique para detalhar o Município”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90F8A8-9C8E-459F-9216-8C014807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9" y="908720"/>
            <a:ext cx="9241027" cy="504056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9972E72C-4B64-4F64-9713-A4ABC93FE63A}"/>
              </a:ext>
            </a:extLst>
          </p:cNvPr>
          <p:cNvSpPr/>
          <p:nvPr/>
        </p:nvSpPr>
        <p:spPr>
          <a:xfrm>
            <a:off x="4583832" y="3880184"/>
            <a:ext cx="1871663" cy="215900"/>
          </a:xfrm>
          <a:prstGeom prst="rect">
            <a:avLst/>
          </a:prstGeom>
          <a:noFill/>
          <a:ln w="19050">
            <a:solidFill>
              <a:srgbClr val="00AF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E72E23-9573-4A09-B820-38A7A6227EF9}"/>
              </a:ext>
            </a:extLst>
          </p:cNvPr>
          <p:cNvSpPr/>
          <p:nvPr/>
        </p:nvSpPr>
        <p:spPr>
          <a:xfrm>
            <a:off x="9432925" y="2276475"/>
            <a:ext cx="2393950" cy="273670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65" name="CaixaDeTexto 24">
            <a:extLst>
              <a:ext uri="{FF2B5EF4-FFF2-40B4-BE49-F238E27FC236}">
                <a16:creationId xmlns:a16="http://schemas.microsoft.com/office/drawing/2014/main" id="{C6398B1D-CE50-4084-B4BA-76E02792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2535238"/>
            <a:ext cx="22494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Cambria Math" panose="02040503050406030204" pitchFamily="18" charset="0"/>
              </a:rPr>
              <a:t>Ao clicar para detalhar o município você será redirecionado(a) para ao painel 4- Perfil de Clientes – Estado, com dados específicos de faixa etária e negociação diária daquele local.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B2DA5A-61BE-431D-82EB-483F44C3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32314"/>
            <a:ext cx="9192344" cy="499337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CB9CFBE-7B80-4CCA-99C8-E0590843C797}"/>
              </a:ext>
            </a:extLst>
          </p:cNvPr>
          <p:cNvSpPr/>
          <p:nvPr/>
        </p:nvSpPr>
        <p:spPr>
          <a:xfrm>
            <a:off x="9432925" y="2276475"/>
            <a:ext cx="2393950" cy="273670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24">
            <a:extLst>
              <a:ext uri="{FF2B5EF4-FFF2-40B4-BE49-F238E27FC236}">
                <a16:creationId xmlns:a16="http://schemas.microsoft.com/office/drawing/2014/main" id="{53DA4F43-385F-44C8-9582-23C9D8C8F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156" y="2276475"/>
            <a:ext cx="22494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Cambria Math" panose="02040503050406030204" pitchFamily="18" charset="0"/>
              </a:rPr>
              <a:t>A mesma mecânica existente para municípios também funciona com Estados, permitindo ao usuário, no Painel 2- Estados Cobertos – Agrupamento, entrar em mais detalhes no painel 5, no lugar de escolha.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285D521-886D-444E-ADA7-CC0B9C034566}"/>
              </a:ext>
            </a:extLst>
          </p:cNvPr>
          <p:cNvSpPr/>
          <p:nvPr/>
        </p:nvSpPr>
        <p:spPr>
          <a:xfrm>
            <a:off x="3948311" y="3068960"/>
            <a:ext cx="1499617" cy="215900"/>
          </a:xfrm>
          <a:prstGeom prst="rect">
            <a:avLst/>
          </a:prstGeom>
          <a:noFill/>
          <a:ln w="19050">
            <a:solidFill>
              <a:srgbClr val="00AF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25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45063-17CE-4EFB-A179-76E34D4A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dirty="0"/>
              <a:t>Outros filtros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A7211BD-2F22-4A90-A6F7-11F7145F2CE4}"/>
              </a:ext>
            </a:extLst>
          </p:cNvPr>
          <p:cNvSpPr/>
          <p:nvPr/>
        </p:nvSpPr>
        <p:spPr>
          <a:xfrm>
            <a:off x="6084481" y="2083186"/>
            <a:ext cx="4831556" cy="4552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Início e Data Fim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Ao escolher a opção de Seleção de Datas no período, é possível escolher a data início e data fim de análise.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7EF5B23-AFA3-4C7A-B33E-97C2C7F5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039810"/>
            <a:ext cx="5509565" cy="576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8C09476-F6CB-4968-887B-658BEB5F0B58}"/>
              </a:ext>
            </a:extLst>
          </p:cNvPr>
          <p:cNvSpPr/>
          <p:nvPr/>
        </p:nvSpPr>
        <p:spPr>
          <a:xfrm>
            <a:off x="3239909" y="1412927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Seleção de datas: permite escolher data início e data fim; Últimos 90 dias: pega os últimos 90 dias corridos (alterar Data Início ou Data Fim aqui não gera nenhuma alteração).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8E052E7-B2CC-4EE2-B0CC-446FE00C1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25" y="1385612"/>
            <a:ext cx="2738071" cy="50786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AF04357-B10D-4F28-9C54-880B7ED8F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25" y="2661982"/>
            <a:ext cx="1580652" cy="57600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809BAFFF-A1ED-4D48-8F0C-F11049F0E4CF}"/>
              </a:ext>
            </a:extLst>
          </p:cNvPr>
          <p:cNvSpPr/>
          <p:nvPr/>
        </p:nvSpPr>
        <p:spPr>
          <a:xfrm>
            <a:off x="2227959" y="2709951"/>
            <a:ext cx="8688078" cy="4552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 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Filtro para escolher um dos Estados para análise. O filtro está disponível somente no Painel 3 – Perfil de Clientes – Estado.</a:t>
            </a:r>
          </a:p>
        </p:txBody>
      </p:sp>
    </p:spTree>
    <p:extLst>
      <p:ext uri="{BB962C8B-B14F-4D97-AF65-F5344CB8AC3E}">
        <p14:creationId xmlns:p14="http://schemas.microsoft.com/office/powerpoint/2010/main" val="373885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5B08F018-1C1D-4737-8524-20C1876B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32125"/>
            <a:ext cx="72310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600">
                <a:solidFill>
                  <a:srgbClr val="FFFFFF"/>
                </a:solidFill>
              </a:rPr>
              <a:t>Métricas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720B37-9E72-4DA6-A29C-CE5DEA7C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21" y="690262"/>
            <a:ext cx="3400900" cy="43059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18435" name="Picture 11" descr="Logotipo-B3.png">
            <a:extLst>
              <a:ext uri="{FF2B5EF4-FFF2-40B4-BE49-F238E27FC236}">
                <a16:creationId xmlns:a16="http://schemas.microsoft.com/office/drawing/2014/main" id="{F66AF9DF-1747-4F29-B5BC-D1B45A9BD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CaixaDeTexto 9">
            <a:extLst>
              <a:ext uri="{FF2B5EF4-FFF2-40B4-BE49-F238E27FC236}">
                <a16:creationId xmlns:a16="http://schemas.microsoft.com/office/drawing/2014/main" id="{D965A596-C1C1-4262-822B-13695DE8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1116013"/>
            <a:ext cx="565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 err="1">
                <a:latin typeface="Cambria Math" panose="02040503050406030204" pitchFamily="18" charset="0"/>
              </a:rPr>
              <a:t>Arapeí</a:t>
            </a:r>
            <a:r>
              <a:rPr lang="pt-BR" altLang="pt-BR" sz="1600" dirty="0">
                <a:latin typeface="Cambria Math" panose="02040503050406030204" pitchFamily="18" charset="0"/>
              </a:rPr>
              <a:t> teve uma mediana de investimento de R$ 165 k  nos últimos 6 meses, sendo o maior do Estado.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E96F0CAD-7A27-4AA4-8395-63F300D36CCB}"/>
              </a:ext>
            </a:extLst>
          </p:cNvPr>
          <p:cNvCxnSpPr>
            <a:cxnSpLocks/>
            <a:endCxn id="18453" idx="1"/>
          </p:cNvCxnSpPr>
          <p:nvPr/>
        </p:nvCxnSpPr>
        <p:spPr>
          <a:xfrm>
            <a:off x="3608388" y="1319213"/>
            <a:ext cx="1254125" cy="12321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3" name="CaixaDeTexto 16">
            <a:extLst>
              <a:ext uri="{FF2B5EF4-FFF2-40B4-BE49-F238E27FC236}">
                <a16:creationId xmlns:a16="http://schemas.microsoft.com/office/drawing/2014/main" id="{DBA9F4C0-1003-44D2-8016-8EDC833B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2259013"/>
            <a:ext cx="5759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Cambria Math" panose="02040503050406030204" pitchFamily="18" charset="0"/>
              </a:rPr>
              <a:t>Flora Rica teve uma mediana de 6505 ações investidas nos últimos 6 meses, ficando superior a </a:t>
            </a:r>
            <a:r>
              <a:rPr lang="pt-BR" altLang="pt-BR" sz="1600" dirty="0" err="1">
                <a:latin typeface="Cambria Math" panose="02040503050406030204" pitchFamily="18" charset="0"/>
              </a:rPr>
              <a:t>Arapeí</a:t>
            </a:r>
            <a:r>
              <a:rPr lang="pt-BR" altLang="pt-BR" sz="1600" dirty="0">
                <a:latin typeface="Cambria Math" panose="02040503050406030204" pitchFamily="18" charset="0"/>
              </a:rPr>
              <a:t> nesse quesito. </a:t>
            </a:r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A30A182F-2C28-4018-A1F8-81387949D938}"/>
              </a:ext>
            </a:extLst>
          </p:cNvPr>
          <p:cNvCxnSpPr>
            <a:cxnSpLocks/>
          </p:cNvCxnSpPr>
          <p:nvPr/>
        </p:nvCxnSpPr>
        <p:spPr>
          <a:xfrm>
            <a:off x="3071813" y="1116013"/>
            <a:ext cx="1790700" cy="3651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F6FB4A-E3BB-4E92-B4B3-56177C94FAAC}"/>
              </a:ext>
            </a:extLst>
          </p:cNvPr>
          <p:cNvSpPr txBox="1"/>
          <p:nvPr/>
        </p:nvSpPr>
        <p:spPr>
          <a:xfrm>
            <a:off x="380863" y="5024719"/>
            <a:ext cx="6697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critério de agrupamento utilizado é a divisão da mediana de contratos e volumes negociados.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B9146EB0-8EB0-4D4E-B23E-F6D10A03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0" t="22372" r="20857" b="47360"/>
          <a:stretch>
            <a:fillRect/>
          </a:stretch>
        </p:blipFill>
        <p:spPr bwMode="auto">
          <a:xfrm>
            <a:off x="550863" y="765175"/>
            <a:ext cx="2476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m 2">
            <a:extLst>
              <a:ext uri="{FF2B5EF4-FFF2-40B4-BE49-F238E27FC236}">
                <a16:creationId xmlns:a16="http://schemas.microsoft.com/office/drawing/2014/main" id="{C35E7318-226D-48A0-BC13-D017E7A6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602038"/>
            <a:ext cx="39909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14504CC-FC40-453A-A144-90892BD1FD12}"/>
              </a:ext>
            </a:extLst>
          </p:cNvPr>
          <p:cNvSpPr/>
          <p:nvPr/>
        </p:nvSpPr>
        <p:spPr>
          <a:xfrm>
            <a:off x="2543175" y="1322388"/>
            <a:ext cx="215900" cy="2159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EDA4199-BBA8-4A95-98C4-846AEEB15BCB}"/>
              </a:ext>
            </a:extLst>
          </p:cNvPr>
          <p:cNvSpPr/>
          <p:nvPr/>
        </p:nvSpPr>
        <p:spPr>
          <a:xfrm>
            <a:off x="3935413" y="4076700"/>
            <a:ext cx="215900" cy="21590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2" name="CaixaDeTexto 4">
            <a:extLst>
              <a:ext uri="{FF2B5EF4-FFF2-40B4-BE49-F238E27FC236}">
                <a16:creationId xmlns:a16="http://schemas.microsoft.com/office/drawing/2014/main" id="{3699E4B9-248B-4FCE-B31B-5C7F973C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693738"/>
            <a:ext cx="2290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mbria Math" panose="02040503050406030204" pitchFamily="18" charset="0"/>
              </a:rPr>
              <a:t>Para este gráfico é possível ver a relação entre Bens e Renda.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B711B1F-190B-44F7-8612-A51BDC5D329B}"/>
              </a:ext>
            </a:extLst>
          </p:cNvPr>
          <p:cNvCxnSpPr/>
          <p:nvPr/>
        </p:nvCxnSpPr>
        <p:spPr>
          <a:xfrm>
            <a:off x="1055688" y="1430338"/>
            <a:ext cx="1487487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C3D7724-F0B4-4817-96D6-8D8F111237D9}"/>
              </a:ext>
            </a:extLst>
          </p:cNvPr>
          <p:cNvCxnSpPr>
            <a:stCxn id="4" idx="2"/>
          </p:cNvCxnSpPr>
          <p:nvPr/>
        </p:nvCxnSpPr>
        <p:spPr>
          <a:xfrm>
            <a:off x="2651125" y="1538288"/>
            <a:ext cx="0" cy="167481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DB22ADD5-B3DB-4386-8D49-AFA1D83A1C68}"/>
              </a:ext>
            </a:extLst>
          </p:cNvPr>
          <p:cNvSpPr/>
          <p:nvPr/>
        </p:nvSpPr>
        <p:spPr>
          <a:xfrm>
            <a:off x="3027363" y="5176838"/>
            <a:ext cx="476250" cy="360362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0BCC8E4-0CD1-416D-9730-3E190657745B}"/>
              </a:ext>
            </a:extLst>
          </p:cNvPr>
          <p:cNvCxnSpPr/>
          <p:nvPr/>
        </p:nvCxnSpPr>
        <p:spPr>
          <a:xfrm>
            <a:off x="5735638" y="333375"/>
            <a:ext cx="0" cy="5773738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1427A5-4A17-416A-A49C-A4AE0F5B9E3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33026" y="1960359"/>
            <a:ext cx="1977710" cy="1248803"/>
          </a:xfrm>
          <a:prstGeom prst="rect">
            <a:avLst/>
          </a:prstGeom>
          <a:blipFill>
            <a:blip r:embed="rId4"/>
            <a:stretch>
              <a:fillRect l="-11420" t="-1471"/>
            </a:stretch>
          </a:blipFill>
        </p:spPr>
        <p:txBody>
          <a:bodyPr/>
          <a:lstStyle/>
          <a:p>
            <a:pPr>
              <a:defRPr/>
            </a:pPr>
            <a:r>
              <a:rPr lang="pt-BR">
                <a:noFill/>
              </a:rPr>
              <a:t> 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21AD71-190B-4D73-B1E9-18DF3F67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736" y="769937"/>
            <a:ext cx="3591426" cy="1743318"/>
          </a:xfrm>
          <a:prstGeom prst="rect">
            <a:avLst/>
          </a:prstGeom>
        </p:spPr>
      </p:pic>
      <p:sp>
        <p:nvSpPr>
          <p:cNvPr id="6" name="CaixaDeTexto 4">
            <a:extLst>
              <a:ext uri="{FF2B5EF4-FFF2-40B4-BE49-F238E27FC236}">
                <a16:creationId xmlns:a16="http://schemas.microsoft.com/office/drawing/2014/main" id="{E191170C-BACA-4704-9850-CC45AB7F8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625" y="2599372"/>
            <a:ext cx="305364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mbria Math" panose="02040503050406030204" pitchFamily="18" charset="0"/>
              </a:rPr>
              <a:t>O cálculo dos clusters apresentados para Estados e </a:t>
            </a:r>
            <a:r>
              <a:rPr lang="pt-BR" altLang="pt-BR" sz="1800" dirty="0" err="1">
                <a:latin typeface="Cambria Math" panose="02040503050406030204" pitchFamily="18" charset="0"/>
              </a:rPr>
              <a:t>Municipios</a:t>
            </a:r>
            <a:r>
              <a:rPr lang="pt-BR" altLang="pt-BR" sz="1800" dirty="0">
                <a:latin typeface="Cambria Math" panose="02040503050406030204" pitchFamily="18" charset="0"/>
              </a:rPr>
              <a:t> é feito através da divisão do valor total agregado de Volume / Ações.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D290AE7-E6A7-437E-984E-BF2035F2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132D7F-10C7-4A70-9CA6-5C1514E3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" y="589524"/>
            <a:ext cx="12192000" cy="239006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C2135B8-1528-4E8E-AD6C-0458C4F7AD55}"/>
              </a:ext>
            </a:extLst>
          </p:cNvPr>
          <p:cNvSpPr txBox="1"/>
          <p:nvPr/>
        </p:nvSpPr>
        <p:spPr>
          <a:xfrm>
            <a:off x="191344" y="3429000"/>
            <a:ext cx="1173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Comparação entre os clientes do Estado selecionado e o mercado (B3). O volume aparecerá em milhares, considerando a vinda dos investidores no dia a dia.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B31E7C3-28A1-4D02-9E6B-68E6992A6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4196594"/>
            <a:ext cx="6624736" cy="202462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FC2A1D-DD44-432C-B794-FF537A44D732}"/>
              </a:ext>
            </a:extLst>
          </p:cNvPr>
          <p:cNvSpPr txBox="1"/>
          <p:nvPr/>
        </p:nvSpPr>
        <p:spPr>
          <a:xfrm>
            <a:off x="6816079" y="4196594"/>
            <a:ext cx="5198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Haverá também a avaliação dos dados para Gênero, Faixa Etária e Instrumento, comparando em todos os casos o município ou Estado selecionado contra o volume total da B3.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>
            <a:extLst>
              <a:ext uri="{FF2B5EF4-FFF2-40B4-BE49-F238E27FC236}">
                <a16:creationId xmlns:a16="http://schemas.microsoft.com/office/drawing/2014/main" id="{185B27FC-0842-41A6-A816-89BFED1E0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2737816"/>
            <a:ext cx="10872588" cy="13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4800" dirty="0" err="1">
                <a:solidFill>
                  <a:srgbClr val="FFFFFF"/>
                </a:solidFill>
              </a:rPr>
              <a:t>Descrição</a:t>
            </a:r>
            <a:r>
              <a:rPr lang="en-US" altLang="pt-BR" sz="4800" dirty="0">
                <a:solidFill>
                  <a:srgbClr val="FFFFFF"/>
                </a:solidFill>
              </a:rPr>
              <a:t> do Dashboard e </a:t>
            </a:r>
            <a:r>
              <a:rPr lang="en-US" altLang="pt-BR" sz="4800" dirty="0" err="1">
                <a:solidFill>
                  <a:srgbClr val="FFFFFF"/>
                </a:solidFill>
              </a:rPr>
              <a:t>paineis</a:t>
            </a:r>
            <a:r>
              <a:rPr lang="en-US" altLang="pt-BR" sz="4800" dirty="0">
                <a:solidFill>
                  <a:srgbClr val="FFFFFF"/>
                </a:solidFill>
              </a:rPr>
              <a:t> </a:t>
            </a:r>
            <a:r>
              <a:rPr lang="en-US" altLang="pt-BR" sz="4800" dirty="0" err="1">
                <a:solidFill>
                  <a:srgbClr val="FFFFFF"/>
                </a:solidFill>
              </a:rPr>
              <a:t>disponíveis</a:t>
            </a:r>
            <a:endParaRPr lang="en-US" altLang="pt-BR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12272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27651" name="Picture 11" descr="Logotipo-B3.png">
            <a:extLst>
              <a:ext uri="{FF2B5EF4-FFF2-40B4-BE49-F238E27FC236}">
                <a16:creationId xmlns:a16="http://schemas.microsoft.com/office/drawing/2014/main" id="{8B8B5F74-F801-4B64-8FCC-9AD9C7223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aixaDeTexto 9">
            <a:extLst>
              <a:ext uri="{FF2B5EF4-FFF2-40B4-BE49-F238E27FC236}">
                <a16:creationId xmlns:a16="http://schemas.microsoft.com/office/drawing/2014/main" id="{F056DCEF-AA4C-47C2-A1B1-FF137DB3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1311275"/>
            <a:ext cx="3743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Para o gráfico de agrupamento é possível identificar municípios que tenham características semelhantes de Volume Financeiro e Quantidade de Contratos negociados.</a:t>
            </a:r>
          </a:p>
        </p:txBody>
      </p:sp>
      <p:sp>
        <p:nvSpPr>
          <p:cNvPr id="27653" name="CaixaDeTexto 17">
            <a:extLst>
              <a:ext uri="{FF2B5EF4-FFF2-40B4-BE49-F238E27FC236}">
                <a16:creationId xmlns:a16="http://schemas.microsoft.com/office/drawing/2014/main" id="{B002D986-6B31-48A4-A4B7-5D76C503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3" y="3789363"/>
            <a:ext cx="3743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mbria Math" panose="02040503050406030204" pitchFamily="18" charset="0"/>
              </a:rPr>
              <a:t>Neste exemplo, o Município Americana pertence ao Cluster 3 com mediana de quantidade de contratos negociados de 23 e Volume Financeiro de 544.074 mil.</a:t>
            </a:r>
          </a:p>
        </p:txBody>
      </p:sp>
      <p:pic>
        <p:nvPicPr>
          <p:cNvPr id="27654" name="Imagem 2">
            <a:extLst>
              <a:ext uri="{FF2B5EF4-FFF2-40B4-BE49-F238E27FC236}">
                <a16:creationId xmlns:a16="http://schemas.microsoft.com/office/drawing/2014/main" id="{108E4771-45B5-4F30-B993-60BFB360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700088"/>
            <a:ext cx="377983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Imagem 3">
            <a:extLst>
              <a:ext uri="{FF2B5EF4-FFF2-40B4-BE49-F238E27FC236}">
                <a16:creationId xmlns:a16="http://schemas.microsoft.com/office/drawing/2014/main" id="{6AC370A3-8700-45C9-BA45-E3C6B033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429000"/>
            <a:ext cx="37782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>
            <a:extLst>
              <a:ext uri="{FF2B5EF4-FFF2-40B4-BE49-F238E27FC236}">
                <a16:creationId xmlns:a16="http://schemas.microsoft.com/office/drawing/2014/main" id="{64E02998-E322-4D01-BDCA-0DECD0EF9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49588"/>
            <a:ext cx="72310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4400">
                <a:solidFill>
                  <a:srgbClr val="FFFFFF"/>
                </a:solidFill>
              </a:rPr>
              <a:t>Considerações finais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43242-D10D-49E5-9408-409A62EA8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38138"/>
            <a:ext cx="10860088" cy="46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FFFF"/>
                </a:solidFill>
                <a:ea typeface="+mj-ea"/>
              </a:rPr>
              <a:t>EXEMPLO DE USO DE IMAGENS</a:t>
            </a:r>
          </a:p>
        </p:txBody>
      </p:sp>
      <p:pic>
        <p:nvPicPr>
          <p:cNvPr id="43011" name="Picture 11" descr="Logotipo-B3.png">
            <a:extLst>
              <a:ext uri="{FF2B5EF4-FFF2-40B4-BE49-F238E27FC236}">
                <a16:creationId xmlns:a16="http://schemas.microsoft.com/office/drawing/2014/main" id="{C44C770B-0E74-4B48-B4FC-E1A8671DA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CaixaDeTexto 2">
            <a:extLst>
              <a:ext uri="{FF2B5EF4-FFF2-40B4-BE49-F238E27FC236}">
                <a16:creationId xmlns:a16="http://schemas.microsoft.com/office/drawing/2014/main" id="{230C9D34-32AC-45AF-AA13-9EFB89582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4791075"/>
            <a:ext cx="7319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libri" panose="020F0502020204030204" pitchFamily="34" charset="0"/>
              </a:rPr>
              <a:t>Sempre que observar o símbolo            nos dashboards, passando o mouse sobre ele abrirá uma caixa de diálogo onde constarão informações adicionais sobre determinada planilha, gráfico, etc.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libri" panose="020F0502020204030204" pitchFamily="34" charset="0"/>
              </a:rPr>
              <a:t>Fique atento à eles para maiores esclarecimentos do dashboard.</a:t>
            </a:r>
          </a:p>
        </p:txBody>
      </p:sp>
      <p:pic>
        <p:nvPicPr>
          <p:cNvPr id="43013" name="Imagem 3">
            <a:extLst>
              <a:ext uri="{FF2B5EF4-FFF2-40B4-BE49-F238E27FC236}">
                <a16:creationId xmlns:a16="http://schemas.microsoft.com/office/drawing/2014/main" id="{4AE48E8F-5CBE-4C42-9A4D-B660BFFC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7640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magem 4">
            <a:extLst>
              <a:ext uri="{FF2B5EF4-FFF2-40B4-BE49-F238E27FC236}">
                <a16:creationId xmlns:a16="http://schemas.microsoft.com/office/drawing/2014/main" id="{2E9CB4FF-D8DB-4815-9A1D-45B9E079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"/>
          <a:stretch>
            <a:fillRect/>
          </a:stretch>
        </p:blipFill>
        <p:spPr bwMode="auto">
          <a:xfrm>
            <a:off x="1931988" y="573088"/>
            <a:ext cx="7319962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2FCE0B2-2479-47B3-96D3-0B4A486E233C}"/>
              </a:ext>
            </a:extLst>
          </p:cNvPr>
          <p:cNvCxnSpPr/>
          <p:nvPr/>
        </p:nvCxnSpPr>
        <p:spPr>
          <a:xfrm>
            <a:off x="1127125" y="338138"/>
            <a:ext cx="0" cy="57578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A87C4BC-1A88-4938-9A37-FF73E0AE1FE7}"/>
              </a:ext>
            </a:extLst>
          </p:cNvPr>
          <p:cNvCxnSpPr/>
          <p:nvPr/>
        </p:nvCxnSpPr>
        <p:spPr>
          <a:xfrm>
            <a:off x="10056813" y="338138"/>
            <a:ext cx="0" cy="57578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RAFE.png">
            <a:extLst>
              <a:ext uri="{FF2B5EF4-FFF2-40B4-BE49-F238E27FC236}">
                <a16:creationId xmlns:a16="http://schemas.microsoft.com/office/drawing/2014/main" id="{AB0E8661-3888-4A04-A48C-7AD62EBEE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Espaço Reservado para Conteúdo 2">
            <a:extLst>
              <a:ext uri="{FF2B5EF4-FFF2-40B4-BE49-F238E27FC236}">
                <a16:creationId xmlns:a16="http://schemas.microsoft.com/office/drawing/2014/main" id="{37DBBAFB-AC15-42C6-8468-DE8BCAC7C6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4963" y="1052513"/>
            <a:ext cx="3457575" cy="11747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3200">
                <a:solidFill>
                  <a:srgbClr val="FFFFFF"/>
                </a:solidFill>
              </a:rPr>
              <a:t>Obrigada,</a:t>
            </a:r>
            <a:br>
              <a:rPr lang="pt-BR" altLang="pt-BR" sz="3200">
                <a:solidFill>
                  <a:srgbClr val="FFFFFF"/>
                </a:solidFill>
              </a:rPr>
            </a:br>
            <a:r>
              <a:rPr lang="pt-BR" altLang="pt-BR" sz="3200">
                <a:solidFill>
                  <a:srgbClr val="00B0F0"/>
                </a:solidFill>
              </a:rPr>
              <a:t>Qualquer dúvida, não hesite em nos contatar.</a:t>
            </a:r>
          </a:p>
        </p:txBody>
      </p:sp>
      <p:sp>
        <p:nvSpPr>
          <p:cNvPr id="44036" name="Rectangle 21">
            <a:extLst>
              <a:ext uri="{FF2B5EF4-FFF2-40B4-BE49-F238E27FC236}">
                <a16:creationId xmlns:a16="http://schemas.microsoft.com/office/drawing/2014/main" id="{530A9E16-D5B1-49F8-BFDA-55120D40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494188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2"/>
                </a:solidFill>
              </a:rPr>
              <a:t>produtodedados@b3.com.br</a:t>
            </a:r>
          </a:p>
        </p:txBody>
      </p: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404DE1F4-5850-4862-8FD1-8A73E95E0E8E}"/>
              </a:ext>
            </a:extLst>
          </p:cNvPr>
          <p:cNvCxnSpPr/>
          <p:nvPr/>
        </p:nvCxnSpPr>
        <p:spPr>
          <a:xfrm>
            <a:off x="407988" y="6381750"/>
            <a:ext cx="11449050" cy="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38" name="Picture 18" descr="B3_LogoNegativo_01.png">
            <a:extLst>
              <a:ext uri="{FF2B5EF4-FFF2-40B4-BE49-F238E27FC236}">
                <a16:creationId xmlns:a16="http://schemas.microsoft.com/office/drawing/2014/main" id="{CEC6262D-EE0E-4C47-8869-DBBF17ED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169988"/>
            <a:ext cx="21605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15">
            <a:extLst>
              <a:ext uri="{FF2B5EF4-FFF2-40B4-BE49-F238E27FC236}">
                <a16:creationId xmlns:a16="http://schemas.microsoft.com/office/drawing/2014/main" id="{E6DEF560-88FA-49D3-8636-47ABC407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900">
                <a:solidFill>
                  <a:srgbClr val="00B0F0"/>
                </a:solidFill>
              </a:rPr>
              <a:t>INFORMAÇÃO PÚBLICA</a:t>
            </a:r>
          </a:p>
        </p:txBody>
      </p:sp>
      <p:sp>
        <p:nvSpPr>
          <p:cNvPr id="44040" name="TextBox 15">
            <a:extLst>
              <a:ext uri="{FF2B5EF4-FFF2-40B4-BE49-F238E27FC236}">
                <a16:creationId xmlns:a16="http://schemas.microsoft.com/office/drawing/2014/main" id="{005B7E47-1065-4003-9A05-C2D816703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0B00EF2-F2B2-4F4A-B52D-A2CA377854AC}" type="slidenum">
              <a:rPr lang="en-US" altLang="pt-BR" sz="900">
                <a:solidFill>
                  <a:srgbClr val="BFBFB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pt-BR" sz="900">
              <a:solidFill>
                <a:srgbClr val="BFBFBF"/>
              </a:solidFill>
            </a:endParaRPr>
          </a:p>
        </p:txBody>
      </p:sp>
      <p:pic>
        <p:nvPicPr>
          <p:cNvPr id="44041" name="Picture 13" descr="Site-em-ciano.png">
            <a:extLst>
              <a:ext uri="{FF2B5EF4-FFF2-40B4-BE49-F238E27FC236}">
                <a16:creationId xmlns:a16="http://schemas.microsoft.com/office/drawing/2014/main" id="{39E52694-28AB-48C9-94A1-D0199DD66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EFB130A9-F775-428F-B187-99FE9022C5B2}"/>
              </a:ext>
            </a:extLst>
          </p:cNvPr>
          <p:cNvSpPr txBox="1">
            <a:spLocks/>
          </p:cNvSpPr>
          <p:nvPr/>
        </p:nvSpPr>
        <p:spPr>
          <a:xfrm>
            <a:off x="349250" y="371475"/>
            <a:ext cx="10139363" cy="4365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pPr algn="l">
              <a:defRPr/>
            </a:pPr>
            <a:r>
              <a:rPr lang="pt-BR" sz="2800"/>
              <a:t>Descrição do dashboard </a:t>
            </a:r>
            <a:endParaRPr lang="pt-BR" sz="28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6F34A31-636D-4874-87D1-A26DBBD02691}"/>
              </a:ext>
            </a:extLst>
          </p:cNvPr>
          <p:cNvSpPr/>
          <p:nvPr/>
        </p:nvSpPr>
        <p:spPr>
          <a:xfrm>
            <a:off x="349249" y="908720"/>
            <a:ext cx="117253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Geolocalização permite avaliar as regiões do Brasil, até a nível município, para entender como está o nível de investimento do local, trazendo volume financeiro e quantidade de ações e contratos negociados.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dados são divididos também entre os Estados, além dos municípios. Junto à divisão, há painéis que geram agrupamentos com base no ações e volume financeiro investido (mediana em ambos os casos).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visões são divididas nos mercados B3 – BM&amp;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 (futuros e derivativos), BOVESPA (Renda Variável) e BTB (Empréstimo de Ativos).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CCA872D-9F00-48A6-B27A-FBCCB279980D}"/>
              </a:ext>
            </a:extLst>
          </p:cNvPr>
          <p:cNvSpPr/>
          <p:nvPr/>
        </p:nvSpPr>
        <p:spPr>
          <a:xfrm>
            <a:off x="85667" y="4149080"/>
            <a:ext cx="21600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Cobertos -Agrupamentos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E81FC7-A685-4577-AB8A-2BDE73778EE9}"/>
              </a:ext>
            </a:extLst>
          </p:cNvPr>
          <p:cNvSpPr/>
          <p:nvPr/>
        </p:nvSpPr>
        <p:spPr>
          <a:xfrm>
            <a:off x="2569072" y="4149080"/>
            <a:ext cx="21600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Estado Cobertos - Agrupamentos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6F80ADF-1AC6-4FD3-BFBD-F67705CA6A5D}"/>
              </a:ext>
            </a:extLst>
          </p:cNvPr>
          <p:cNvSpPr/>
          <p:nvPr/>
        </p:nvSpPr>
        <p:spPr>
          <a:xfrm>
            <a:off x="4994728" y="4149080"/>
            <a:ext cx="21600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Perfil de Clientes - Estado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94A9A3B-081A-47EF-BC5F-21F049533A35}"/>
              </a:ext>
            </a:extLst>
          </p:cNvPr>
          <p:cNvSpPr/>
          <p:nvPr/>
        </p:nvSpPr>
        <p:spPr>
          <a:xfrm>
            <a:off x="7424461" y="4149080"/>
            <a:ext cx="21600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Estados Cobertos –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Agrup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BACF336-D61B-407B-BBE9-7A968F047CEB}"/>
              </a:ext>
            </a:extLst>
          </p:cNvPr>
          <p:cNvSpPr/>
          <p:nvPr/>
        </p:nvSpPr>
        <p:spPr>
          <a:xfrm>
            <a:off x="9853975" y="4149080"/>
            <a:ext cx="2160000" cy="4252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Perfil de Clientes Estado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B66636-D6FE-4E63-9774-37D1E09DE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13" y="4806095"/>
            <a:ext cx="2330974" cy="112019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059034D-993B-4C55-A969-AC00278B6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416" y="4784076"/>
            <a:ext cx="2428027" cy="116423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EFC79A32-8FEA-46A4-BAA0-B000B1987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" y="4808194"/>
            <a:ext cx="2323574" cy="1116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BB33310-F04C-449A-AF16-02DDCF90E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440" y="4808194"/>
            <a:ext cx="2319265" cy="111600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8E4E67A-241E-4EB7-8A6F-C3B69BA8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08" y="4808194"/>
            <a:ext cx="2322241" cy="111600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601F18C-D2ED-485A-860E-B366879D0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072" y="4808194"/>
            <a:ext cx="2321807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CA8705-C38D-431A-9D18-9F9DD16E7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28" y="260648"/>
            <a:ext cx="12192000" cy="585578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06F4F7-9EBE-45F5-8859-40943D8E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12192000" cy="58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3440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EF9387C-9BD2-4AD8-9693-1BFB48058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12192000" cy="585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046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7A43F3-A5EF-4D41-A390-73401774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" y="260648"/>
            <a:ext cx="12192000" cy="58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6759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414622-8D1C-44E2-B5D2-621DD000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" y="260648"/>
            <a:ext cx="12192000" cy="58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7878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>
            <a:extLst>
              <a:ext uri="{FF2B5EF4-FFF2-40B4-BE49-F238E27FC236}">
                <a16:creationId xmlns:a16="http://schemas.microsoft.com/office/drawing/2014/main" id="{185B27FC-0842-41A6-A816-89BFED1E0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32125"/>
            <a:ext cx="72310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600">
                <a:solidFill>
                  <a:srgbClr val="FFFFFF"/>
                </a:solidFill>
              </a:rPr>
              <a:t>Filtros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B3">
      <a:dk1>
        <a:srgbClr val="5A5F5F"/>
      </a:dk1>
      <a:lt1>
        <a:sysClr val="window" lastClr="FFFFFF"/>
      </a:lt1>
      <a:dk2>
        <a:srgbClr val="053273"/>
      </a:dk2>
      <a:lt2>
        <a:srgbClr val="FFFFFF"/>
      </a:lt2>
      <a:accent1>
        <a:srgbClr val="00AFE6"/>
      </a:accent1>
      <a:accent2>
        <a:srgbClr val="E17D1E"/>
      </a:accent2>
      <a:accent3>
        <a:srgbClr val="0064B4"/>
      </a:accent3>
      <a:accent4>
        <a:srgbClr val="FFD769"/>
      </a:accent4>
      <a:accent5>
        <a:srgbClr val="46C8F5"/>
      </a:accent5>
      <a:accent6>
        <a:srgbClr val="8CD7FA"/>
      </a:accent6>
      <a:hlink>
        <a:srgbClr val="00AFE6"/>
      </a:hlink>
      <a:folHlink>
        <a:srgbClr val="0064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96EFEF7D0459479C2B077F9CC506F4" ma:contentTypeVersion="10" ma:contentTypeDescription="Crie um novo documento." ma:contentTypeScope="" ma:versionID="07c7edd9d1c5a62f775e91980e10ce1b">
  <xsd:schema xmlns:xsd="http://www.w3.org/2001/XMLSchema" xmlns:xs="http://www.w3.org/2001/XMLSchema" xmlns:p="http://schemas.microsoft.com/office/2006/metadata/properties" xmlns:ns1="http://schemas.microsoft.com/sharepoint/v3" xmlns:ns2="80facd6c-f04a-426f-adbd-b3840a7840bd" xmlns:ns3="d33496c5-bd94-446e-a363-fca1fec0d15a" targetNamespace="http://schemas.microsoft.com/office/2006/metadata/properties" ma:root="true" ma:fieldsID="27890da013ae7456af211ccb4477d960" ns1:_="" ns2:_="" ns3:_="">
    <xsd:import namespace="http://schemas.microsoft.com/sharepoint/v3"/>
    <xsd:import namespace="80facd6c-f04a-426f-adbd-b3840a7840bd"/>
    <xsd:import namespace="d33496c5-bd94-446e-a363-fca1fec0d1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acd6c-f04a-426f-adbd-b3840a784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496c5-bd94-446e-a363-fca1fec0d1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BD0499-DFFF-4FAC-8615-5E6E5B8BD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facd6c-f04a-426f-adbd-b3840a7840bd"/>
    <ds:schemaRef ds:uri="d33496c5-bd94-446e-a363-fca1fec0d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38A04-A3A8-449B-902D-A9A2B72E2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593067-A301-4DE4-9048-5434C86BA4A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8634</TotalTime>
  <Words>710</Words>
  <Application>Microsoft Office PowerPoint</Application>
  <PresentationFormat>Widescreen</PresentationFormat>
  <Paragraphs>58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 Theme</vt:lpstr>
      <vt:lpstr>Geolocalização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Filtros </vt:lpstr>
      <vt:lpstr>Apresentação do PowerPoint</vt:lpstr>
      <vt:lpstr>Apresentação do PowerPoint</vt:lpstr>
      <vt:lpstr>Apresentação do PowerPoint</vt:lpstr>
      <vt:lpstr>Apresentação do PowerPoint</vt:lpstr>
      <vt:lpstr>Outros filtros</vt:lpstr>
      <vt:lpstr>Apresentação do PowerPoint</vt:lpstr>
      <vt:lpstr>EXEMPLO DE USO DE IMAGENS</vt:lpstr>
      <vt:lpstr>Apresentação do PowerPoint</vt:lpstr>
      <vt:lpstr>Apresentação do PowerPoint</vt:lpstr>
      <vt:lpstr>EXEMPLO DE USO DE IMAGENS</vt:lpstr>
      <vt:lpstr>Apresentação do PowerPoint</vt:lpstr>
      <vt:lpstr>EXEMPLO DE USO DE IMAGENS</vt:lpstr>
      <vt:lpstr>Apresentação do PowerPoint</vt:lpstr>
    </vt:vector>
  </TitlesOfParts>
  <Manager/>
  <Company>BVMF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Raphael Straub de Souza</dc:creator>
  <cp:keywords/>
  <dc:description/>
  <cp:lastModifiedBy>Marcelo Correa Scherman</cp:lastModifiedBy>
  <cp:revision>181</cp:revision>
  <dcterms:created xsi:type="dcterms:W3CDTF">2016-08-02T14:53:12Z</dcterms:created>
  <dcterms:modified xsi:type="dcterms:W3CDTF">2020-11-05T15:12:10Z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aeda764-ac5d-4c78-8b24-fe1405747852_Enabled">
    <vt:lpwstr>true</vt:lpwstr>
  </property>
  <property fmtid="{D5CDD505-2E9C-101B-9397-08002B2CF9AE}" pid="3" name="MSIP_Label_4aeda764-ac5d-4c78-8b24-fe1405747852_SetDate">
    <vt:lpwstr>2020-09-04T20:15:35Z</vt:lpwstr>
  </property>
  <property fmtid="{D5CDD505-2E9C-101B-9397-08002B2CF9AE}" pid="4" name="MSIP_Label_4aeda764-ac5d-4c78-8b24-fe1405747852_Method">
    <vt:lpwstr>Standard</vt:lpwstr>
  </property>
  <property fmtid="{D5CDD505-2E9C-101B-9397-08002B2CF9AE}" pid="5" name="MSIP_Label_4aeda764-ac5d-4c78-8b24-fe1405747852_Name">
    <vt:lpwstr>4aeda764-ac5d-4c78-8b24-fe1405747852</vt:lpwstr>
  </property>
  <property fmtid="{D5CDD505-2E9C-101B-9397-08002B2CF9AE}" pid="6" name="MSIP_Label_4aeda764-ac5d-4c78-8b24-fe1405747852_SiteId">
    <vt:lpwstr>f9cfd8cb-c4a5-4677-b65d-3150dda310c9</vt:lpwstr>
  </property>
  <property fmtid="{D5CDD505-2E9C-101B-9397-08002B2CF9AE}" pid="7" name="MSIP_Label_4aeda764-ac5d-4c78-8b24-fe1405747852_ActionId">
    <vt:lpwstr>0c0fd9b7-9775-4ded-95c7-2c2cd5aa18be</vt:lpwstr>
  </property>
  <property fmtid="{D5CDD505-2E9C-101B-9397-08002B2CF9AE}" pid="8" name="MSIP_Label_4aeda764-ac5d-4c78-8b24-fe1405747852_ContentBits">
    <vt:lpwstr>2</vt:lpwstr>
  </property>
</Properties>
</file>