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handoutMasterIdLst>
    <p:handoutMasterId r:id="rId7"/>
  </p:handoutMasterIdLst>
  <p:sldIdLst>
    <p:sldId id="256" r:id="rId5"/>
    <p:sldId id="258" r:id="rId6"/>
  </p:sldIdLst>
  <p:sldSz cx="7559675" cy="10691813"/>
  <p:notesSz cx="6858000" cy="9144000"/>
  <p:embeddedFontLst>
    <p:embeddedFont>
      <p:font typeface="Aptos Narrow" panose="020B000402020202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
      <p:font typeface="Segoe UI" panose="020B0502040204020203"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5F"/>
    <a:srgbClr val="50C3F5"/>
    <a:srgbClr val="F5AA1E"/>
    <a:srgbClr val="69E1F5"/>
    <a:srgbClr val="F0F5FF"/>
    <a:srgbClr val="55C4F4"/>
    <a:srgbClr val="001460"/>
    <a:srgbClr val="FFFFFF"/>
    <a:srgbClr val="00B0F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1841F-FB94-46FF-A143-A92D3778C602}" v="3" dt="2025-12-15T17:02:27.49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72" d="100"/>
          <a:sy n="72" d="100"/>
        </p:scale>
        <p:origin x="308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seferreira\Downloads\Planilha%20blocos%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vmf.sharepoint.com/sites/EstratgiadeProdutoseCrossMarket/Documentos%20Compartilhados/Projetos/QDF%20-%20Blocos/Acompanhamento%20p&#243;s-lan&#231;amento/Dados%20e%20estat&#237;sticas/Report%2015&#186;%20m&#234;s%20-%20de%2002-01-24%20a%20-%2030-06-25/Planilha%20blocos%2015.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seferreira\Downloads\Planilha%20blocos%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vmf.sharepoint.com/sites/EstratgiadeProdutoseCrossMarket/Documentos%20Compartilhados/Projetos/QDF%20-%20Blocos/Acompanhamento%20p&#243;s-lan&#231;amento/Dados%20e%20estat&#237;sticas/Report%2016&#186;%20m&#234;s%20-%20de%2002-01-24%20a%2011-08-25/Metricas%20Midpoi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vmf.sharepoint.com/sites/EstratgiadeProdutoseCrossMarket/Documentos%20Compartilhados/Projetos/QDF%20-%20Blocos/Acompanhamento%20p&#243;s-lan&#231;amento/Dados%20e%20estat&#237;sticas/Metricas%20Midpoi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seferreira\Downloads\Planilha%20blocos%20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vmf.sharepoint.com/sites/EstratgiadeProdutoseCrossMarket/Documentos%20Compartilhados/Projetos/QDF%20-%20Blocos/Acompanhamento%20p&#243;s-lan&#231;amento/Dados%20e%20estat&#237;sticas/Metricas%20Midpoi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vmf.sharepoint.com/sites/EstratgiadeProdutoseCrossMarket/Documentos%20Compartilhados/Projetos/QDF%20-%20Blocos/Acompanhamento%20p&#243;s-lan&#231;amento/Dados%20e%20estat&#237;sticas/Metricas%20Midpoi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12396366245904E-2"/>
          <c:y val="5.3784408835427025E-2"/>
          <c:w val="0.98379467371282481"/>
          <c:h val="0.66017031601131437"/>
        </c:manualLayout>
      </c:layout>
      <c:barChart>
        <c:barDir val="col"/>
        <c:grouping val="stacked"/>
        <c:varyColors val="0"/>
        <c:ser>
          <c:idx val="0"/>
          <c:order val="0"/>
          <c:tx>
            <c:v>BBT</c:v>
          </c:tx>
          <c:spPr>
            <a:solidFill>
              <a:srgbClr val="50C3F5"/>
            </a:solidFill>
            <a:ln>
              <a:noFill/>
            </a:ln>
            <a:effectLst/>
          </c:spPr>
          <c:invertIfNegative val="0"/>
          <c:cat>
            <c:strRef>
              <c:f>Graficos!$H$4:$H$26</c:f>
              <c:strCache>
                <c:ptCount val="23"/>
                <c:pt idx="0">
                  <c:v>jan/24</c:v>
                </c:pt>
                <c:pt idx="1">
                  <c:v>feb/24</c:v>
                </c:pt>
                <c:pt idx="2">
                  <c:v>mar/24</c:v>
                </c:pt>
                <c:pt idx="3">
                  <c:v>apr/24</c:v>
                </c:pt>
                <c:pt idx="4">
                  <c:v>may/24</c:v>
                </c:pt>
                <c:pt idx="5">
                  <c:v>jun/24</c:v>
                </c:pt>
                <c:pt idx="6">
                  <c:v>jul/24</c:v>
                </c:pt>
                <c:pt idx="7">
                  <c:v>aug/24</c:v>
                </c:pt>
                <c:pt idx="8">
                  <c:v>sep/24</c:v>
                </c:pt>
                <c:pt idx="9">
                  <c:v>oct/24</c:v>
                </c:pt>
                <c:pt idx="10">
                  <c:v>nov/24</c:v>
                </c:pt>
                <c:pt idx="11">
                  <c:v>dec/24</c:v>
                </c:pt>
                <c:pt idx="12">
                  <c:v>jan/25</c:v>
                </c:pt>
                <c:pt idx="13">
                  <c:v>feb/25</c:v>
                </c:pt>
                <c:pt idx="14">
                  <c:v>mar/25</c:v>
                </c:pt>
                <c:pt idx="15">
                  <c:v>apr/25</c:v>
                </c:pt>
                <c:pt idx="16">
                  <c:v>may/25</c:v>
                </c:pt>
                <c:pt idx="17">
                  <c:v>jun/25</c:v>
                </c:pt>
                <c:pt idx="18">
                  <c:v>jul/25</c:v>
                </c:pt>
                <c:pt idx="19">
                  <c:v>aug/25</c:v>
                </c:pt>
                <c:pt idx="20">
                  <c:v>sep/25</c:v>
                </c:pt>
                <c:pt idx="21">
                  <c:v>oct/25</c:v>
                </c:pt>
                <c:pt idx="22">
                  <c:v>nov/25</c:v>
                </c:pt>
              </c:strCache>
            </c:strRef>
          </c:cat>
          <c:val>
            <c:numRef>
              <c:f>Graficos!$I$4:$I$26</c:f>
              <c:numCache>
                <c:formatCode>_("R$"* #,##0.00_);_("R$"* \(#,##0.00\);_("R$"* "-"??_);_(@_)</c:formatCode>
                <c:ptCount val="23"/>
                <c:pt idx="0">
                  <c:v>87508174</c:v>
                </c:pt>
                <c:pt idx="1">
                  <c:v>420360689</c:v>
                </c:pt>
                <c:pt idx="2">
                  <c:v>580748626</c:v>
                </c:pt>
                <c:pt idx="3">
                  <c:v>617401316</c:v>
                </c:pt>
                <c:pt idx="4">
                  <c:v>320532190</c:v>
                </c:pt>
                <c:pt idx="5">
                  <c:v>573147500</c:v>
                </c:pt>
                <c:pt idx="6">
                  <c:v>338676260</c:v>
                </c:pt>
                <c:pt idx="7">
                  <c:v>405363716</c:v>
                </c:pt>
                <c:pt idx="8">
                  <c:v>1116787602</c:v>
                </c:pt>
                <c:pt idx="9">
                  <c:v>704536974</c:v>
                </c:pt>
                <c:pt idx="10" formatCode="&quot;R$&quot;#,##0.00_);[Red]\(&quot;R$&quot;#,##0.00\)">
                  <c:v>236066530</c:v>
                </c:pt>
                <c:pt idx="11">
                  <c:v>1111987454</c:v>
                </c:pt>
                <c:pt idx="12">
                  <c:v>268191324</c:v>
                </c:pt>
                <c:pt idx="13">
                  <c:v>314752854</c:v>
                </c:pt>
                <c:pt idx="14" formatCode="&quot;R$&quot;#,##0.00_);[Red]\(&quot;R$&quot;#,##0.00\)">
                  <c:v>276662938</c:v>
                </c:pt>
                <c:pt idx="15" formatCode="&quot;R$&quot;#,##0.00_);[Red]\(&quot;R$&quot;#,##0.00\)">
                  <c:v>600894546</c:v>
                </c:pt>
                <c:pt idx="16" formatCode="&quot;R$&quot;#,##0.00_);[Red]\(&quot;R$&quot;#,##0.00\)">
                  <c:v>2955516008</c:v>
                </c:pt>
                <c:pt idx="17" formatCode="&quot;R$&quot;#,##0.00_);[Red]\(&quot;R$&quot;#,##0.00\)">
                  <c:v>1701720000</c:v>
                </c:pt>
                <c:pt idx="18">
                  <c:v>3723380000</c:v>
                </c:pt>
                <c:pt idx="19">
                  <c:v>1319570000</c:v>
                </c:pt>
                <c:pt idx="20">
                  <c:v>1407310000</c:v>
                </c:pt>
                <c:pt idx="21">
                  <c:v>683250000</c:v>
                </c:pt>
                <c:pt idx="22">
                  <c:v>498000000</c:v>
                </c:pt>
              </c:numCache>
            </c:numRef>
          </c:val>
          <c:extLst>
            <c:ext xmlns:c16="http://schemas.microsoft.com/office/drawing/2014/chart" uri="{C3380CC4-5D6E-409C-BE32-E72D297353CC}">
              <c16:uniqueId val="{00000000-71AC-4437-BFAD-893A423CBF93}"/>
            </c:ext>
          </c:extLst>
        </c:ser>
        <c:ser>
          <c:idx val="1"/>
          <c:order val="1"/>
          <c:tx>
            <c:v>Midpoint</c:v>
          </c:tx>
          <c:spPr>
            <a:solidFill>
              <a:srgbClr val="00145F"/>
            </a:solidFill>
            <a:ln>
              <a:noFill/>
            </a:ln>
            <a:effectLst/>
          </c:spPr>
          <c:invertIfNegative val="0"/>
          <c:cat>
            <c:strRef>
              <c:f>Graficos!$H$4:$H$26</c:f>
              <c:strCache>
                <c:ptCount val="23"/>
                <c:pt idx="0">
                  <c:v>jan/24</c:v>
                </c:pt>
                <c:pt idx="1">
                  <c:v>feb/24</c:v>
                </c:pt>
                <c:pt idx="2">
                  <c:v>mar/24</c:v>
                </c:pt>
                <c:pt idx="3">
                  <c:v>apr/24</c:v>
                </c:pt>
                <c:pt idx="4">
                  <c:v>may/24</c:v>
                </c:pt>
                <c:pt idx="5">
                  <c:v>jun/24</c:v>
                </c:pt>
                <c:pt idx="6">
                  <c:v>jul/24</c:v>
                </c:pt>
                <c:pt idx="7">
                  <c:v>aug/24</c:v>
                </c:pt>
                <c:pt idx="8">
                  <c:v>sep/24</c:v>
                </c:pt>
                <c:pt idx="9">
                  <c:v>oct/24</c:v>
                </c:pt>
                <c:pt idx="10">
                  <c:v>nov/24</c:v>
                </c:pt>
                <c:pt idx="11">
                  <c:v>dec/24</c:v>
                </c:pt>
                <c:pt idx="12">
                  <c:v>jan/25</c:v>
                </c:pt>
                <c:pt idx="13">
                  <c:v>feb/25</c:v>
                </c:pt>
                <c:pt idx="14">
                  <c:v>mar/25</c:v>
                </c:pt>
                <c:pt idx="15">
                  <c:v>apr/25</c:v>
                </c:pt>
                <c:pt idx="16">
                  <c:v>may/25</c:v>
                </c:pt>
                <c:pt idx="17">
                  <c:v>jun/25</c:v>
                </c:pt>
                <c:pt idx="18">
                  <c:v>jul/25</c:v>
                </c:pt>
                <c:pt idx="19">
                  <c:v>aug/25</c:v>
                </c:pt>
                <c:pt idx="20">
                  <c:v>sep/25</c:v>
                </c:pt>
                <c:pt idx="21">
                  <c:v>oct/25</c:v>
                </c:pt>
                <c:pt idx="22">
                  <c:v>nov/25</c:v>
                </c:pt>
              </c:strCache>
            </c:strRef>
          </c:cat>
          <c:val>
            <c:numRef>
              <c:f>Graficos!$J$4:$J$26</c:f>
              <c:numCache>
                <c:formatCode>_("R$"* #,##0.00_);_("R$"* \(#,##0.00\);_("R$"* "-"??_);_(@_)</c:formatCode>
                <c:ptCount val="23"/>
                <c:pt idx="0">
                  <c:v>2980915</c:v>
                </c:pt>
                <c:pt idx="1">
                  <c:v>1006992</c:v>
                </c:pt>
                <c:pt idx="2">
                  <c:v>6007404</c:v>
                </c:pt>
                <c:pt idx="3">
                  <c:v>18959864</c:v>
                </c:pt>
                <c:pt idx="4">
                  <c:v>9053776</c:v>
                </c:pt>
                <c:pt idx="5">
                  <c:v>0</c:v>
                </c:pt>
                <c:pt idx="6">
                  <c:v>4000390</c:v>
                </c:pt>
                <c:pt idx="7">
                  <c:v>3994959</c:v>
                </c:pt>
                <c:pt idx="8">
                  <c:v>3042912</c:v>
                </c:pt>
                <c:pt idx="9">
                  <c:v>0</c:v>
                </c:pt>
                <c:pt idx="10">
                  <c:v>0</c:v>
                </c:pt>
                <c:pt idx="11">
                  <c:v>9981241</c:v>
                </c:pt>
                <c:pt idx="12">
                  <c:v>0</c:v>
                </c:pt>
                <c:pt idx="13">
                  <c:v>6074380</c:v>
                </c:pt>
                <c:pt idx="14" formatCode="&quot;R$&quot;#,##0.00_);[Red]\(&quot;R$&quot;#,##0.00\)">
                  <c:v>2018611</c:v>
                </c:pt>
                <c:pt idx="15">
                  <c:v>0</c:v>
                </c:pt>
                <c:pt idx="16">
                  <c:v>0</c:v>
                </c:pt>
                <c:pt idx="17">
                  <c:v>0</c:v>
                </c:pt>
                <c:pt idx="18">
                  <c:v>0</c:v>
                </c:pt>
                <c:pt idx="19">
                  <c:v>0</c:v>
                </c:pt>
                <c:pt idx="20">
                  <c:v>0</c:v>
                </c:pt>
                <c:pt idx="21">
                  <c:v>42910000</c:v>
                </c:pt>
                <c:pt idx="22">
                  <c:v>0</c:v>
                </c:pt>
              </c:numCache>
            </c:numRef>
          </c:val>
          <c:extLst>
            <c:ext xmlns:c16="http://schemas.microsoft.com/office/drawing/2014/chart" uri="{C3380CC4-5D6E-409C-BE32-E72D297353CC}">
              <c16:uniqueId val="{00000001-71AC-4437-BFAD-893A423CBF93}"/>
            </c:ext>
          </c:extLst>
        </c:ser>
        <c:dLbls>
          <c:showLegendKey val="0"/>
          <c:showVal val="0"/>
          <c:showCatName val="0"/>
          <c:showSerName val="0"/>
          <c:showPercent val="0"/>
          <c:showBubbleSize val="0"/>
        </c:dLbls>
        <c:gapWidth val="150"/>
        <c:overlap val="100"/>
        <c:axId val="250460175"/>
        <c:axId val="250458735"/>
      </c:barChart>
      <c:catAx>
        <c:axId val="25046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250458735"/>
        <c:crosses val="autoZero"/>
        <c:auto val="1"/>
        <c:lblAlgn val="ctr"/>
        <c:lblOffset val="100"/>
        <c:noMultiLvlLbl val="0"/>
      </c:catAx>
      <c:valAx>
        <c:axId val="250458735"/>
        <c:scaling>
          <c:orientation val="minMax"/>
        </c:scaling>
        <c:delete val="1"/>
        <c:axPos val="l"/>
        <c:numFmt formatCode="_(&quot;R$&quot;* #,##0.00_);_(&quot;R$&quot;* \(#,##0.00\);_(&quot;R$&quot;* &quot;-&quot;??_);_(@_)" sourceLinked="1"/>
        <c:majorTickMark val="none"/>
        <c:minorTickMark val="none"/>
        <c:tickLblPos val="nextTo"/>
        <c:crossAx val="25046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145F"/>
            </a:solidFill>
            <a:ln>
              <a:noFill/>
            </a:ln>
            <a:effectLst/>
          </c:spPr>
          <c:invertIfNegative val="0"/>
          <c:cat>
            <c:numRef>
              <c:f>'[Planilha blocos 15.xlsx]Graficos'!$A$2:$A$4</c:f>
              <c:numCache>
                <c:formatCode>General</c:formatCode>
                <c:ptCount val="3"/>
                <c:pt idx="0">
                  <c:v>2023</c:v>
                </c:pt>
                <c:pt idx="1">
                  <c:v>2024</c:v>
                </c:pt>
                <c:pt idx="2">
                  <c:v>2025</c:v>
                </c:pt>
              </c:numCache>
            </c:numRef>
          </c:cat>
          <c:val>
            <c:numRef>
              <c:f>'[Planilha blocos 15.xlsx]Graficos'!$B$2:$B$4</c:f>
              <c:numCache>
                <c:formatCode>_("R$"* #,##0.00_);_("R$"* \(#,##0.00\);_("R$"* "-"??_);_(@_)</c:formatCode>
                <c:ptCount val="3"/>
                <c:pt idx="0">
                  <c:v>264508807</c:v>
                </c:pt>
                <c:pt idx="1">
                  <c:v>6572145484</c:v>
                </c:pt>
                <c:pt idx="2">
                  <c:v>9185560661</c:v>
                </c:pt>
              </c:numCache>
            </c:numRef>
          </c:val>
          <c:extLst>
            <c:ext xmlns:c16="http://schemas.microsoft.com/office/drawing/2014/chart" uri="{C3380CC4-5D6E-409C-BE32-E72D297353CC}">
              <c16:uniqueId val="{00000000-987A-4BB6-B453-C44BC8746262}"/>
            </c:ext>
          </c:extLst>
        </c:ser>
        <c:dLbls>
          <c:showLegendKey val="0"/>
          <c:showVal val="0"/>
          <c:showCatName val="0"/>
          <c:showSerName val="0"/>
          <c:showPercent val="0"/>
          <c:showBubbleSize val="0"/>
        </c:dLbls>
        <c:gapWidth val="219"/>
        <c:overlap val="-27"/>
        <c:axId val="1069175743"/>
        <c:axId val="1069176223"/>
      </c:barChart>
      <c:catAx>
        <c:axId val="106917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69176223"/>
        <c:crosses val="autoZero"/>
        <c:auto val="1"/>
        <c:lblAlgn val="ctr"/>
        <c:lblOffset val="100"/>
        <c:noMultiLvlLbl val="0"/>
      </c:catAx>
      <c:valAx>
        <c:axId val="1069176223"/>
        <c:scaling>
          <c:orientation val="minMax"/>
        </c:scaling>
        <c:delete val="1"/>
        <c:axPos val="l"/>
        <c:numFmt formatCode="_(&quot;R$&quot;* #,##0.00_);_(&quot;R$&quot;* \(#,##0.00\);_(&quot;R$&quot;* &quot;-&quot;??_);_(@_)" sourceLinked="1"/>
        <c:majorTickMark val="none"/>
        <c:minorTickMark val="none"/>
        <c:tickLblPos val="nextTo"/>
        <c:crossAx val="1069175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3397558009657882E-2"/>
          <c:w val="1"/>
          <c:h val="0.83320488398068426"/>
        </c:manualLayout>
      </c:layout>
      <c:barChart>
        <c:barDir val="bar"/>
        <c:grouping val="clustered"/>
        <c:varyColors val="0"/>
        <c:ser>
          <c:idx val="0"/>
          <c:order val="0"/>
          <c:tx>
            <c:strRef>
              <c:f>Planilha1!$B$1</c:f>
              <c:strCache>
                <c:ptCount val="1"/>
                <c:pt idx="0">
                  <c:v>Série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934-4364-B50C-02BD5D75848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934-4364-B50C-02BD5D75848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934-4364-B50C-02BD5D758483}"/>
              </c:ext>
            </c:extLst>
          </c:dPt>
          <c:cat>
            <c:strRef>
              <c:f>Planilha1!$A$2:$A$4</c:f>
              <c:strCache>
                <c:ptCount val="3"/>
                <c:pt idx="0">
                  <c:v>BBT</c:v>
                </c:pt>
                <c:pt idx="1">
                  <c:v>Midpoint</c:v>
                </c:pt>
                <c:pt idx="2">
                  <c:v>RFQ</c:v>
                </c:pt>
              </c:strCache>
            </c:strRef>
          </c:cat>
          <c:val>
            <c:numRef>
              <c:f>Planilha1!$B$2:$B$4</c:f>
              <c:numCache>
                <c:formatCode>General</c:formatCode>
                <c:ptCount val="3"/>
                <c:pt idx="0">
                  <c:v>756</c:v>
                </c:pt>
                <c:pt idx="1">
                  <c:v>117</c:v>
                </c:pt>
                <c:pt idx="2">
                  <c:v>10</c:v>
                </c:pt>
              </c:numCache>
            </c:numRef>
          </c:val>
          <c:extLst>
            <c:ext xmlns:c16="http://schemas.microsoft.com/office/drawing/2014/chart" uri="{C3380CC4-5D6E-409C-BE32-E72D297353CC}">
              <c16:uniqueId val="{00000006-5934-4364-B50C-02BD5D758483}"/>
            </c:ext>
          </c:extLst>
        </c:ser>
        <c:dLbls>
          <c:showLegendKey val="0"/>
          <c:showVal val="0"/>
          <c:showCatName val="0"/>
          <c:showSerName val="0"/>
          <c:showPercent val="0"/>
          <c:showBubbleSize val="0"/>
        </c:dLbls>
        <c:gapWidth val="110"/>
        <c:axId val="1677224783"/>
        <c:axId val="1677236303"/>
      </c:barChart>
      <c:catAx>
        <c:axId val="1677224783"/>
        <c:scaling>
          <c:orientation val="maxMin"/>
        </c:scaling>
        <c:delete val="1"/>
        <c:axPos val="l"/>
        <c:numFmt formatCode="General" sourceLinked="1"/>
        <c:majorTickMark val="none"/>
        <c:minorTickMark val="none"/>
        <c:tickLblPos val="nextTo"/>
        <c:crossAx val="1677236303"/>
        <c:crosses val="autoZero"/>
        <c:auto val="1"/>
        <c:lblAlgn val="ctr"/>
        <c:lblOffset val="100"/>
        <c:noMultiLvlLbl val="0"/>
      </c:catAx>
      <c:valAx>
        <c:axId val="1677236303"/>
        <c:scaling>
          <c:orientation val="minMax"/>
        </c:scaling>
        <c:delete val="1"/>
        <c:axPos val="t"/>
        <c:numFmt formatCode="General" sourceLinked="1"/>
        <c:majorTickMark val="none"/>
        <c:minorTickMark val="none"/>
        <c:tickLblPos val="nextTo"/>
        <c:crossAx val="16772247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50C3F5"/>
            </a:solidFill>
            <a:ln>
              <a:noFill/>
            </a:ln>
            <a:effectLst/>
          </c:spPr>
          <c:invertIfNegative val="0"/>
          <c:cat>
            <c:strRef>
              <c:f>Graficos!$T$2:$T$6</c:f>
              <c:strCache>
                <c:ptCount val="5"/>
                <c:pt idx="0">
                  <c:v>B3SA3Q</c:v>
                </c:pt>
                <c:pt idx="1">
                  <c:v>VALE3Q</c:v>
                </c:pt>
                <c:pt idx="2">
                  <c:v>ITUB4Q</c:v>
                </c:pt>
                <c:pt idx="3">
                  <c:v>JBSS3Q</c:v>
                </c:pt>
                <c:pt idx="4">
                  <c:v>BRFS3Q</c:v>
                </c:pt>
              </c:strCache>
            </c:strRef>
          </c:cat>
          <c:val>
            <c:numRef>
              <c:f>Graficos!$U$2:$U$6</c:f>
              <c:numCache>
                <c:formatCode>"R$"#,##0.00_);[Red]\("R$"#,##0.00\)</c:formatCode>
                <c:ptCount val="5"/>
                <c:pt idx="0">
                  <c:v>869720000</c:v>
                </c:pt>
                <c:pt idx="1">
                  <c:v>934160000</c:v>
                </c:pt>
                <c:pt idx="2">
                  <c:v>1350830000</c:v>
                </c:pt>
                <c:pt idx="3">
                  <c:v>1924520000</c:v>
                </c:pt>
                <c:pt idx="4">
                  <c:v>2444560000</c:v>
                </c:pt>
              </c:numCache>
            </c:numRef>
          </c:val>
          <c:extLst>
            <c:ext xmlns:c16="http://schemas.microsoft.com/office/drawing/2014/chart" uri="{C3380CC4-5D6E-409C-BE32-E72D297353CC}">
              <c16:uniqueId val="{00000000-1353-44BB-A8B4-091B7F69C7A0}"/>
            </c:ext>
          </c:extLst>
        </c:ser>
        <c:dLbls>
          <c:showLegendKey val="0"/>
          <c:showVal val="0"/>
          <c:showCatName val="0"/>
          <c:showSerName val="0"/>
          <c:showPercent val="0"/>
          <c:showBubbleSize val="0"/>
        </c:dLbls>
        <c:gapWidth val="182"/>
        <c:axId val="272106287"/>
        <c:axId val="657823711"/>
      </c:barChart>
      <c:catAx>
        <c:axId val="272106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57823711"/>
        <c:crosses val="autoZero"/>
        <c:auto val="1"/>
        <c:lblAlgn val="ctr"/>
        <c:lblOffset val="100"/>
        <c:noMultiLvlLbl val="0"/>
      </c:catAx>
      <c:valAx>
        <c:axId val="657823711"/>
        <c:scaling>
          <c:orientation val="minMax"/>
        </c:scaling>
        <c:delete val="1"/>
        <c:axPos val="b"/>
        <c:numFmt formatCode="&quot;R$&quot;#,##0.00_);[Red]\(&quot;R$&quot;#,##0.00\)" sourceLinked="1"/>
        <c:majorTickMark val="none"/>
        <c:minorTickMark val="none"/>
        <c:tickLblPos val="nextTo"/>
        <c:crossAx val="272106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'X vezes o bloco - BBT &amp; Mid'!$AD$3</c:f>
              <c:strCache>
                <c:ptCount val="1"/>
                <c:pt idx="0">
                  <c:v>Média</c:v>
                </c:pt>
              </c:strCache>
            </c:strRef>
          </c:tx>
          <c:spPr>
            <a:solidFill>
              <a:schemeClr val="accent1"/>
            </a:solidFill>
            <a:ln>
              <a:noFill/>
            </a:ln>
            <a:effectLst/>
          </c:spPr>
          <c:invertIfNegative val="0"/>
          <c:cat>
            <c:numRef>
              <c:f>'X vezes o bloco - BBT &amp; Mid'!$AC$4:$AC$11</c:f>
              <c:numCache>
                <c:formatCode>General</c:formatCode>
                <c:ptCount val="8"/>
                <c:pt idx="0">
                  <c:v>1</c:v>
                </c:pt>
                <c:pt idx="1">
                  <c:v>2</c:v>
                </c:pt>
                <c:pt idx="2">
                  <c:v>3</c:v>
                </c:pt>
                <c:pt idx="3">
                  <c:v>4</c:v>
                </c:pt>
                <c:pt idx="4">
                  <c:v>5</c:v>
                </c:pt>
                <c:pt idx="5">
                  <c:v>6</c:v>
                </c:pt>
                <c:pt idx="6">
                  <c:v>7</c:v>
                </c:pt>
                <c:pt idx="7">
                  <c:v>8</c:v>
                </c:pt>
              </c:numCache>
            </c:numRef>
          </c:cat>
          <c:val>
            <c:numRef>
              <c:f>'X vezes o bloco - BBT &amp; Mid'!$AD$4:$AD$11</c:f>
              <c:numCache>
                <c:formatCode>General</c:formatCode>
                <c:ptCount val="8"/>
                <c:pt idx="0">
                  <c:v>0</c:v>
                </c:pt>
                <c:pt idx="1">
                  <c:v>0</c:v>
                </c:pt>
                <c:pt idx="2">
                  <c:v>1.1556249999999997</c:v>
                </c:pt>
                <c:pt idx="3">
                  <c:v>1.3305555555555557</c:v>
                </c:pt>
                <c:pt idx="4">
                  <c:v>1.8777777777777775</c:v>
                </c:pt>
                <c:pt idx="5">
                  <c:v>1.3393055555555551</c:v>
                </c:pt>
                <c:pt idx="6">
                  <c:v>1.5566666666666666</c:v>
                </c:pt>
                <c:pt idx="7">
                  <c:v>1</c:v>
                </c:pt>
              </c:numCache>
            </c:numRef>
          </c:val>
          <c:extLst>
            <c:ext xmlns:c16="http://schemas.microsoft.com/office/drawing/2014/chart" uri="{C3380CC4-5D6E-409C-BE32-E72D297353CC}">
              <c16:uniqueId val="{00000000-0E9B-4CAE-AED8-0C148DD4BDB3}"/>
            </c:ext>
          </c:extLst>
        </c:ser>
        <c:dLbls>
          <c:showLegendKey val="0"/>
          <c:showVal val="0"/>
          <c:showCatName val="0"/>
          <c:showSerName val="0"/>
          <c:showPercent val="0"/>
          <c:showBubbleSize val="0"/>
        </c:dLbls>
        <c:gapWidth val="219"/>
        <c:overlap val="-27"/>
        <c:axId val="1344035311"/>
        <c:axId val="1344037231"/>
      </c:barChart>
      <c:lineChart>
        <c:grouping val="standard"/>
        <c:varyColors val="0"/>
        <c:ser>
          <c:idx val="1"/>
          <c:order val="1"/>
          <c:tx>
            <c:strRef>
              <c:f>'X vezes o bloco - BBT &amp; Mid'!$AE$3</c:f>
              <c:strCache>
                <c:ptCount val="1"/>
                <c:pt idx="0">
                  <c:v>Máximo</c:v>
                </c:pt>
              </c:strCache>
            </c:strRef>
          </c:tx>
          <c:spPr>
            <a:ln w="28575" cap="rnd">
              <a:solidFill>
                <a:schemeClr val="accent2"/>
              </a:solidFill>
              <a:round/>
            </a:ln>
            <a:effectLst/>
          </c:spPr>
          <c:marker>
            <c:symbol val="none"/>
          </c:marker>
          <c:cat>
            <c:numRef>
              <c:f>'X vezes o bloco - BBT &amp; Mid'!$AC$4:$AC$11</c:f>
              <c:numCache>
                <c:formatCode>General</c:formatCode>
                <c:ptCount val="8"/>
                <c:pt idx="0">
                  <c:v>1</c:v>
                </c:pt>
                <c:pt idx="1">
                  <c:v>2</c:v>
                </c:pt>
                <c:pt idx="2">
                  <c:v>3</c:v>
                </c:pt>
                <c:pt idx="3">
                  <c:v>4</c:v>
                </c:pt>
                <c:pt idx="4">
                  <c:v>5</c:v>
                </c:pt>
                <c:pt idx="5">
                  <c:v>6</c:v>
                </c:pt>
                <c:pt idx="6">
                  <c:v>7</c:v>
                </c:pt>
                <c:pt idx="7">
                  <c:v>8</c:v>
                </c:pt>
              </c:numCache>
            </c:numRef>
          </c:cat>
          <c:val>
            <c:numRef>
              <c:f>'X vezes o bloco - BBT &amp; Mid'!$AE$4:$AE$11</c:f>
              <c:numCache>
                <c:formatCode>General</c:formatCode>
                <c:ptCount val="8"/>
                <c:pt idx="0">
                  <c:v>0</c:v>
                </c:pt>
                <c:pt idx="1">
                  <c:v>0</c:v>
                </c:pt>
                <c:pt idx="2">
                  <c:v>2</c:v>
                </c:pt>
                <c:pt idx="3">
                  <c:v>2</c:v>
                </c:pt>
                <c:pt idx="4">
                  <c:v>2.6</c:v>
                </c:pt>
                <c:pt idx="5">
                  <c:v>3</c:v>
                </c:pt>
                <c:pt idx="6">
                  <c:v>4</c:v>
                </c:pt>
                <c:pt idx="7">
                  <c:v>1</c:v>
                </c:pt>
              </c:numCache>
            </c:numRef>
          </c:val>
          <c:smooth val="0"/>
          <c:extLst>
            <c:ext xmlns:c16="http://schemas.microsoft.com/office/drawing/2014/chart" uri="{C3380CC4-5D6E-409C-BE32-E72D297353CC}">
              <c16:uniqueId val="{00000001-0E9B-4CAE-AED8-0C148DD4BDB3}"/>
            </c:ext>
          </c:extLst>
        </c:ser>
        <c:dLbls>
          <c:showLegendKey val="0"/>
          <c:showVal val="0"/>
          <c:showCatName val="0"/>
          <c:showSerName val="0"/>
          <c:showPercent val="0"/>
          <c:showBubbleSize val="0"/>
        </c:dLbls>
        <c:marker val="1"/>
        <c:smooth val="0"/>
        <c:axId val="1344047791"/>
        <c:axId val="1344045391"/>
      </c:lineChart>
      <c:catAx>
        <c:axId val="134403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344037231"/>
        <c:crosses val="autoZero"/>
        <c:auto val="1"/>
        <c:lblAlgn val="ctr"/>
        <c:lblOffset val="100"/>
        <c:noMultiLvlLbl val="0"/>
      </c:catAx>
      <c:valAx>
        <c:axId val="1344037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344035311"/>
        <c:crosses val="autoZero"/>
        <c:crossBetween val="between"/>
        <c:majorUnit val="0.5"/>
        <c:minorUnit val="0.5"/>
      </c:valAx>
      <c:valAx>
        <c:axId val="134404539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344047791"/>
        <c:crosses val="max"/>
        <c:crossBetween val="between"/>
        <c:minorUnit val="1"/>
      </c:valAx>
      <c:catAx>
        <c:axId val="1344047791"/>
        <c:scaling>
          <c:orientation val="minMax"/>
        </c:scaling>
        <c:delete val="1"/>
        <c:axPos val="b"/>
        <c:numFmt formatCode="General" sourceLinked="1"/>
        <c:majorTickMark val="out"/>
        <c:minorTickMark val="none"/>
        <c:tickLblPos val="nextTo"/>
        <c:crossAx val="1344045391"/>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'X vezes o bloco - BBT &amp; Mid'!$N$2</c:f>
              <c:strCache>
                <c:ptCount val="1"/>
                <c:pt idx="0">
                  <c:v>Média</c:v>
                </c:pt>
              </c:strCache>
            </c:strRef>
          </c:tx>
          <c:spPr>
            <a:solidFill>
              <a:srgbClr val="50C3F5"/>
            </a:solidFill>
            <a:ln>
              <a:noFill/>
            </a:ln>
            <a:effectLst/>
          </c:spPr>
          <c:invertIfNegative val="0"/>
          <c:cat>
            <c:numRef>
              <c:f>'X vezes o bloco - BBT &amp; Mid'!$M$3:$M$10</c:f>
              <c:numCache>
                <c:formatCode>General</c:formatCode>
                <c:ptCount val="8"/>
                <c:pt idx="0">
                  <c:v>1</c:v>
                </c:pt>
                <c:pt idx="1">
                  <c:v>2</c:v>
                </c:pt>
                <c:pt idx="2">
                  <c:v>3</c:v>
                </c:pt>
                <c:pt idx="3">
                  <c:v>4</c:v>
                </c:pt>
                <c:pt idx="4">
                  <c:v>5</c:v>
                </c:pt>
                <c:pt idx="5">
                  <c:v>6</c:v>
                </c:pt>
                <c:pt idx="6">
                  <c:v>7</c:v>
                </c:pt>
                <c:pt idx="7">
                  <c:v>8</c:v>
                </c:pt>
              </c:numCache>
            </c:numRef>
          </c:cat>
          <c:val>
            <c:numRef>
              <c:f>'X vezes o bloco - BBT &amp; Mid'!$N$3:$N$10</c:f>
              <c:numCache>
                <c:formatCode>General</c:formatCode>
                <c:ptCount val="8"/>
                <c:pt idx="0">
                  <c:v>0</c:v>
                </c:pt>
                <c:pt idx="1">
                  <c:v>11.295142857142858</c:v>
                </c:pt>
                <c:pt idx="2">
                  <c:v>9.3543240093240101</c:v>
                </c:pt>
                <c:pt idx="3">
                  <c:v>14.568396226415096</c:v>
                </c:pt>
                <c:pt idx="4">
                  <c:v>19.319381898454743</c:v>
                </c:pt>
                <c:pt idx="5">
                  <c:v>11.147939814814814</c:v>
                </c:pt>
                <c:pt idx="6">
                  <c:v>7.7313333333333309</c:v>
                </c:pt>
                <c:pt idx="7">
                  <c:v>14.749043478260894</c:v>
                </c:pt>
              </c:numCache>
            </c:numRef>
          </c:val>
          <c:extLst>
            <c:ext xmlns:c16="http://schemas.microsoft.com/office/drawing/2014/chart" uri="{C3380CC4-5D6E-409C-BE32-E72D297353CC}">
              <c16:uniqueId val="{00000000-0851-4F99-964E-838132E93F9A}"/>
            </c:ext>
          </c:extLst>
        </c:ser>
        <c:dLbls>
          <c:showLegendKey val="0"/>
          <c:showVal val="0"/>
          <c:showCatName val="0"/>
          <c:showSerName val="0"/>
          <c:showPercent val="0"/>
          <c:showBubbleSize val="0"/>
        </c:dLbls>
        <c:gapWidth val="219"/>
        <c:overlap val="-27"/>
        <c:axId val="128292943"/>
        <c:axId val="128296303"/>
      </c:barChart>
      <c:lineChart>
        <c:grouping val="standard"/>
        <c:varyColors val="0"/>
        <c:ser>
          <c:idx val="1"/>
          <c:order val="1"/>
          <c:tx>
            <c:strRef>
              <c:f>'X vezes o bloco - BBT &amp; Mid'!$O$2</c:f>
              <c:strCache>
                <c:ptCount val="1"/>
                <c:pt idx="0">
                  <c:v>Máximo</c:v>
                </c:pt>
              </c:strCache>
            </c:strRef>
          </c:tx>
          <c:spPr>
            <a:ln w="28575" cap="rnd">
              <a:solidFill>
                <a:srgbClr val="FFC000"/>
              </a:solidFill>
              <a:round/>
            </a:ln>
            <a:effectLst/>
          </c:spPr>
          <c:marker>
            <c:symbol val="none"/>
          </c:marker>
          <c:cat>
            <c:numRef>
              <c:f>'X vezes o bloco - BBT &amp; Mid'!$M$3:$M$10</c:f>
              <c:numCache>
                <c:formatCode>General</c:formatCode>
                <c:ptCount val="8"/>
                <c:pt idx="0">
                  <c:v>1</c:v>
                </c:pt>
                <c:pt idx="1">
                  <c:v>2</c:v>
                </c:pt>
                <c:pt idx="2">
                  <c:v>3</c:v>
                </c:pt>
                <c:pt idx="3">
                  <c:v>4</c:v>
                </c:pt>
                <c:pt idx="4">
                  <c:v>5</c:v>
                </c:pt>
                <c:pt idx="5">
                  <c:v>6</c:v>
                </c:pt>
                <c:pt idx="6">
                  <c:v>7</c:v>
                </c:pt>
                <c:pt idx="7">
                  <c:v>8</c:v>
                </c:pt>
              </c:numCache>
            </c:numRef>
          </c:cat>
          <c:val>
            <c:numRef>
              <c:f>'X vezes o bloco - BBT &amp; Mid'!$O$3:$O$10</c:f>
              <c:numCache>
                <c:formatCode>General</c:formatCode>
                <c:ptCount val="8"/>
                <c:pt idx="0">
                  <c:v>0</c:v>
                </c:pt>
                <c:pt idx="1">
                  <c:v>30</c:v>
                </c:pt>
                <c:pt idx="2">
                  <c:v>88</c:v>
                </c:pt>
                <c:pt idx="3">
                  <c:v>946</c:v>
                </c:pt>
                <c:pt idx="4">
                  <c:v>479</c:v>
                </c:pt>
                <c:pt idx="5">
                  <c:v>540</c:v>
                </c:pt>
                <c:pt idx="6">
                  <c:v>45</c:v>
                </c:pt>
                <c:pt idx="7">
                  <c:v>214</c:v>
                </c:pt>
              </c:numCache>
            </c:numRef>
          </c:val>
          <c:smooth val="0"/>
          <c:extLst>
            <c:ext xmlns:c16="http://schemas.microsoft.com/office/drawing/2014/chart" uri="{C3380CC4-5D6E-409C-BE32-E72D297353CC}">
              <c16:uniqueId val="{00000001-0851-4F99-964E-838132E93F9A}"/>
            </c:ext>
          </c:extLst>
        </c:ser>
        <c:dLbls>
          <c:showLegendKey val="0"/>
          <c:showVal val="0"/>
          <c:showCatName val="0"/>
          <c:showSerName val="0"/>
          <c:showPercent val="0"/>
          <c:showBubbleSize val="0"/>
        </c:dLbls>
        <c:marker val="1"/>
        <c:smooth val="0"/>
        <c:axId val="128301583"/>
        <c:axId val="128297263"/>
      </c:lineChart>
      <c:catAx>
        <c:axId val="12829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28296303"/>
        <c:crosses val="autoZero"/>
        <c:auto val="1"/>
        <c:lblAlgn val="ctr"/>
        <c:lblOffset val="100"/>
        <c:noMultiLvlLbl val="0"/>
      </c:catAx>
      <c:valAx>
        <c:axId val="128296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28292943"/>
        <c:crosses val="autoZero"/>
        <c:crossBetween val="between"/>
      </c:valAx>
      <c:valAx>
        <c:axId val="12829726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28301583"/>
        <c:crosses val="max"/>
        <c:crossBetween val="between"/>
      </c:valAx>
      <c:catAx>
        <c:axId val="128301583"/>
        <c:scaling>
          <c:orientation val="minMax"/>
        </c:scaling>
        <c:delete val="1"/>
        <c:axPos val="b"/>
        <c:numFmt formatCode="General" sourceLinked="1"/>
        <c:majorTickMark val="out"/>
        <c:minorTickMark val="none"/>
        <c:tickLblPos val="nextTo"/>
        <c:crossAx val="128297263"/>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Graficos!$L$72</c:f>
              <c:strCache>
                <c:ptCount val="1"/>
                <c:pt idx="0">
                  <c:v>BBT</c:v>
                </c:pt>
              </c:strCache>
            </c:strRef>
          </c:tx>
          <c:spPr>
            <a:solidFill>
              <a:srgbClr val="50C3F5"/>
            </a:solidFill>
            <a:ln>
              <a:noFill/>
            </a:ln>
            <a:effectLst/>
          </c:spPr>
          <c:invertIfNegative val="0"/>
          <c:cat>
            <c:strRef>
              <c:f>Graficos!$K$73:$K$81</c:f>
              <c:strCache>
                <c:ptCount val="9"/>
                <c:pt idx="0">
                  <c:v>mar/25</c:v>
                </c:pt>
                <c:pt idx="1">
                  <c:v>apr/25</c:v>
                </c:pt>
                <c:pt idx="2">
                  <c:v>may/25</c:v>
                </c:pt>
                <c:pt idx="3">
                  <c:v>jun/25</c:v>
                </c:pt>
                <c:pt idx="4">
                  <c:v>jul/25</c:v>
                </c:pt>
                <c:pt idx="5">
                  <c:v>aug/25</c:v>
                </c:pt>
                <c:pt idx="6">
                  <c:v>sep/25</c:v>
                </c:pt>
                <c:pt idx="7">
                  <c:v>oct/25</c:v>
                </c:pt>
                <c:pt idx="8">
                  <c:v>nov/25</c:v>
                </c:pt>
              </c:strCache>
            </c:strRef>
          </c:cat>
          <c:val>
            <c:numRef>
              <c:f>Graficos!$L$73:$L$81</c:f>
              <c:numCache>
                <c:formatCode>General</c:formatCode>
                <c:ptCount val="9"/>
                <c:pt idx="0">
                  <c:v>19</c:v>
                </c:pt>
                <c:pt idx="1">
                  <c:v>23</c:v>
                </c:pt>
                <c:pt idx="2">
                  <c:v>32</c:v>
                </c:pt>
                <c:pt idx="3">
                  <c:v>33</c:v>
                </c:pt>
                <c:pt idx="4">
                  <c:v>42</c:v>
                </c:pt>
                <c:pt idx="5">
                  <c:v>51</c:v>
                </c:pt>
                <c:pt idx="6">
                  <c:v>35</c:v>
                </c:pt>
                <c:pt idx="7">
                  <c:v>30</c:v>
                </c:pt>
                <c:pt idx="8">
                  <c:v>27</c:v>
                </c:pt>
              </c:numCache>
            </c:numRef>
          </c:val>
          <c:extLst>
            <c:ext xmlns:c16="http://schemas.microsoft.com/office/drawing/2014/chart" uri="{C3380CC4-5D6E-409C-BE32-E72D297353CC}">
              <c16:uniqueId val="{00000000-ECF3-4809-BE42-DFF2BDE533BD}"/>
            </c:ext>
          </c:extLst>
        </c:ser>
        <c:dLbls>
          <c:showLegendKey val="0"/>
          <c:showVal val="0"/>
          <c:showCatName val="0"/>
          <c:showSerName val="0"/>
          <c:showPercent val="0"/>
          <c:showBubbleSize val="0"/>
        </c:dLbls>
        <c:gapWidth val="150"/>
        <c:overlap val="100"/>
        <c:axId val="1930929407"/>
        <c:axId val="1930926527"/>
      </c:barChart>
      <c:catAx>
        <c:axId val="193092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930926527"/>
        <c:crosses val="autoZero"/>
        <c:auto val="1"/>
        <c:lblAlgn val="ctr"/>
        <c:lblOffset val="100"/>
        <c:noMultiLvlLbl val="0"/>
      </c:catAx>
      <c:valAx>
        <c:axId val="19309265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9309294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7863914450473"/>
          <c:y val="8.7104592226429536E-2"/>
          <c:w val="0.85898847678166612"/>
          <c:h val="0.61735208274749209"/>
        </c:manualLayout>
      </c:layout>
      <c:lineChart>
        <c:grouping val="standard"/>
        <c:varyColors val="0"/>
        <c:ser>
          <c:idx val="0"/>
          <c:order val="0"/>
          <c:tx>
            <c:strRef>
              <c:f>'Negócios por mês'!$D$45</c:f>
              <c:strCache>
                <c:ptCount val="1"/>
                <c:pt idx="0">
                  <c:v>Midpoint</c:v>
                </c:pt>
              </c:strCache>
            </c:strRef>
          </c:tx>
          <c:spPr>
            <a:ln w="28575" cap="rnd">
              <a:solidFill>
                <a:schemeClr val="accent1"/>
              </a:solidFill>
              <a:round/>
            </a:ln>
            <a:effectLst/>
          </c:spPr>
          <c:marker>
            <c:symbol val="none"/>
          </c:marker>
          <c:cat>
            <c:strRef>
              <c:f>'Negócios por mês'!$C$46:$C$56</c:f>
              <c:strCache>
                <c:ptCount val="11"/>
                <c:pt idx="0">
                  <c:v>jan/25</c:v>
                </c:pt>
                <c:pt idx="1">
                  <c:v>feb/25</c:v>
                </c:pt>
                <c:pt idx="2">
                  <c:v>mar/25</c:v>
                </c:pt>
                <c:pt idx="3">
                  <c:v>apri/25</c:v>
                </c:pt>
                <c:pt idx="4">
                  <c:v>may/25</c:v>
                </c:pt>
                <c:pt idx="5">
                  <c:v>jun/25</c:v>
                </c:pt>
                <c:pt idx="6">
                  <c:v>jul/25</c:v>
                </c:pt>
                <c:pt idx="7">
                  <c:v>aug/25</c:v>
                </c:pt>
                <c:pt idx="8">
                  <c:v>sep/25</c:v>
                </c:pt>
                <c:pt idx="9">
                  <c:v>oct/25</c:v>
                </c:pt>
                <c:pt idx="10">
                  <c:v>nov/25</c:v>
                </c:pt>
              </c:strCache>
            </c:strRef>
          </c:cat>
          <c:val>
            <c:numRef>
              <c:f>'Negócios por mês'!$D$46:$D$56</c:f>
              <c:numCache>
                <c:formatCode>0%</c:formatCode>
                <c:ptCount val="11"/>
                <c:pt idx="0">
                  <c:v>0.86363636363636365</c:v>
                </c:pt>
                <c:pt idx="1">
                  <c:v>0.68965517241379315</c:v>
                </c:pt>
                <c:pt idx="2">
                  <c:v>0.78947368421052633</c:v>
                </c:pt>
                <c:pt idx="3">
                  <c:v>0.8</c:v>
                </c:pt>
                <c:pt idx="4">
                  <c:v>0.76190476190476186</c:v>
                </c:pt>
                <c:pt idx="5">
                  <c:v>0.95</c:v>
                </c:pt>
                <c:pt idx="6">
                  <c:v>0.95652173913043481</c:v>
                </c:pt>
                <c:pt idx="7">
                  <c:v>1</c:v>
                </c:pt>
                <c:pt idx="8">
                  <c:v>1</c:v>
                </c:pt>
                <c:pt idx="9">
                  <c:v>1</c:v>
                </c:pt>
                <c:pt idx="10">
                  <c:v>1</c:v>
                </c:pt>
              </c:numCache>
            </c:numRef>
          </c:val>
          <c:smooth val="0"/>
          <c:extLst>
            <c:ext xmlns:c16="http://schemas.microsoft.com/office/drawing/2014/chart" uri="{C3380CC4-5D6E-409C-BE32-E72D297353CC}">
              <c16:uniqueId val="{00000000-123F-4E79-9BE4-79CA65669A98}"/>
            </c:ext>
          </c:extLst>
        </c:ser>
        <c:ser>
          <c:idx val="1"/>
          <c:order val="1"/>
          <c:tx>
            <c:strRef>
              <c:f>'Negócios por mês'!$E$45</c:f>
              <c:strCache>
                <c:ptCount val="1"/>
                <c:pt idx="0">
                  <c:v>BBT</c:v>
                </c:pt>
              </c:strCache>
            </c:strRef>
          </c:tx>
          <c:spPr>
            <a:ln w="28575" cap="rnd">
              <a:solidFill>
                <a:schemeClr val="accent2"/>
              </a:solidFill>
              <a:round/>
            </a:ln>
            <a:effectLst/>
          </c:spPr>
          <c:marker>
            <c:symbol val="none"/>
          </c:marker>
          <c:cat>
            <c:strRef>
              <c:f>'Negócios por mês'!$C$46:$C$56</c:f>
              <c:strCache>
                <c:ptCount val="11"/>
                <c:pt idx="0">
                  <c:v>jan/25</c:v>
                </c:pt>
                <c:pt idx="1">
                  <c:v>feb/25</c:v>
                </c:pt>
                <c:pt idx="2">
                  <c:v>mar/25</c:v>
                </c:pt>
                <c:pt idx="3">
                  <c:v>apri/25</c:v>
                </c:pt>
                <c:pt idx="4">
                  <c:v>may/25</c:v>
                </c:pt>
                <c:pt idx="5">
                  <c:v>jun/25</c:v>
                </c:pt>
                <c:pt idx="6">
                  <c:v>jul/25</c:v>
                </c:pt>
                <c:pt idx="7">
                  <c:v>aug/25</c:v>
                </c:pt>
                <c:pt idx="8">
                  <c:v>sep/25</c:v>
                </c:pt>
                <c:pt idx="9">
                  <c:v>oct/25</c:v>
                </c:pt>
                <c:pt idx="10">
                  <c:v>nov/25</c:v>
                </c:pt>
              </c:strCache>
            </c:strRef>
          </c:cat>
          <c:val>
            <c:numRef>
              <c:f>'Negócios por mês'!$E$46:$E$56</c:f>
              <c:numCache>
                <c:formatCode>0%</c:formatCode>
                <c:ptCount val="11"/>
                <c:pt idx="0">
                  <c:v>0.63636363636363635</c:v>
                </c:pt>
                <c:pt idx="1">
                  <c:v>0.55172413793103448</c:v>
                </c:pt>
                <c:pt idx="2">
                  <c:v>0.63157894736842102</c:v>
                </c:pt>
                <c:pt idx="3">
                  <c:v>0.75</c:v>
                </c:pt>
                <c:pt idx="4">
                  <c:v>0.8571428571428571</c:v>
                </c:pt>
                <c:pt idx="5">
                  <c:v>0.8</c:v>
                </c:pt>
                <c:pt idx="6">
                  <c:v>1</c:v>
                </c:pt>
                <c:pt idx="7">
                  <c:v>0.90476190476190477</c:v>
                </c:pt>
                <c:pt idx="8">
                  <c:v>0.95</c:v>
                </c:pt>
                <c:pt idx="9">
                  <c:v>0.87</c:v>
                </c:pt>
                <c:pt idx="10">
                  <c:v>0.95</c:v>
                </c:pt>
              </c:numCache>
            </c:numRef>
          </c:val>
          <c:smooth val="0"/>
          <c:extLst>
            <c:ext xmlns:c16="http://schemas.microsoft.com/office/drawing/2014/chart" uri="{C3380CC4-5D6E-409C-BE32-E72D297353CC}">
              <c16:uniqueId val="{00000001-123F-4E79-9BE4-79CA65669A98}"/>
            </c:ext>
          </c:extLst>
        </c:ser>
        <c:dLbls>
          <c:showLegendKey val="0"/>
          <c:showVal val="0"/>
          <c:showCatName val="0"/>
          <c:showSerName val="0"/>
          <c:showPercent val="0"/>
          <c:showBubbleSize val="0"/>
        </c:dLbls>
        <c:smooth val="0"/>
        <c:axId val="1634349007"/>
        <c:axId val="1634355247"/>
      </c:lineChart>
      <c:catAx>
        <c:axId val="163434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pt-BR"/>
          </a:p>
        </c:txPr>
        <c:crossAx val="1634355247"/>
        <c:crosses val="autoZero"/>
        <c:auto val="1"/>
        <c:lblAlgn val="ctr"/>
        <c:lblOffset val="100"/>
        <c:noMultiLvlLbl val="0"/>
      </c:catAx>
      <c:valAx>
        <c:axId val="1634355247"/>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pt-BR"/>
          </a:p>
        </c:txPr>
        <c:crossAx val="1634349007"/>
        <c:crosses val="autoZero"/>
        <c:crossBetween val="between"/>
      </c:valAx>
      <c:spPr>
        <a:noFill/>
        <a:ln>
          <a:noFill/>
        </a:ln>
        <a:effectLst/>
      </c:spPr>
    </c:plotArea>
    <c:legend>
      <c:legendPos val="b"/>
      <c:layout>
        <c:manualLayout>
          <c:xMode val="edge"/>
          <c:yMode val="edge"/>
          <c:x val="0.30160012704684153"/>
          <c:y val="0.89514340458617836"/>
          <c:w val="0.38941165794383065"/>
          <c:h val="0.10485659541382164"/>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'Ordem &amp; volume por faixa'!$Q$79</c:f>
              <c:strCache>
                <c:ptCount val="1"/>
                <c:pt idx="0">
                  <c:v>Midpoint</c:v>
                </c:pt>
              </c:strCache>
            </c:strRef>
          </c:tx>
          <c:spPr>
            <a:solidFill>
              <a:schemeClr val="accent1"/>
            </a:solidFill>
            <a:ln>
              <a:noFill/>
            </a:ln>
            <a:effectLst/>
          </c:spPr>
          <c:invertIfNegative val="0"/>
          <c:cat>
            <c:strRef>
              <c:f>'Ordem &amp; volume por faixa'!$P$80:$P$82</c:f>
              <c:strCache>
                <c:ptCount val="3"/>
                <c:pt idx="0">
                  <c:v>High liquidity (1-3)</c:v>
                </c:pt>
                <c:pt idx="1">
                  <c:v>Medium liquidity (4-5)</c:v>
                </c:pt>
                <c:pt idx="2">
                  <c:v>Low liquidity (6-8)</c:v>
                </c:pt>
              </c:strCache>
            </c:strRef>
          </c:cat>
          <c:val>
            <c:numRef>
              <c:f>'Ordem &amp; volume por faixa'!$Q$80:$Q$82</c:f>
              <c:numCache>
                <c:formatCode>0%</c:formatCode>
                <c:ptCount val="3"/>
                <c:pt idx="0">
                  <c:v>0.13798867392159223</c:v>
                </c:pt>
                <c:pt idx="1">
                  <c:v>0.69673775545286021</c:v>
                </c:pt>
                <c:pt idx="2">
                  <c:v>0.16527357062554751</c:v>
                </c:pt>
              </c:numCache>
            </c:numRef>
          </c:val>
          <c:extLst>
            <c:ext xmlns:c16="http://schemas.microsoft.com/office/drawing/2014/chart" uri="{C3380CC4-5D6E-409C-BE32-E72D297353CC}">
              <c16:uniqueId val="{00000000-FC1B-4770-B909-5847A5E0D2EF}"/>
            </c:ext>
          </c:extLst>
        </c:ser>
        <c:ser>
          <c:idx val="1"/>
          <c:order val="1"/>
          <c:tx>
            <c:strRef>
              <c:f>'Ordem &amp; volume por faixa'!$R$79</c:f>
              <c:strCache>
                <c:ptCount val="1"/>
                <c:pt idx="0">
                  <c:v>BBT</c:v>
                </c:pt>
              </c:strCache>
            </c:strRef>
          </c:tx>
          <c:spPr>
            <a:solidFill>
              <a:schemeClr val="accent2"/>
            </a:solidFill>
            <a:ln>
              <a:noFill/>
            </a:ln>
            <a:effectLst/>
          </c:spPr>
          <c:invertIfNegative val="0"/>
          <c:cat>
            <c:strRef>
              <c:f>'Ordem &amp; volume por faixa'!$P$80:$P$82</c:f>
              <c:strCache>
                <c:ptCount val="3"/>
                <c:pt idx="0">
                  <c:v>High liquidity (1-3)</c:v>
                </c:pt>
                <c:pt idx="1">
                  <c:v>Medium liquidity (4-5)</c:v>
                </c:pt>
                <c:pt idx="2">
                  <c:v>Low liquidity (6-8)</c:v>
                </c:pt>
              </c:strCache>
            </c:strRef>
          </c:cat>
          <c:val>
            <c:numRef>
              <c:f>'Ordem &amp; volume por faixa'!$R$80:$R$82</c:f>
              <c:numCache>
                <c:formatCode>0%</c:formatCode>
                <c:ptCount val="3"/>
                <c:pt idx="0">
                  <c:v>0.22160518336702281</c:v>
                </c:pt>
                <c:pt idx="1">
                  <c:v>0.57951168303012801</c:v>
                </c:pt>
                <c:pt idx="2">
                  <c:v>0.19888313360284918</c:v>
                </c:pt>
              </c:numCache>
            </c:numRef>
          </c:val>
          <c:extLst>
            <c:ext xmlns:c16="http://schemas.microsoft.com/office/drawing/2014/chart" uri="{C3380CC4-5D6E-409C-BE32-E72D297353CC}">
              <c16:uniqueId val="{00000001-FC1B-4770-B909-5847A5E0D2EF}"/>
            </c:ext>
          </c:extLst>
        </c:ser>
        <c:dLbls>
          <c:showLegendKey val="0"/>
          <c:showVal val="0"/>
          <c:showCatName val="0"/>
          <c:showSerName val="0"/>
          <c:showPercent val="0"/>
          <c:showBubbleSize val="0"/>
        </c:dLbls>
        <c:gapWidth val="219"/>
        <c:overlap val="-27"/>
        <c:axId val="1645836927"/>
        <c:axId val="1645832607"/>
      </c:barChart>
      <c:catAx>
        <c:axId val="164583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645832607"/>
        <c:crosses val="autoZero"/>
        <c:auto val="1"/>
        <c:lblAlgn val="ctr"/>
        <c:lblOffset val="100"/>
        <c:noMultiLvlLbl val="0"/>
      </c:catAx>
      <c:valAx>
        <c:axId val="164583260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crossAx val="164583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3FCB986-5576-E33A-D71A-DBDC52C32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FB5CBD1-EC51-1E33-5243-B8D18B0DC9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224823-F987-4349-B0D8-3FF0B5BD7DD8}" type="datetimeFigureOut">
              <a:rPr lang="pt-BR" smtClean="0"/>
              <a:t>18/12/2025</a:t>
            </a:fld>
            <a:endParaRPr lang="pt-BR"/>
          </a:p>
        </p:txBody>
      </p:sp>
      <p:sp>
        <p:nvSpPr>
          <p:cNvPr id="4" name="Espaço Reservado para Rodapé 3">
            <a:extLst>
              <a:ext uri="{FF2B5EF4-FFF2-40B4-BE49-F238E27FC236}">
                <a16:creationId xmlns:a16="http://schemas.microsoft.com/office/drawing/2014/main" id="{4ED313BC-404C-6875-BA6A-DFEC3B92CE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E54FEF8F-950F-56D4-483C-A632D8D9FA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4B39B-98BD-4199-99C1-E3D4C0F6129F}" type="slidenum">
              <a:rPr lang="pt-BR" smtClean="0"/>
              <a:t>‹nº›</a:t>
            </a:fld>
            <a:endParaRPr lang="pt-BR"/>
          </a:p>
        </p:txBody>
      </p:sp>
    </p:spTree>
    <p:extLst>
      <p:ext uri="{BB962C8B-B14F-4D97-AF65-F5344CB8AC3E}">
        <p14:creationId xmlns:p14="http://schemas.microsoft.com/office/powerpoint/2010/main" val="4221568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sp>
        <p:nvSpPr>
          <p:cNvPr id="71" name="Retângulo 70">
            <a:extLst>
              <a:ext uri="{FF2B5EF4-FFF2-40B4-BE49-F238E27FC236}">
                <a16:creationId xmlns:a16="http://schemas.microsoft.com/office/drawing/2014/main" id="{6CA31F89-A5B9-9FB7-7E92-8E003FF4A570}"/>
              </a:ext>
            </a:extLst>
          </p:cNvPr>
          <p:cNvSpPr/>
          <p:nvPr userDrawn="1"/>
        </p:nvSpPr>
        <p:spPr>
          <a:xfrm>
            <a:off x="0" y="0"/>
            <a:ext cx="7559675" cy="79028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Pessoa sentada sorrindo&#10;&#10;Descrição gerada automaticamente">
            <a:extLst>
              <a:ext uri="{FF2B5EF4-FFF2-40B4-BE49-F238E27FC236}">
                <a16:creationId xmlns:a16="http://schemas.microsoft.com/office/drawing/2014/main" id="{5A635511-EC1F-D559-1B8E-603C1F5F1C3A}"/>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5868" b="1562"/>
          <a:stretch/>
        </p:blipFill>
        <p:spPr>
          <a:xfrm>
            <a:off x="0" y="1"/>
            <a:ext cx="7559675" cy="2788920"/>
          </a:xfrm>
          <a:prstGeom prst="rect">
            <a:avLst/>
          </a:prstGeom>
        </p:spPr>
      </p:pic>
      <p:sp>
        <p:nvSpPr>
          <p:cNvPr id="2" name="Título 1">
            <a:extLst>
              <a:ext uri="{FF2B5EF4-FFF2-40B4-BE49-F238E27FC236}">
                <a16:creationId xmlns:a16="http://schemas.microsoft.com/office/drawing/2014/main" id="{3132E84A-4BB2-75A6-3CD7-2D952A5F07BF}"/>
              </a:ext>
            </a:extLst>
          </p:cNvPr>
          <p:cNvSpPr>
            <a:spLocks noGrp="1"/>
          </p:cNvSpPr>
          <p:nvPr>
            <p:ph type="title" hasCustomPrompt="1"/>
          </p:nvPr>
        </p:nvSpPr>
        <p:spPr>
          <a:xfrm>
            <a:off x="615607" y="1399034"/>
            <a:ext cx="6328461" cy="993646"/>
          </a:xfrm>
        </p:spPr>
        <p:txBody>
          <a:bodyPr>
            <a:noAutofit/>
          </a:bodyPr>
          <a:lstStyle>
            <a:lvl1pPr>
              <a:lnSpc>
                <a:spcPct val="95000"/>
              </a:lnSpc>
              <a:defRPr sz="3400" spc="-70" baseline="0">
                <a:solidFill>
                  <a:schemeClr val="bg2"/>
                </a:solidFill>
                <a:latin typeface="GalanoGrotesque-SemiBold" panose="00000700000000000000" pitchFamily="50" charset="0"/>
              </a:defRPr>
            </a:lvl1pPr>
          </a:lstStyle>
          <a:p>
            <a:r>
              <a:rPr lang="pt-BR"/>
              <a:t>Título</a:t>
            </a:r>
          </a:p>
        </p:txBody>
      </p:sp>
      <p:pic>
        <p:nvPicPr>
          <p:cNvPr id="12" name="Imagem 11" descr="Desenho em preto e branco&#10;&#10;Descrição gerada automaticamente com confiança média">
            <a:extLst>
              <a:ext uri="{FF2B5EF4-FFF2-40B4-BE49-F238E27FC236}">
                <a16:creationId xmlns:a16="http://schemas.microsoft.com/office/drawing/2014/main" id="{BEA64B91-EA3E-EC8A-400B-A4B0C81C14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291" y="640513"/>
            <a:ext cx="591360" cy="507426"/>
          </a:xfrm>
          <a:prstGeom prst="rect">
            <a:avLst/>
          </a:prstGeom>
        </p:spPr>
      </p:pic>
    </p:spTree>
    <p:extLst>
      <p:ext uri="{BB962C8B-B14F-4D97-AF65-F5344CB8AC3E}">
        <p14:creationId xmlns:p14="http://schemas.microsoft.com/office/powerpoint/2010/main" val="80758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so">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0D7775DB-ADFB-12A9-1CA4-B29B90709AAB}"/>
              </a:ext>
            </a:extLst>
          </p:cNvPr>
          <p:cNvSpPr/>
          <p:nvPr userDrawn="1"/>
        </p:nvSpPr>
        <p:spPr>
          <a:xfrm>
            <a:off x="0" y="0"/>
            <a:ext cx="7559675" cy="609219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B29D87A9-BD0F-B79E-5B58-5A7D11EA3C2C}"/>
              </a:ext>
            </a:extLst>
          </p:cNvPr>
          <p:cNvSpPr/>
          <p:nvPr userDrawn="1"/>
        </p:nvSpPr>
        <p:spPr>
          <a:xfrm>
            <a:off x="0" y="9408795"/>
            <a:ext cx="7559675" cy="12822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3132E84A-4BB2-75A6-3CD7-2D952A5F07BF}"/>
              </a:ext>
            </a:extLst>
          </p:cNvPr>
          <p:cNvSpPr>
            <a:spLocks noGrp="1"/>
          </p:cNvSpPr>
          <p:nvPr>
            <p:ph type="title" hasCustomPrompt="1"/>
          </p:nvPr>
        </p:nvSpPr>
        <p:spPr>
          <a:xfrm>
            <a:off x="643127" y="664823"/>
            <a:ext cx="6265803" cy="211477"/>
          </a:xfrm>
        </p:spPr>
        <p:txBody>
          <a:bodyPr/>
          <a:lstStyle>
            <a:lvl1pPr>
              <a:defRPr sz="1200" b="1" spc="-20" baseline="0">
                <a:solidFill>
                  <a:schemeClr val="accent2"/>
                </a:solidFill>
              </a:defRPr>
            </a:lvl1pPr>
          </a:lstStyle>
          <a:p>
            <a:r>
              <a:rPr lang="pt-BR"/>
              <a:t>Título</a:t>
            </a:r>
          </a:p>
        </p:txBody>
      </p:sp>
      <p:pic>
        <p:nvPicPr>
          <p:cNvPr id="9" name="Imagem 8" descr="Desenho em preto e branco&#10;&#10;Descrição gerada automaticamente com confiança média">
            <a:extLst>
              <a:ext uri="{FF2B5EF4-FFF2-40B4-BE49-F238E27FC236}">
                <a16:creationId xmlns:a16="http://schemas.microsoft.com/office/drawing/2014/main" id="{A813CE4C-1CC3-51CA-5961-28F454B65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7023" y="9777087"/>
            <a:ext cx="591360" cy="507426"/>
          </a:xfrm>
          <a:prstGeom prst="rect">
            <a:avLst/>
          </a:prstGeom>
        </p:spPr>
      </p:pic>
    </p:spTree>
    <p:extLst>
      <p:ext uri="{BB962C8B-B14F-4D97-AF65-F5344CB8AC3E}">
        <p14:creationId xmlns:p14="http://schemas.microsoft.com/office/powerpoint/2010/main" val="199440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pt-BR"/>
              <a:t>Clique para editar o título Mestre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pt-BR"/>
              <a:t>Clique para editar o estilo do subtítulo Mestre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FA8FCE02-7151-43EB-9854-EA0D34DFFAC1}" type="datetimeFigureOut">
              <a:rPr lang="pt-BR" smtClean="0"/>
              <a:t>18/12/2025</a:t>
            </a:fld>
            <a:endParaRPr lang="pt-B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pt-B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E7C07CA-0D81-4DA9-B11F-DC39852D7959}" type="slidenum">
              <a:rPr lang="pt-BR" smtClean="0"/>
              <a:t>‹nº›</a:t>
            </a:fld>
            <a:endParaRPr lang="pt-BR"/>
          </a:p>
        </p:txBody>
      </p:sp>
    </p:spTree>
    <p:extLst>
      <p:ext uri="{BB962C8B-B14F-4D97-AF65-F5344CB8AC3E}">
        <p14:creationId xmlns:p14="http://schemas.microsoft.com/office/powerpoint/2010/main" val="3715825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0" tIns="0" rIns="0" bIns="0" rtlCol="0" anchor="t" anchorCtr="0">
            <a:noAutofit/>
          </a:bodyPr>
          <a:lstStyle/>
          <a:p>
            <a:r>
              <a:rPr lang="pt-BR"/>
              <a:t>Clique para editar o título Mestre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0" tIns="0" rIns="0" bIns="0" rtlCol="0" anchor="t" anchorCtr="0">
            <a:no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pic>
        <p:nvPicPr>
          <p:cNvPr id="7" name="Picture 6">
            <a:extLst>
              <a:ext uri="{FF2B5EF4-FFF2-40B4-BE49-F238E27FC236}">
                <a16:creationId xmlns:a16="http://schemas.microsoft.com/office/drawing/2014/main" id="{EE3BDCF8-FCD7-408A-DBA9-10B7E9C9E7DF}"/>
              </a:ext>
            </a:extLst>
          </p:cNvPr>
          <p:cNvPicPr>
            <a:picLocks noChangeAspect="1"/>
          </p:cNvPicPr>
          <p:nvPr userDrawn="1"/>
        </p:nvPicPr>
        <p:blipFill>
          <a:blip r:embed="rId5"/>
          <a:stretch>
            <a:fillRect/>
          </a:stretch>
        </p:blipFill>
        <p:spPr>
          <a:xfrm>
            <a:off x="-1670994" y="688021"/>
            <a:ext cx="939352" cy="6857999"/>
          </a:xfrm>
          <a:prstGeom prst="rect">
            <a:avLst/>
          </a:prstGeom>
        </p:spPr>
      </p:pic>
      <p:sp>
        <p:nvSpPr>
          <p:cNvPr id="8" name="TextBox 8">
            <a:extLst>
              <a:ext uri="{FF2B5EF4-FFF2-40B4-BE49-F238E27FC236}">
                <a16:creationId xmlns:a16="http://schemas.microsoft.com/office/drawing/2014/main" id="{EC5F58B9-8DDA-0794-E2B2-DF591C640DC6}"/>
              </a:ext>
            </a:extLst>
          </p:cNvPr>
          <p:cNvSpPr txBox="1"/>
          <p:nvPr userDrawn="1"/>
        </p:nvSpPr>
        <p:spPr>
          <a:xfrm>
            <a:off x="-1763188" y="-56923"/>
            <a:ext cx="1175656" cy="646331"/>
          </a:xfrm>
          <a:prstGeom prst="rect">
            <a:avLst/>
          </a:prstGeom>
          <a:noFill/>
        </p:spPr>
        <p:txBody>
          <a:bodyPr wrap="square" rtlCol="0" anchor="b">
            <a:spAutoFit/>
          </a:bodyPr>
          <a:lstStyle/>
          <a:p>
            <a:pPr algn="l"/>
            <a:r>
              <a:rPr lang="pt-BR" b="1">
                <a:solidFill>
                  <a:srgbClr val="001460"/>
                </a:solidFill>
                <a:latin typeface="Segoe UI" panose="020B0502040204020203" pitchFamily="34" charset="0"/>
                <a:cs typeface="Segoe UI" panose="020B0502040204020203" pitchFamily="34" charset="0"/>
              </a:rPr>
              <a:t>Paleta </a:t>
            </a:r>
          </a:p>
          <a:p>
            <a:pPr algn="l"/>
            <a:r>
              <a:rPr lang="pt-BR" b="1">
                <a:solidFill>
                  <a:srgbClr val="001460"/>
                </a:solidFill>
                <a:latin typeface="Segoe UI" panose="020B0502040204020203" pitchFamily="34" charset="0"/>
                <a:cs typeface="Segoe UI" panose="020B0502040204020203" pitchFamily="34" charset="0"/>
              </a:rPr>
              <a:t>de cores</a:t>
            </a:r>
            <a:endParaRPr lang="pt-BR" sz="1400" b="0">
              <a:solidFill>
                <a:srgbClr val="001460"/>
              </a:solidFill>
              <a:latin typeface="Segoe UI" panose="020B0502040204020203" pitchFamily="34" charset="0"/>
              <a:cs typeface="Segoe UI" panose="020B0502040204020203" pitchFamily="34" charset="0"/>
            </a:endParaRPr>
          </a:p>
        </p:txBody>
      </p:sp>
      <p:sp>
        <p:nvSpPr>
          <p:cNvPr id="5" name="CaixaDeTexto 4">
            <a:extLst>
              <a:ext uri="{FF2B5EF4-FFF2-40B4-BE49-F238E27FC236}">
                <a16:creationId xmlns:a16="http://schemas.microsoft.com/office/drawing/2014/main" id="{F1E02973-D532-5784-0A96-07F7E0591ECD}"/>
              </a:ext>
            </a:extLst>
          </p:cNvPr>
          <p:cNvSpPr txBox="1"/>
          <p:nvPr userDrawn="1">
            <p:extLst>
              <p:ext uri="{1162E1C5-73C7-4A58-AE30-91384D911F3F}">
                <p184:classification xmlns:p184="http://schemas.microsoft.com/office/powerpoint/2018/4/main" val="ftr"/>
              </p:ext>
            </p:extLst>
          </p:nvPr>
        </p:nvSpPr>
        <p:spPr>
          <a:xfrm>
            <a:off x="2452688" y="10475913"/>
            <a:ext cx="2682875" cy="152400"/>
          </a:xfrm>
          <a:prstGeom prst="rect">
            <a:avLst/>
          </a:prstGeom>
        </p:spPr>
        <p:txBody>
          <a:bodyPr horzOverflow="overflow" lIns="0" tIns="0" rIns="0" bIns="0">
            <a:spAutoFit/>
          </a:bodyPr>
          <a:lstStyle/>
          <a:p>
            <a:pPr algn="l"/>
            <a:r>
              <a:rPr lang="pt-BR" sz="1000">
                <a:solidFill>
                  <a:srgbClr val="000000"/>
                </a:solidFill>
                <a:latin typeface="Calibri" panose="020F0502020204030204" pitchFamily="34" charset="0"/>
                <a:cs typeface="Calibri" panose="020F0502020204030204" pitchFamily="34" charset="0"/>
              </a:rPr>
              <a:t>INFORMAÇÃO INTERNA – INTERNAL INFORMATION</a:t>
            </a:r>
          </a:p>
        </p:txBody>
      </p:sp>
    </p:spTree>
    <p:extLst>
      <p:ext uri="{BB962C8B-B14F-4D97-AF65-F5344CB8AC3E}">
        <p14:creationId xmlns:p14="http://schemas.microsoft.com/office/powerpoint/2010/main" val="14436632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A3593443-657A-BC6C-8DDD-67ED2749EEFE}"/>
              </a:ext>
            </a:extLst>
          </p:cNvPr>
          <p:cNvSpPr/>
          <p:nvPr/>
        </p:nvSpPr>
        <p:spPr>
          <a:xfrm>
            <a:off x="2437337" y="10482761"/>
            <a:ext cx="2664052"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Cantos Arredondados 7">
            <a:extLst>
              <a:ext uri="{FF2B5EF4-FFF2-40B4-BE49-F238E27FC236}">
                <a16:creationId xmlns:a16="http://schemas.microsoft.com/office/drawing/2014/main" id="{C0AA8780-B08A-88AB-B531-D79F84A8B01E}"/>
              </a:ext>
            </a:extLst>
          </p:cNvPr>
          <p:cNvSpPr/>
          <p:nvPr/>
        </p:nvSpPr>
        <p:spPr>
          <a:xfrm>
            <a:off x="489378" y="6121726"/>
            <a:ext cx="2909471" cy="775657"/>
          </a:xfrm>
          <a:prstGeom prst="roundRect">
            <a:avLst>
              <a:gd name="adj" fmla="val 6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86000" rIns="90000" bIns="90000" rtlCol="0" anchor="t"/>
          <a:lstStyle/>
          <a:p>
            <a:pPr algn="ctr">
              <a:lnSpc>
                <a:spcPct val="90000"/>
              </a:lnSpc>
            </a:pPr>
            <a:endParaRPr lang="pt-BR" sz="1200" b="1">
              <a:solidFill>
                <a:schemeClr val="tx2"/>
              </a:solidFill>
            </a:endParaRPr>
          </a:p>
        </p:txBody>
      </p:sp>
      <p:sp>
        <p:nvSpPr>
          <p:cNvPr id="7" name="CaixaDeTexto 6">
            <a:extLst>
              <a:ext uri="{FF2B5EF4-FFF2-40B4-BE49-F238E27FC236}">
                <a16:creationId xmlns:a16="http://schemas.microsoft.com/office/drawing/2014/main" id="{07E5E65F-40BB-0DFF-411E-E623566DF4D7}"/>
              </a:ext>
            </a:extLst>
          </p:cNvPr>
          <p:cNvSpPr txBox="1"/>
          <p:nvPr/>
        </p:nvSpPr>
        <p:spPr>
          <a:xfrm>
            <a:off x="776719" y="6049918"/>
            <a:ext cx="2437684" cy="912558"/>
          </a:xfrm>
          <a:prstGeom prst="rect">
            <a:avLst/>
          </a:prstGeom>
          <a:noFill/>
        </p:spPr>
        <p:txBody>
          <a:bodyPr wrap="square" lIns="91440" tIns="45720" rIns="91440" bIns="45720" rtlCol="0" anchor="t">
            <a:spAutoFit/>
          </a:bodyPr>
          <a:lstStyle/>
          <a:p>
            <a:pPr algn="ctr">
              <a:lnSpc>
                <a:spcPct val="90000"/>
              </a:lnSpc>
            </a:pPr>
            <a:endParaRPr lang="pt-BR" sz="1200" b="1" dirty="0">
              <a:solidFill>
                <a:schemeClr val="tx2"/>
              </a:solidFill>
            </a:endParaRPr>
          </a:p>
          <a:p>
            <a:pPr algn="ctr">
              <a:lnSpc>
                <a:spcPts val="1300"/>
              </a:lnSpc>
            </a:pPr>
            <a:r>
              <a:rPr lang="en-US" sz="1200" b="1" dirty="0">
                <a:solidFill>
                  <a:schemeClr val="tx2"/>
                </a:solidFill>
              </a:rPr>
              <a:t>BRL 20,65 bi</a:t>
            </a:r>
            <a:endParaRPr lang="en-US" sz="1000" dirty="0">
              <a:solidFill>
                <a:schemeClr val="tx2"/>
              </a:solidFill>
            </a:endParaRPr>
          </a:p>
          <a:p>
            <a:pPr algn="ctr">
              <a:lnSpc>
                <a:spcPts val="1300"/>
              </a:lnSpc>
            </a:pPr>
            <a:r>
              <a:rPr lang="en-US" sz="1000" dirty="0">
                <a:solidFill>
                  <a:schemeClr val="tx2"/>
                </a:solidFill>
              </a:rPr>
              <a:t>traded, and </a:t>
            </a:r>
            <a:r>
              <a:rPr lang="en-US" sz="1200" b="1" dirty="0">
                <a:solidFill>
                  <a:schemeClr val="tx2"/>
                </a:solidFill>
              </a:rPr>
              <a:t>ADTV </a:t>
            </a:r>
          </a:p>
          <a:p>
            <a:pPr algn="ctr">
              <a:lnSpc>
                <a:spcPts val="1300"/>
              </a:lnSpc>
            </a:pPr>
            <a:r>
              <a:rPr lang="en-US" sz="1200" b="1" dirty="0">
                <a:solidFill>
                  <a:schemeClr val="tx2"/>
                </a:solidFill>
              </a:rPr>
              <a:t>of BRL 42,57M</a:t>
            </a:r>
            <a:endParaRPr lang="pt-BR" sz="1200" b="1" dirty="0">
              <a:solidFill>
                <a:schemeClr val="tx2"/>
              </a:solidFill>
            </a:endParaRPr>
          </a:p>
          <a:p>
            <a:endParaRPr lang="pt-BR" sz="1000" dirty="0"/>
          </a:p>
        </p:txBody>
      </p:sp>
      <p:sp>
        <p:nvSpPr>
          <p:cNvPr id="25" name="Retângulo: Cantos Arredondados 24">
            <a:extLst>
              <a:ext uri="{FF2B5EF4-FFF2-40B4-BE49-F238E27FC236}">
                <a16:creationId xmlns:a16="http://schemas.microsoft.com/office/drawing/2014/main" id="{587EC1B8-69B2-23C9-958A-1FA0976B258A}"/>
              </a:ext>
            </a:extLst>
          </p:cNvPr>
          <p:cNvSpPr/>
          <p:nvPr/>
        </p:nvSpPr>
        <p:spPr>
          <a:xfrm>
            <a:off x="4145394" y="6139638"/>
            <a:ext cx="2909471" cy="775657"/>
          </a:xfrm>
          <a:prstGeom prst="roundRect">
            <a:avLst>
              <a:gd name="adj" fmla="val 6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86000" rIns="90000" bIns="90000" rtlCol="0" anchor="t"/>
          <a:lstStyle/>
          <a:p>
            <a:pPr algn="ctr">
              <a:lnSpc>
                <a:spcPct val="90000"/>
              </a:lnSpc>
            </a:pPr>
            <a:endParaRPr lang="pt-BR" sz="1200" b="1">
              <a:solidFill>
                <a:schemeClr val="tx2"/>
              </a:solidFill>
            </a:endParaRPr>
          </a:p>
        </p:txBody>
      </p:sp>
      <p:sp>
        <p:nvSpPr>
          <p:cNvPr id="28" name="CaixaDeTexto 27">
            <a:extLst>
              <a:ext uri="{FF2B5EF4-FFF2-40B4-BE49-F238E27FC236}">
                <a16:creationId xmlns:a16="http://schemas.microsoft.com/office/drawing/2014/main" id="{CC895694-9AC4-08D3-8222-6C089A1C89D4}"/>
              </a:ext>
            </a:extLst>
          </p:cNvPr>
          <p:cNvSpPr txBox="1"/>
          <p:nvPr/>
        </p:nvSpPr>
        <p:spPr>
          <a:xfrm>
            <a:off x="4190462" y="6264720"/>
            <a:ext cx="2864403" cy="592470"/>
          </a:xfrm>
          <a:prstGeom prst="rect">
            <a:avLst/>
          </a:prstGeom>
          <a:noFill/>
        </p:spPr>
        <p:txBody>
          <a:bodyPr wrap="square" lIns="91440" tIns="45720" rIns="91440" bIns="45720" rtlCol="0" anchor="t">
            <a:spAutoFit/>
          </a:bodyPr>
          <a:lstStyle/>
          <a:p>
            <a:pPr algn="ctr">
              <a:lnSpc>
                <a:spcPts val="1300"/>
              </a:lnSpc>
            </a:pPr>
            <a:r>
              <a:rPr lang="en-US" sz="1200" b="1" dirty="0">
                <a:solidFill>
                  <a:schemeClr val="tx2"/>
                </a:solidFill>
              </a:rPr>
              <a:t>1,172 trades</a:t>
            </a:r>
            <a:r>
              <a:rPr lang="en-US" sz="1000" dirty="0">
                <a:solidFill>
                  <a:schemeClr val="tx2"/>
                </a:solidFill>
              </a:rPr>
              <a:t> </a:t>
            </a:r>
          </a:p>
          <a:p>
            <a:pPr algn="ctr">
              <a:lnSpc>
                <a:spcPts val="1300"/>
              </a:lnSpc>
            </a:pPr>
            <a:r>
              <a:rPr lang="en-US" sz="1000" dirty="0">
                <a:solidFill>
                  <a:schemeClr val="tx2"/>
                </a:solidFill>
              </a:rPr>
              <a:t>in total, including </a:t>
            </a:r>
          </a:p>
          <a:p>
            <a:pPr algn="ctr">
              <a:lnSpc>
                <a:spcPts val="1300"/>
              </a:lnSpc>
            </a:pPr>
            <a:r>
              <a:rPr lang="en-US" sz="1200" b="1" dirty="0">
                <a:solidFill>
                  <a:schemeClr val="tx2"/>
                </a:solidFill>
              </a:rPr>
              <a:t>Stocks, BDRs, REITs and Units</a:t>
            </a:r>
            <a:endParaRPr lang="pt-BR" sz="1200" b="1" dirty="0">
              <a:solidFill>
                <a:schemeClr val="tx2"/>
              </a:solidFill>
            </a:endParaRPr>
          </a:p>
        </p:txBody>
      </p:sp>
      <p:pic>
        <p:nvPicPr>
          <p:cNvPr id="36" name="Gráfico 35">
            <a:extLst>
              <a:ext uri="{FF2B5EF4-FFF2-40B4-BE49-F238E27FC236}">
                <a16:creationId xmlns:a16="http://schemas.microsoft.com/office/drawing/2014/main" id="{CE21E792-BE94-FD4B-FB53-4F95438706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428" y="6229956"/>
            <a:ext cx="220121" cy="220121"/>
          </a:xfrm>
          <a:prstGeom prst="rect">
            <a:avLst/>
          </a:prstGeom>
        </p:spPr>
      </p:pic>
      <p:pic>
        <p:nvPicPr>
          <p:cNvPr id="39" name="Gráfico 38">
            <a:extLst>
              <a:ext uri="{FF2B5EF4-FFF2-40B4-BE49-F238E27FC236}">
                <a16:creationId xmlns:a16="http://schemas.microsoft.com/office/drawing/2014/main" id="{F294AEB7-9C42-A06F-BF97-72E720799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0444" y="6201809"/>
            <a:ext cx="220121" cy="220121"/>
          </a:xfrm>
          <a:prstGeom prst="rect">
            <a:avLst/>
          </a:prstGeom>
        </p:spPr>
      </p:pic>
      <p:sp>
        <p:nvSpPr>
          <p:cNvPr id="20" name="CaixaDeTexto 19">
            <a:extLst>
              <a:ext uri="{FF2B5EF4-FFF2-40B4-BE49-F238E27FC236}">
                <a16:creationId xmlns:a16="http://schemas.microsoft.com/office/drawing/2014/main" id="{35A58E28-3DF5-8651-DBC5-E605289509D1}"/>
              </a:ext>
            </a:extLst>
          </p:cNvPr>
          <p:cNvSpPr txBox="1"/>
          <p:nvPr/>
        </p:nvSpPr>
        <p:spPr>
          <a:xfrm>
            <a:off x="2330491" y="8001444"/>
            <a:ext cx="3269639" cy="246221"/>
          </a:xfrm>
          <a:prstGeom prst="rect">
            <a:avLst/>
          </a:prstGeom>
          <a:noFill/>
        </p:spPr>
        <p:txBody>
          <a:bodyPr wrap="square" lIns="0" tIns="0" rIns="0" bIns="0" rtlCol="0">
            <a:noAutofit/>
          </a:bodyPr>
          <a:lstStyle>
            <a:defPPr>
              <a:defRPr lang="en-US"/>
            </a:defPPr>
            <a:lvl1pPr>
              <a:defRPr sz="1200" b="1" spc="-20">
                <a:solidFill>
                  <a:schemeClr val="accent2"/>
                </a:solidFill>
              </a:defRPr>
            </a:lvl1pPr>
          </a:lstStyle>
          <a:p>
            <a:r>
              <a:rPr lang="pt-BR"/>
              <a:t>Traded Volume per month  (BRL MM)</a:t>
            </a:r>
          </a:p>
          <a:p>
            <a:endParaRPr lang="pt-BR"/>
          </a:p>
        </p:txBody>
      </p:sp>
      <p:sp>
        <p:nvSpPr>
          <p:cNvPr id="17" name="Título 5">
            <a:extLst>
              <a:ext uri="{FF2B5EF4-FFF2-40B4-BE49-F238E27FC236}">
                <a16:creationId xmlns:a16="http://schemas.microsoft.com/office/drawing/2014/main" id="{64761BF2-A1C0-2DAD-428C-64BF7FCB19F6}"/>
              </a:ext>
            </a:extLst>
          </p:cNvPr>
          <p:cNvSpPr txBox="1">
            <a:spLocks/>
          </p:cNvSpPr>
          <p:nvPr/>
        </p:nvSpPr>
        <p:spPr>
          <a:xfrm>
            <a:off x="768007" y="1551434"/>
            <a:ext cx="6328461" cy="993646"/>
          </a:xfrm>
          <a:prstGeom prst="rect">
            <a:avLst/>
          </a:prstGeom>
        </p:spPr>
        <p:txBody>
          <a:bodyPr vert="horz" lIns="0" tIns="0" rIns="0" bIns="0" rtlCol="0" anchor="t" anchorCtr="0">
            <a:noAutofit/>
          </a:bodyPr>
          <a:lstStyle>
            <a:lvl1pPr algn="l" defTabSz="755934" rtl="0" eaLnBrk="1" latinLnBrk="0" hangingPunct="1">
              <a:lnSpc>
                <a:spcPct val="95000"/>
              </a:lnSpc>
              <a:spcBef>
                <a:spcPct val="0"/>
              </a:spcBef>
              <a:buNone/>
              <a:defRPr sz="3400" kern="1200" spc="-70" baseline="0">
                <a:solidFill>
                  <a:schemeClr val="bg2"/>
                </a:solidFill>
                <a:latin typeface="GalanoGrotesque-SemiBold" panose="00000700000000000000" pitchFamily="50" charset="0"/>
                <a:ea typeface="+mj-ea"/>
                <a:cs typeface="+mj-cs"/>
              </a:defRPr>
            </a:lvl1pPr>
          </a:lstStyle>
          <a:p>
            <a:r>
              <a:rPr lang="pt-BR" b="1" spc="-40">
                <a:solidFill>
                  <a:srgbClr val="F0F5FF"/>
                </a:solidFill>
              </a:rPr>
              <a:t>Block Trading</a:t>
            </a:r>
            <a:br>
              <a:rPr lang="pt-BR" sz="2400" spc="0">
                <a:solidFill>
                  <a:schemeClr val="accent2"/>
                </a:solidFill>
                <a:latin typeface="GalanoGrotesque-Regular" panose="00000500000000000000" pitchFamily="50" charset="0"/>
              </a:rPr>
            </a:br>
            <a:r>
              <a:rPr lang="pt-BR" sz="2400" spc="0">
                <a:solidFill>
                  <a:schemeClr val="accent2"/>
                </a:solidFill>
                <a:latin typeface="GalanoGrotesque-Regular" panose="00000500000000000000" pitchFamily="50" charset="0"/>
              </a:rPr>
              <a:t>Solutions</a:t>
            </a:r>
            <a:endParaRPr lang="pt-BR" sz="2400" spc="-40">
              <a:solidFill>
                <a:schemeClr val="accent2"/>
              </a:solidFill>
              <a:latin typeface="GalanoGrotesque-Regular" panose="00000500000000000000" pitchFamily="50" charset="0"/>
            </a:endParaRPr>
          </a:p>
        </p:txBody>
      </p:sp>
      <p:sp>
        <p:nvSpPr>
          <p:cNvPr id="21" name="CaixaDeTexto 20">
            <a:extLst>
              <a:ext uri="{FF2B5EF4-FFF2-40B4-BE49-F238E27FC236}">
                <a16:creationId xmlns:a16="http://schemas.microsoft.com/office/drawing/2014/main" id="{980CB012-E7BC-59E2-1518-386B1DD8326B}"/>
              </a:ext>
            </a:extLst>
          </p:cNvPr>
          <p:cNvSpPr txBox="1"/>
          <p:nvPr/>
        </p:nvSpPr>
        <p:spPr>
          <a:xfrm>
            <a:off x="151529" y="5801416"/>
            <a:ext cx="4920247" cy="163217"/>
          </a:xfrm>
          <a:prstGeom prst="rect">
            <a:avLst/>
          </a:prstGeom>
          <a:noFill/>
        </p:spPr>
        <p:txBody>
          <a:bodyPr wrap="square" lIns="0" tIns="0" rIns="0" bIns="0" rtlCol="0" anchor="t">
            <a:noAutofit/>
          </a:bodyPr>
          <a:lstStyle/>
          <a:p>
            <a:r>
              <a:rPr lang="en-US" sz="1200" b="1" spc="-20" dirty="0">
                <a:solidFill>
                  <a:srgbClr val="55C4F4"/>
                </a:solidFill>
              </a:rPr>
              <a:t>Statistics</a:t>
            </a:r>
            <a:r>
              <a:rPr lang="pt-BR" sz="1200" b="1" spc="-20" dirty="0">
                <a:solidFill>
                  <a:srgbClr val="55C4F4"/>
                </a:solidFill>
              </a:rPr>
              <a:t> </a:t>
            </a:r>
            <a:r>
              <a:rPr lang="en-US" sz="1200" spc="-20" noProof="0" dirty="0">
                <a:solidFill>
                  <a:schemeClr val="accent1"/>
                </a:solidFill>
              </a:rPr>
              <a:t>from 01/02/24 to </a:t>
            </a:r>
            <a:r>
              <a:rPr lang="en-US" sz="1200" spc="-20" dirty="0">
                <a:solidFill>
                  <a:schemeClr val="accent1"/>
                </a:solidFill>
              </a:rPr>
              <a:t>11/28/25</a:t>
            </a:r>
            <a:r>
              <a:rPr lang="en-US" sz="1200" spc="-20" noProof="0" dirty="0">
                <a:solidFill>
                  <a:schemeClr val="accent1"/>
                </a:solidFill>
              </a:rPr>
              <a:t>)</a:t>
            </a:r>
          </a:p>
        </p:txBody>
      </p:sp>
      <p:sp>
        <p:nvSpPr>
          <p:cNvPr id="3" name="CaixaDeTexto 2">
            <a:extLst>
              <a:ext uri="{FF2B5EF4-FFF2-40B4-BE49-F238E27FC236}">
                <a16:creationId xmlns:a16="http://schemas.microsoft.com/office/drawing/2014/main" id="{844BF01A-DCA0-B087-A69A-0ADC39ED7B8F}"/>
              </a:ext>
            </a:extLst>
          </p:cNvPr>
          <p:cNvSpPr txBox="1"/>
          <p:nvPr/>
        </p:nvSpPr>
        <p:spPr>
          <a:xfrm>
            <a:off x="185664" y="2865758"/>
            <a:ext cx="1847897" cy="232798"/>
          </a:xfrm>
          <a:prstGeom prst="rect">
            <a:avLst/>
          </a:prstGeom>
          <a:noFill/>
        </p:spPr>
        <p:txBody>
          <a:bodyPr wrap="square" lIns="0" tIns="0" rIns="0" bIns="0" rtlCol="0">
            <a:noAutofit/>
          </a:bodyPr>
          <a:lstStyle/>
          <a:p>
            <a:r>
              <a:rPr lang="en-US" sz="1600" b="1" spc="-20" noProof="0" dirty="0">
                <a:solidFill>
                  <a:srgbClr val="002060"/>
                </a:solidFill>
              </a:rPr>
              <a:t>Key highlights</a:t>
            </a:r>
          </a:p>
        </p:txBody>
      </p:sp>
      <p:sp>
        <p:nvSpPr>
          <p:cNvPr id="6" name="CaixaDeTexto 5">
            <a:extLst>
              <a:ext uri="{FF2B5EF4-FFF2-40B4-BE49-F238E27FC236}">
                <a16:creationId xmlns:a16="http://schemas.microsoft.com/office/drawing/2014/main" id="{07A1C237-64CD-A273-6AE3-917810373ADC}"/>
              </a:ext>
            </a:extLst>
          </p:cNvPr>
          <p:cNvSpPr txBox="1"/>
          <p:nvPr/>
        </p:nvSpPr>
        <p:spPr>
          <a:xfrm>
            <a:off x="56193" y="3122893"/>
            <a:ext cx="7503481" cy="2253412"/>
          </a:xfrm>
          <a:prstGeom prst="rect">
            <a:avLst/>
          </a:prstGeom>
          <a:noFill/>
        </p:spPr>
        <p:txBody>
          <a:bodyPr wrap="square" lIns="0" tIns="0" rIns="0" bIns="0" rtlCol="0" anchor="t">
            <a:noAutofit/>
          </a:bodyPr>
          <a:lstStyle/>
          <a:p>
            <a:pPr marL="86400" indent="-171450" algn="just">
              <a:lnSpc>
                <a:spcPct val="150000"/>
              </a:lnSpc>
              <a:spcAft>
                <a:spcPts val="400"/>
              </a:spcAft>
              <a:buFont typeface="Wingdings" panose="05000000000000000000" pitchFamily="2" charset="2"/>
              <a:buChar char="§"/>
            </a:pPr>
            <a:r>
              <a:rPr lang="en-US" sz="1200" spc="-20" dirty="0">
                <a:solidFill>
                  <a:schemeClr val="accent1"/>
                </a:solidFill>
              </a:rPr>
              <a:t>In Q1 2026, B3 plans to launch </a:t>
            </a:r>
            <a:r>
              <a:rPr lang="en-US" sz="1200" b="1" spc="-20" dirty="0">
                <a:solidFill>
                  <a:schemeClr val="accent1"/>
                </a:solidFill>
              </a:rPr>
              <a:t>three new functionalities:</a:t>
            </a:r>
          </a:p>
          <a:p>
            <a:pPr marL="86400" indent="-171450" algn="just">
              <a:lnSpc>
                <a:spcPct val="150000"/>
              </a:lnSpc>
              <a:spcAft>
                <a:spcPts val="400"/>
              </a:spcAft>
              <a:buFont typeface="Wingdings" panose="05000000000000000000" pitchFamily="2" charset="2"/>
              <a:buChar char="§"/>
            </a:pPr>
            <a:r>
              <a:rPr lang="en-US" sz="1200" b="1" spc="-20" dirty="0">
                <a:solidFill>
                  <a:schemeClr val="accent1"/>
                </a:solidFill>
              </a:rPr>
              <a:t>Cross trade at BBT: </a:t>
            </a:r>
            <a:r>
              <a:rPr lang="en-US" sz="1200" spc="-20" dirty="0">
                <a:solidFill>
                  <a:schemeClr val="accent1"/>
                </a:solidFill>
              </a:rPr>
              <a:t>A feature that will allow sending cross orders with a premium or discount, aligned with the current rules for cross orders in the central order book. This launch is subject to regulatory approval.</a:t>
            </a:r>
          </a:p>
          <a:p>
            <a:pPr marL="86400" indent="-171450" algn="just">
              <a:lnSpc>
                <a:spcPct val="150000"/>
              </a:lnSpc>
              <a:spcAft>
                <a:spcPts val="400"/>
              </a:spcAft>
              <a:buFont typeface="Wingdings" panose="05000000000000000000" pitchFamily="2" charset="2"/>
              <a:buChar char="§"/>
            </a:pPr>
            <a:r>
              <a:rPr lang="en-US" sz="1200" b="1" spc="-20" dirty="0">
                <a:solidFill>
                  <a:schemeClr val="accent1"/>
                </a:solidFill>
              </a:rPr>
              <a:t>Removal of Multiples in BBT: </a:t>
            </a:r>
            <a:r>
              <a:rPr lang="en-US" sz="1200" spc="-20" dirty="0">
                <a:solidFill>
                  <a:schemeClr val="accent1"/>
                </a:solidFill>
              </a:rPr>
              <a:t>It will be possible to send orders only by respecting the minimum of each range. If the order is executed and a remaining quantity is less than the minimum, the remainder will be canceled.</a:t>
            </a:r>
          </a:p>
          <a:p>
            <a:pPr marL="86400" indent="-171450" algn="just">
              <a:lnSpc>
                <a:spcPct val="150000"/>
              </a:lnSpc>
              <a:spcAft>
                <a:spcPts val="400"/>
              </a:spcAft>
              <a:buFont typeface="Wingdings" panose="05000000000000000000" pitchFamily="2" charset="2"/>
              <a:buChar char="§"/>
            </a:pPr>
            <a:r>
              <a:rPr lang="en-US" sz="1200" b="1" spc="-20" dirty="0">
                <a:solidFill>
                  <a:schemeClr val="accent1"/>
                </a:solidFill>
              </a:rPr>
              <a:t>Minimum Quantity Parameterization in BBT: </a:t>
            </a:r>
            <a:r>
              <a:rPr lang="en-US" sz="1200" spc="-20" dirty="0">
                <a:solidFill>
                  <a:schemeClr val="accent1"/>
                </a:solidFill>
              </a:rPr>
              <a:t>Possibility to set a minimum quantity for the offer, configuring as an All or </a:t>
            </a:r>
            <a:r>
              <a:rPr lang="en-US" sz="1200" spc="-20" dirty="0" err="1">
                <a:solidFill>
                  <a:schemeClr val="accent1"/>
                </a:solidFill>
              </a:rPr>
              <a:t>none.order</a:t>
            </a:r>
            <a:endParaRPr lang="en-US" sz="1200" spc="-20" dirty="0">
              <a:solidFill>
                <a:schemeClr val="accent1"/>
              </a:solidFill>
            </a:endParaRPr>
          </a:p>
        </p:txBody>
      </p:sp>
      <p:sp>
        <p:nvSpPr>
          <p:cNvPr id="54" name="Retângulo: Cantos Arredondados 53">
            <a:extLst>
              <a:ext uri="{FF2B5EF4-FFF2-40B4-BE49-F238E27FC236}">
                <a16:creationId xmlns:a16="http://schemas.microsoft.com/office/drawing/2014/main" id="{6C72EB57-0783-B512-7A5F-F20F5E59ED57}"/>
              </a:ext>
            </a:extLst>
          </p:cNvPr>
          <p:cNvSpPr/>
          <p:nvPr/>
        </p:nvSpPr>
        <p:spPr>
          <a:xfrm>
            <a:off x="2113546" y="6984521"/>
            <a:ext cx="3068053" cy="833324"/>
          </a:xfrm>
          <a:prstGeom prst="roundRect">
            <a:avLst>
              <a:gd name="adj" fmla="val 6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86000" rIns="90000" bIns="90000" rtlCol="0" anchor="t"/>
          <a:lstStyle/>
          <a:p>
            <a:pPr algn="ctr">
              <a:lnSpc>
                <a:spcPct val="90000"/>
              </a:lnSpc>
            </a:pPr>
            <a:endParaRPr lang="pt-BR" sz="1200" b="1">
              <a:solidFill>
                <a:schemeClr val="tx2"/>
              </a:solidFill>
            </a:endParaRPr>
          </a:p>
        </p:txBody>
      </p:sp>
      <p:pic>
        <p:nvPicPr>
          <p:cNvPr id="56" name="Gráfico 55">
            <a:extLst>
              <a:ext uri="{FF2B5EF4-FFF2-40B4-BE49-F238E27FC236}">
                <a16:creationId xmlns:a16="http://schemas.microsoft.com/office/drawing/2014/main" id="{E89F04CF-CDFA-BD42-7073-D510963DE8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0645" y="6996925"/>
            <a:ext cx="220121" cy="220121"/>
          </a:xfrm>
          <a:prstGeom prst="rect">
            <a:avLst/>
          </a:prstGeom>
        </p:spPr>
      </p:pic>
      <p:graphicFrame>
        <p:nvGraphicFramePr>
          <p:cNvPr id="57" name="Tabela 56">
            <a:extLst>
              <a:ext uri="{FF2B5EF4-FFF2-40B4-BE49-F238E27FC236}">
                <a16:creationId xmlns:a16="http://schemas.microsoft.com/office/drawing/2014/main" id="{F071EEC4-B54C-FA06-B102-7D992C67B182}"/>
              </a:ext>
            </a:extLst>
          </p:cNvPr>
          <p:cNvGraphicFramePr>
            <a:graphicFrameLocks noGrp="1"/>
          </p:cNvGraphicFramePr>
          <p:nvPr>
            <p:extLst>
              <p:ext uri="{D42A27DB-BD31-4B8C-83A1-F6EECF244321}">
                <p14:modId xmlns:p14="http://schemas.microsoft.com/office/powerpoint/2010/main" val="4031449270"/>
              </p:ext>
            </p:extLst>
          </p:nvPr>
        </p:nvGraphicFramePr>
        <p:xfrm>
          <a:off x="2279462" y="7217047"/>
          <a:ext cx="2821927" cy="769620"/>
        </p:xfrm>
        <a:graphic>
          <a:graphicData uri="http://schemas.openxmlformats.org/drawingml/2006/table">
            <a:tbl>
              <a:tblPr/>
              <a:tblGrid>
                <a:gridCol w="1042785">
                  <a:extLst>
                    <a:ext uri="{9D8B030D-6E8A-4147-A177-3AD203B41FA5}">
                      <a16:colId xmlns:a16="http://schemas.microsoft.com/office/drawing/2014/main" val="2332426827"/>
                    </a:ext>
                  </a:extLst>
                </a:gridCol>
                <a:gridCol w="1779142">
                  <a:extLst>
                    <a:ext uri="{9D8B030D-6E8A-4147-A177-3AD203B41FA5}">
                      <a16:colId xmlns:a16="http://schemas.microsoft.com/office/drawing/2014/main" val="1067545443"/>
                    </a:ext>
                  </a:extLst>
                </a:gridCol>
              </a:tblGrid>
              <a:tr h="166127">
                <a:tc>
                  <a:txBody>
                    <a:bodyPr/>
                    <a:lstStyle/>
                    <a:p>
                      <a:pPr marL="0" algn="ctr" defTabSz="755934" rtl="0" eaLnBrk="1" fontAlgn="b" latinLnBrk="0" hangingPunct="1">
                        <a:buNone/>
                      </a:pPr>
                      <a:r>
                        <a:rPr lang="pt-BR" sz="1200" b="1" kern="1200">
                          <a:solidFill>
                            <a:schemeClr val="tx2"/>
                          </a:solidFill>
                          <a:latin typeface="+mn-lt"/>
                          <a:ea typeface="+mn-ea"/>
                          <a:cs typeface="+mn-cs"/>
                        </a:rPr>
                        <a:t>Stocks/</a:t>
                      </a:r>
                      <a:r>
                        <a:rPr lang="pt-BR" sz="1200" b="1" kern="1200" err="1">
                          <a:solidFill>
                            <a:schemeClr val="tx2"/>
                          </a:solidFill>
                          <a:latin typeface="+mn-lt"/>
                          <a:ea typeface="+mn-ea"/>
                          <a:cs typeface="+mn-cs"/>
                        </a:rPr>
                        <a:t>Units</a:t>
                      </a:r>
                      <a:endParaRPr lang="pt-BR" sz="1200" b="1" kern="1200">
                        <a:solidFill>
                          <a:schemeClr val="tx2"/>
                        </a:solidFill>
                        <a:latin typeface="+mn-lt"/>
                        <a:ea typeface="+mn-ea"/>
                        <a:cs typeface="+mn-cs"/>
                      </a:endParaRPr>
                    </a:p>
                  </a:txBody>
                  <a:tcPr marL="9525" marR="9525" marT="9525" marB="0" anchor="b">
                    <a:lnL>
                      <a:noFill/>
                    </a:lnL>
                    <a:lnR>
                      <a:noFill/>
                    </a:lnR>
                    <a:lnT>
                      <a:noFill/>
                    </a:lnT>
                    <a:lnB w="12700" cap="flat" cmpd="sng" algn="ctr">
                      <a:solidFill>
                        <a:srgbClr val="50C3F5"/>
                      </a:solidFill>
                      <a:prstDash val="solid"/>
                      <a:round/>
                      <a:headEnd type="none" w="med" len="med"/>
                      <a:tailEnd type="none" w="med" len="med"/>
                    </a:lnB>
                    <a:noFill/>
                  </a:tcPr>
                </a:tc>
                <a:tc>
                  <a:txBody>
                    <a:bodyPr/>
                    <a:lstStyle/>
                    <a:p>
                      <a:pPr algn="ctr" fontAlgn="b">
                        <a:buNone/>
                      </a:pPr>
                      <a:r>
                        <a:rPr lang="pt-BR" sz="1000" kern="1200" dirty="0">
                          <a:solidFill>
                            <a:schemeClr val="tx2"/>
                          </a:solidFill>
                          <a:latin typeface="+mn-lt"/>
                          <a:ea typeface="+mn-ea"/>
                          <a:cs typeface="+mn-cs"/>
                        </a:rPr>
                        <a:t>R$ 19,349 MM</a:t>
                      </a:r>
                    </a:p>
                  </a:txBody>
                  <a:tcPr marL="9525" marR="9525" marT="9525" marB="0" anchor="b">
                    <a:lnL>
                      <a:noFill/>
                    </a:lnL>
                    <a:lnR>
                      <a:noFill/>
                    </a:lnR>
                    <a:lnT>
                      <a:noFill/>
                    </a:lnT>
                    <a:lnB w="12700" cap="flat" cmpd="sng" algn="ctr">
                      <a:solidFill>
                        <a:srgbClr val="50C3F5"/>
                      </a:solidFill>
                      <a:prstDash val="solid"/>
                      <a:round/>
                      <a:headEnd type="none" w="med" len="med"/>
                      <a:tailEnd type="none" w="med" len="med"/>
                    </a:lnB>
                    <a:noFill/>
                  </a:tcPr>
                </a:tc>
                <a:extLst>
                  <a:ext uri="{0D108BD9-81ED-4DB2-BD59-A6C34878D82A}">
                    <a16:rowId xmlns:a16="http://schemas.microsoft.com/office/drawing/2014/main" val="2294777097"/>
                  </a:ext>
                </a:extLst>
              </a:tr>
              <a:tr h="166127">
                <a:tc>
                  <a:txBody>
                    <a:bodyPr/>
                    <a:lstStyle/>
                    <a:p>
                      <a:pPr marL="0" algn="ctr" defTabSz="755934" rtl="0" eaLnBrk="1" fontAlgn="b" latinLnBrk="0" hangingPunct="1">
                        <a:buNone/>
                      </a:pPr>
                      <a:r>
                        <a:rPr lang="pt-BR" sz="1200" b="1" kern="1200" err="1">
                          <a:solidFill>
                            <a:schemeClr val="tx2"/>
                          </a:solidFill>
                          <a:latin typeface="+mn-lt"/>
                          <a:ea typeface="+mn-ea"/>
                          <a:cs typeface="+mn-cs"/>
                        </a:rPr>
                        <a:t>REITs</a:t>
                      </a:r>
                      <a:endParaRPr lang="pt-BR" sz="1200" b="1" kern="1200">
                        <a:solidFill>
                          <a:schemeClr val="tx2"/>
                        </a:solidFill>
                        <a:latin typeface="+mn-lt"/>
                        <a:ea typeface="+mn-ea"/>
                        <a:cs typeface="+mn-cs"/>
                      </a:endParaRPr>
                    </a:p>
                  </a:txBody>
                  <a:tcPr marL="9525" marR="9525" marT="9525" marB="0" anchor="b">
                    <a:lnL>
                      <a:noFill/>
                    </a:lnL>
                    <a:lnR>
                      <a:noFill/>
                    </a:lnR>
                    <a:lnT w="12700" cap="flat" cmpd="sng" algn="ctr">
                      <a:solidFill>
                        <a:srgbClr val="50C3F5"/>
                      </a:solidFill>
                      <a:prstDash val="solid"/>
                      <a:round/>
                      <a:headEnd type="none" w="med" len="med"/>
                      <a:tailEnd type="none" w="med" len="med"/>
                    </a:lnT>
                    <a:lnB w="12700" cap="flat" cmpd="sng" algn="ctr">
                      <a:solidFill>
                        <a:srgbClr val="50C3F5"/>
                      </a:solidFill>
                      <a:prstDash val="solid"/>
                      <a:round/>
                      <a:headEnd type="none" w="med" len="med"/>
                      <a:tailEnd type="none" w="med" len="med"/>
                    </a:lnB>
                    <a:noFill/>
                  </a:tcPr>
                </a:tc>
                <a:tc>
                  <a:txBody>
                    <a:bodyPr/>
                    <a:lstStyle/>
                    <a:p>
                      <a:pPr algn="ctr" fontAlgn="b">
                        <a:buNone/>
                      </a:pPr>
                      <a:r>
                        <a:rPr lang="pt-BR" sz="1000" kern="1200" dirty="0">
                          <a:solidFill>
                            <a:schemeClr val="tx2"/>
                          </a:solidFill>
                          <a:latin typeface="+mn-lt"/>
                          <a:ea typeface="+mn-ea"/>
                          <a:cs typeface="+mn-cs"/>
                        </a:rPr>
                        <a:t> R$ 972 MM </a:t>
                      </a:r>
                    </a:p>
                  </a:txBody>
                  <a:tcPr marL="9525" marR="9525" marT="9525" marB="0" anchor="b">
                    <a:lnL>
                      <a:noFill/>
                    </a:lnL>
                    <a:lnR>
                      <a:noFill/>
                    </a:lnR>
                    <a:lnT w="12700" cap="flat" cmpd="sng" algn="ctr">
                      <a:solidFill>
                        <a:srgbClr val="50C3F5"/>
                      </a:solidFill>
                      <a:prstDash val="solid"/>
                      <a:round/>
                      <a:headEnd type="none" w="med" len="med"/>
                      <a:tailEnd type="none" w="med" len="med"/>
                    </a:lnT>
                    <a:lnB w="12700" cap="flat" cmpd="sng" algn="ctr">
                      <a:solidFill>
                        <a:srgbClr val="50C3F5"/>
                      </a:solidFill>
                      <a:prstDash val="solid"/>
                      <a:round/>
                      <a:headEnd type="none" w="med" len="med"/>
                      <a:tailEnd type="none" w="med" len="med"/>
                    </a:lnB>
                    <a:noFill/>
                  </a:tcPr>
                </a:tc>
                <a:extLst>
                  <a:ext uri="{0D108BD9-81ED-4DB2-BD59-A6C34878D82A}">
                    <a16:rowId xmlns:a16="http://schemas.microsoft.com/office/drawing/2014/main" val="3680917777"/>
                  </a:ext>
                </a:extLst>
              </a:tr>
              <a:tr h="166127">
                <a:tc>
                  <a:txBody>
                    <a:bodyPr/>
                    <a:lstStyle/>
                    <a:p>
                      <a:pPr algn="ctr" fontAlgn="b">
                        <a:buNone/>
                      </a:pPr>
                      <a:r>
                        <a:rPr lang="pt-BR" sz="1200" b="1" kern="1200" err="1">
                          <a:solidFill>
                            <a:schemeClr val="tx2"/>
                          </a:solidFill>
                          <a:latin typeface="+mn-lt"/>
                          <a:ea typeface="+mn-ea"/>
                          <a:cs typeface="+mn-cs"/>
                        </a:rPr>
                        <a:t>BDRs</a:t>
                      </a:r>
                      <a:endParaRPr lang="pt-BR"/>
                    </a:p>
                  </a:txBody>
                  <a:tcPr marL="9525" marR="9525" marT="9525" marB="0" anchor="b">
                    <a:lnL>
                      <a:noFill/>
                    </a:lnL>
                    <a:lnR>
                      <a:noFill/>
                    </a:lnR>
                    <a:lnT w="12700" cap="flat" cmpd="sng" algn="ctr">
                      <a:solidFill>
                        <a:srgbClr val="50C3F5"/>
                      </a:solidFill>
                      <a:prstDash val="solid"/>
                      <a:round/>
                      <a:headEnd type="none" w="med" len="med"/>
                      <a:tailEnd type="none" w="med" len="med"/>
                    </a:lnT>
                    <a:lnB w="12700" cap="flat" cmpd="sng" algn="ctr">
                      <a:solidFill>
                        <a:srgbClr val="50C3F5"/>
                      </a:solidFill>
                      <a:prstDash val="solid"/>
                      <a:round/>
                      <a:headEnd type="none" w="med" len="med"/>
                      <a:tailEnd type="none" w="med" len="med"/>
                    </a:lnB>
                    <a:noFill/>
                  </a:tcPr>
                </a:tc>
                <a:tc>
                  <a:txBody>
                    <a:bodyPr/>
                    <a:lstStyle/>
                    <a:p>
                      <a:pPr algn="ctr" fontAlgn="b">
                        <a:buNone/>
                      </a:pPr>
                      <a:r>
                        <a:rPr lang="pt-BR" sz="1000" kern="1200" dirty="0">
                          <a:solidFill>
                            <a:schemeClr val="tx2"/>
                          </a:solidFill>
                          <a:latin typeface="+mn-lt"/>
                          <a:ea typeface="+mn-ea"/>
                          <a:cs typeface="+mn-cs"/>
                        </a:rPr>
                        <a:t> R$ 328 MM</a:t>
                      </a:r>
                    </a:p>
                  </a:txBody>
                  <a:tcPr marL="9525" marR="9525" marT="9525" marB="0" anchor="b">
                    <a:lnL>
                      <a:noFill/>
                    </a:lnL>
                    <a:lnR>
                      <a:noFill/>
                    </a:lnR>
                    <a:lnT w="12700" cap="flat" cmpd="sng" algn="ctr">
                      <a:solidFill>
                        <a:srgbClr val="50C3F5"/>
                      </a:solidFill>
                      <a:prstDash val="solid"/>
                      <a:round/>
                      <a:headEnd type="none" w="med" len="med"/>
                      <a:tailEnd type="none" w="med" len="med"/>
                    </a:lnT>
                    <a:lnB w="12700" cap="flat" cmpd="sng" algn="ctr">
                      <a:solidFill>
                        <a:srgbClr val="50C3F5"/>
                      </a:solidFill>
                      <a:prstDash val="solid"/>
                      <a:round/>
                      <a:headEnd type="none" w="med" len="med"/>
                      <a:tailEnd type="none" w="med" len="med"/>
                    </a:lnB>
                    <a:noFill/>
                  </a:tcPr>
                </a:tc>
                <a:extLst>
                  <a:ext uri="{0D108BD9-81ED-4DB2-BD59-A6C34878D82A}">
                    <a16:rowId xmlns:a16="http://schemas.microsoft.com/office/drawing/2014/main" val="3198881478"/>
                  </a:ext>
                </a:extLst>
              </a:tr>
              <a:tr h="166127">
                <a:tc>
                  <a:txBody>
                    <a:bodyPr/>
                    <a:lstStyle/>
                    <a:p>
                      <a:pPr algn="ctr" fontAlgn="b">
                        <a:buNone/>
                      </a:pPr>
                      <a:endParaRPr lang="pt-BR" sz="1200" b="0" i="0" u="none" strike="noStrike">
                        <a:solidFill>
                          <a:srgbClr val="000000"/>
                        </a:solidFill>
                        <a:effectLst/>
                        <a:latin typeface="Aptos Narrow" panose="020B0004020202020204" pitchFamily="34" charset="0"/>
                      </a:endParaRPr>
                    </a:p>
                  </a:txBody>
                  <a:tcPr marL="9525" marR="9525" marT="9525" marB="0" anchor="b">
                    <a:lnL>
                      <a:noFill/>
                    </a:lnL>
                    <a:lnR>
                      <a:noFill/>
                    </a:lnR>
                    <a:lnT w="12700" cap="flat" cmpd="sng" algn="ctr">
                      <a:solidFill>
                        <a:srgbClr val="50C3F5"/>
                      </a:solidFill>
                      <a:prstDash val="solid"/>
                      <a:round/>
                      <a:headEnd type="none" w="med" len="med"/>
                      <a:tailEnd type="none" w="med" len="med"/>
                    </a:lnT>
                    <a:lnB>
                      <a:noFill/>
                    </a:lnB>
                    <a:noFill/>
                  </a:tcPr>
                </a:tc>
                <a:tc>
                  <a:txBody>
                    <a:bodyPr/>
                    <a:lstStyle/>
                    <a:p>
                      <a:pPr algn="ctr" fontAlgn="b">
                        <a:buNone/>
                      </a:pPr>
                      <a:endParaRPr lang="pt-BR" sz="1200" b="0" i="0" u="none" strike="noStrike" dirty="0">
                        <a:solidFill>
                          <a:srgbClr val="000000"/>
                        </a:solidFill>
                        <a:effectLst/>
                        <a:latin typeface="Aptos Narrow" panose="020B0004020202020204" pitchFamily="34" charset="0"/>
                      </a:endParaRPr>
                    </a:p>
                  </a:txBody>
                  <a:tcPr marL="9525" marR="9525" marT="9525" marB="0" anchor="b">
                    <a:lnL>
                      <a:noFill/>
                    </a:lnL>
                    <a:lnR>
                      <a:noFill/>
                    </a:lnR>
                    <a:lnT w="12700" cap="flat" cmpd="sng" algn="ctr">
                      <a:solidFill>
                        <a:srgbClr val="50C3F5"/>
                      </a:solidFill>
                      <a:prstDash val="solid"/>
                      <a:round/>
                      <a:headEnd type="none" w="med" len="med"/>
                      <a:tailEnd type="none" w="med" len="med"/>
                    </a:lnT>
                    <a:lnB>
                      <a:noFill/>
                    </a:lnB>
                    <a:noFill/>
                  </a:tcPr>
                </a:tc>
                <a:extLst>
                  <a:ext uri="{0D108BD9-81ED-4DB2-BD59-A6C34878D82A}">
                    <a16:rowId xmlns:a16="http://schemas.microsoft.com/office/drawing/2014/main" val="1214901826"/>
                  </a:ext>
                </a:extLst>
              </a:tr>
            </a:tbl>
          </a:graphicData>
        </a:graphic>
      </p:graphicFrame>
      <p:sp>
        <p:nvSpPr>
          <p:cNvPr id="59" name="CaixaDeTexto 58">
            <a:extLst>
              <a:ext uri="{FF2B5EF4-FFF2-40B4-BE49-F238E27FC236}">
                <a16:creationId xmlns:a16="http://schemas.microsoft.com/office/drawing/2014/main" id="{E9427379-F66B-3934-27FE-091C6101AF57}"/>
              </a:ext>
            </a:extLst>
          </p:cNvPr>
          <p:cNvSpPr txBox="1"/>
          <p:nvPr/>
        </p:nvSpPr>
        <p:spPr>
          <a:xfrm>
            <a:off x="2258223" y="6989224"/>
            <a:ext cx="2864403" cy="259045"/>
          </a:xfrm>
          <a:prstGeom prst="rect">
            <a:avLst/>
          </a:prstGeom>
          <a:noFill/>
        </p:spPr>
        <p:txBody>
          <a:bodyPr wrap="square" lIns="91440" tIns="45720" rIns="91440" bIns="45720" rtlCol="0" anchor="t">
            <a:spAutoFit/>
          </a:bodyPr>
          <a:lstStyle/>
          <a:p>
            <a:pPr algn="ctr">
              <a:lnSpc>
                <a:spcPts val="1300"/>
              </a:lnSpc>
            </a:pPr>
            <a:r>
              <a:rPr lang="en-US" sz="1200" b="1">
                <a:solidFill>
                  <a:schemeClr val="tx2"/>
                </a:solidFill>
              </a:rPr>
              <a:t>Volume by product</a:t>
            </a:r>
            <a:endParaRPr lang="en-US" sz="1000">
              <a:solidFill>
                <a:schemeClr val="tx2"/>
              </a:solidFill>
            </a:endParaRPr>
          </a:p>
        </p:txBody>
      </p:sp>
      <p:graphicFrame>
        <p:nvGraphicFramePr>
          <p:cNvPr id="18" name="Gráfico 17">
            <a:extLst>
              <a:ext uri="{FF2B5EF4-FFF2-40B4-BE49-F238E27FC236}">
                <a16:creationId xmlns:a16="http://schemas.microsoft.com/office/drawing/2014/main" id="{75605468-F4FA-C590-4A7A-79D24095A04E}"/>
              </a:ext>
            </a:extLst>
          </p:cNvPr>
          <p:cNvGraphicFramePr>
            <a:graphicFrameLocks/>
          </p:cNvGraphicFramePr>
          <p:nvPr>
            <p:extLst>
              <p:ext uri="{D42A27DB-BD31-4B8C-83A1-F6EECF244321}">
                <p14:modId xmlns:p14="http://schemas.microsoft.com/office/powerpoint/2010/main" val="994916680"/>
              </p:ext>
            </p:extLst>
          </p:nvPr>
        </p:nvGraphicFramePr>
        <p:xfrm>
          <a:off x="-1" y="8214490"/>
          <a:ext cx="7559675" cy="2597407"/>
        </p:xfrm>
        <a:graphic>
          <a:graphicData uri="http://schemas.openxmlformats.org/drawingml/2006/chart">
            <c:chart xmlns:c="http://schemas.openxmlformats.org/drawingml/2006/chart" xmlns:r="http://schemas.openxmlformats.org/officeDocument/2006/relationships" r:id="rId4"/>
          </a:graphicData>
        </a:graphic>
      </p:graphicFrame>
      <p:sp>
        <p:nvSpPr>
          <p:cNvPr id="34" name="CaixaDeTexto 33">
            <a:extLst>
              <a:ext uri="{FF2B5EF4-FFF2-40B4-BE49-F238E27FC236}">
                <a16:creationId xmlns:a16="http://schemas.microsoft.com/office/drawing/2014/main" id="{F3C1CB19-9076-F7A0-C293-F6D548B3E30F}"/>
              </a:ext>
            </a:extLst>
          </p:cNvPr>
          <p:cNvSpPr txBox="1"/>
          <p:nvPr/>
        </p:nvSpPr>
        <p:spPr>
          <a:xfrm>
            <a:off x="1683704" y="9685898"/>
            <a:ext cx="562833"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573MM</a:t>
            </a:r>
          </a:p>
        </p:txBody>
      </p:sp>
      <p:sp>
        <p:nvSpPr>
          <p:cNvPr id="35" name="CaixaDeTexto 34">
            <a:extLst>
              <a:ext uri="{FF2B5EF4-FFF2-40B4-BE49-F238E27FC236}">
                <a16:creationId xmlns:a16="http://schemas.microsoft.com/office/drawing/2014/main" id="{00A8E9A4-36FC-8969-0CA0-04BA8CB2BE42}"/>
              </a:ext>
            </a:extLst>
          </p:cNvPr>
          <p:cNvSpPr txBox="1"/>
          <p:nvPr/>
        </p:nvSpPr>
        <p:spPr>
          <a:xfrm>
            <a:off x="2000840" y="9774783"/>
            <a:ext cx="562833"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343MM</a:t>
            </a:r>
          </a:p>
        </p:txBody>
      </p:sp>
      <p:sp>
        <p:nvSpPr>
          <p:cNvPr id="37" name="CaixaDeTexto 9">
            <a:extLst>
              <a:ext uri="{FF2B5EF4-FFF2-40B4-BE49-F238E27FC236}">
                <a16:creationId xmlns:a16="http://schemas.microsoft.com/office/drawing/2014/main" id="{510F1F6F-7899-AD2C-D542-ABD8D582ADCB}"/>
              </a:ext>
            </a:extLst>
          </p:cNvPr>
          <p:cNvSpPr txBox="1"/>
          <p:nvPr/>
        </p:nvSpPr>
        <p:spPr>
          <a:xfrm>
            <a:off x="2322195" y="9737780"/>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409MM</a:t>
            </a:r>
          </a:p>
        </p:txBody>
      </p:sp>
      <p:sp>
        <p:nvSpPr>
          <p:cNvPr id="38" name="CaixaDeTexto 9">
            <a:extLst>
              <a:ext uri="{FF2B5EF4-FFF2-40B4-BE49-F238E27FC236}">
                <a16:creationId xmlns:a16="http://schemas.microsoft.com/office/drawing/2014/main" id="{1C4FCAAE-188E-26A1-83BA-B30BD85D90D3}"/>
              </a:ext>
            </a:extLst>
          </p:cNvPr>
          <p:cNvSpPr txBox="1"/>
          <p:nvPr/>
        </p:nvSpPr>
        <p:spPr>
          <a:xfrm>
            <a:off x="2611653" y="9424691"/>
            <a:ext cx="562833"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1,120MM</a:t>
            </a:r>
          </a:p>
        </p:txBody>
      </p:sp>
      <p:sp>
        <p:nvSpPr>
          <p:cNvPr id="40" name="CaixaDeTexto 9">
            <a:extLst>
              <a:ext uri="{FF2B5EF4-FFF2-40B4-BE49-F238E27FC236}">
                <a16:creationId xmlns:a16="http://schemas.microsoft.com/office/drawing/2014/main" id="{7D7392E8-C060-D4B5-DF16-B6A05F135B06}"/>
              </a:ext>
            </a:extLst>
          </p:cNvPr>
          <p:cNvSpPr txBox="1"/>
          <p:nvPr/>
        </p:nvSpPr>
        <p:spPr>
          <a:xfrm>
            <a:off x="2966972" y="9618606"/>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704MM</a:t>
            </a:r>
          </a:p>
        </p:txBody>
      </p:sp>
      <p:sp>
        <p:nvSpPr>
          <p:cNvPr id="41" name="CaixaDeTexto 9">
            <a:extLst>
              <a:ext uri="{FF2B5EF4-FFF2-40B4-BE49-F238E27FC236}">
                <a16:creationId xmlns:a16="http://schemas.microsoft.com/office/drawing/2014/main" id="{24A9BA95-0E3E-E1DF-1989-72EDF097F54B}"/>
              </a:ext>
            </a:extLst>
          </p:cNvPr>
          <p:cNvSpPr txBox="1"/>
          <p:nvPr/>
        </p:nvSpPr>
        <p:spPr>
          <a:xfrm>
            <a:off x="56193" y="9872203"/>
            <a:ext cx="433185"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90MM</a:t>
            </a:r>
          </a:p>
        </p:txBody>
      </p:sp>
      <p:sp>
        <p:nvSpPr>
          <p:cNvPr id="45" name="CaixaDeTexto 9">
            <a:extLst>
              <a:ext uri="{FF2B5EF4-FFF2-40B4-BE49-F238E27FC236}">
                <a16:creationId xmlns:a16="http://schemas.microsoft.com/office/drawing/2014/main" id="{C02EE60D-9D34-CCDC-8D5F-D80B02DFE350}"/>
              </a:ext>
            </a:extLst>
          </p:cNvPr>
          <p:cNvSpPr txBox="1"/>
          <p:nvPr/>
        </p:nvSpPr>
        <p:spPr>
          <a:xfrm>
            <a:off x="351218" y="9731411"/>
            <a:ext cx="562833"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421MM</a:t>
            </a:r>
          </a:p>
        </p:txBody>
      </p:sp>
      <p:sp>
        <p:nvSpPr>
          <p:cNvPr id="46" name="CaixaDeTexto 9">
            <a:extLst>
              <a:ext uri="{FF2B5EF4-FFF2-40B4-BE49-F238E27FC236}">
                <a16:creationId xmlns:a16="http://schemas.microsoft.com/office/drawing/2014/main" id="{C3E163CD-498E-69EB-AED6-EED25FF4972D}"/>
              </a:ext>
            </a:extLst>
          </p:cNvPr>
          <p:cNvSpPr txBox="1"/>
          <p:nvPr/>
        </p:nvSpPr>
        <p:spPr>
          <a:xfrm>
            <a:off x="696261" y="9670856"/>
            <a:ext cx="529143"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587MM</a:t>
            </a:r>
          </a:p>
        </p:txBody>
      </p:sp>
      <p:sp>
        <p:nvSpPr>
          <p:cNvPr id="47" name="CaixaDeTexto 9">
            <a:extLst>
              <a:ext uri="{FF2B5EF4-FFF2-40B4-BE49-F238E27FC236}">
                <a16:creationId xmlns:a16="http://schemas.microsoft.com/office/drawing/2014/main" id="{98759E87-420F-5307-65D2-9496F025077C}"/>
              </a:ext>
            </a:extLst>
          </p:cNvPr>
          <p:cNvSpPr txBox="1"/>
          <p:nvPr/>
        </p:nvSpPr>
        <p:spPr>
          <a:xfrm>
            <a:off x="1028438" y="9641557"/>
            <a:ext cx="562833"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636MM</a:t>
            </a:r>
          </a:p>
        </p:txBody>
      </p:sp>
      <p:sp>
        <p:nvSpPr>
          <p:cNvPr id="48" name="CaixaDeTexto 9">
            <a:extLst>
              <a:ext uri="{FF2B5EF4-FFF2-40B4-BE49-F238E27FC236}">
                <a16:creationId xmlns:a16="http://schemas.microsoft.com/office/drawing/2014/main" id="{1444C2C1-7B89-4BAD-5550-016AD6E6D4AE}"/>
              </a:ext>
            </a:extLst>
          </p:cNvPr>
          <p:cNvSpPr txBox="1"/>
          <p:nvPr/>
        </p:nvSpPr>
        <p:spPr>
          <a:xfrm>
            <a:off x="1349793" y="9779870"/>
            <a:ext cx="562833"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329MM</a:t>
            </a:r>
          </a:p>
        </p:txBody>
      </p:sp>
      <p:sp>
        <p:nvSpPr>
          <p:cNvPr id="49" name="CaixaDeTexto 9">
            <a:extLst>
              <a:ext uri="{FF2B5EF4-FFF2-40B4-BE49-F238E27FC236}">
                <a16:creationId xmlns:a16="http://schemas.microsoft.com/office/drawing/2014/main" id="{9C2861E6-85BA-B938-5A76-7E7C8B87DE0D}"/>
              </a:ext>
            </a:extLst>
          </p:cNvPr>
          <p:cNvSpPr txBox="1"/>
          <p:nvPr/>
        </p:nvSpPr>
        <p:spPr>
          <a:xfrm>
            <a:off x="3275764" y="9823744"/>
            <a:ext cx="493902"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236MM</a:t>
            </a:r>
          </a:p>
        </p:txBody>
      </p:sp>
      <p:sp>
        <p:nvSpPr>
          <p:cNvPr id="50" name="CaixaDeTexto 9">
            <a:extLst>
              <a:ext uri="{FF2B5EF4-FFF2-40B4-BE49-F238E27FC236}">
                <a16:creationId xmlns:a16="http://schemas.microsoft.com/office/drawing/2014/main" id="{5F4E5BFD-1DD7-6BD5-15CE-657948D7657B}"/>
              </a:ext>
            </a:extLst>
          </p:cNvPr>
          <p:cNvSpPr txBox="1"/>
          <p:nvPr/>
        </p:nvSpPr>
        <p:spPr>
          <a:xfrm>
            <a:off x="3589151" y="9431156"/>
            <a:ext cx="529403"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1,122MM</a:t>
            </a:r>
          </a:p>
        </p:txBody>
      </p:sp>
      <p:sp>
        <p:nvSpPr>
          <p:cNvPr id="51" name="CaixaDeTexto 9">
            <a:extLst>
              <a:ext uri="{FF2B5EF4-FFF2-40B4-BE49-F238E27FC236}">
                <a16:creationId xmlns:a16="http://schemas.microsoft.com/office/drawing/2014/main" id="{D0FDCF3E-F216-80BA-C2F5-6AC544D7EF6C}"/>
              </a:ext>
            </a:extLst>
          </p:cNvPr>
          <p:cNvSpPr txBox="1"/>
          <p:nvPr/>
        </p:nvSpPr>
        <p:spPr>
          <a:xfrm>
            <a:off x="3939374" y="9799359"/>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268MM</a:t>
            </a:r>
          </a:p>
        </p:txBody>
      </p:sp>
      <p:sp>
        <p:nvSpPr>
          <p:cNvPr id="52" name="CaixaDeTexto 9">
            <a:extLst>
              <a:ext uri="{FF2B5EF4-FFF2-40B4-BE49-F238E27FC236}">
                <a16:creationId xmlns:a16="http://schemas.microsoft.com/office/drawing/2014/main" id="{67A64CE2-31FB-B4A0-063A-02DD39DEAAE5}"/>
              </a:ext>
            </a:extLst>
          </p:cNvPr>
          <p:cNvSpPr txBox="1"/>
          <p:nvPr/>
        </p:nvSpPr>
        <p:spPr>
          <a:xfrm>
            <a:off x="4260729" y="9759715"/>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320MM</a:t>
            </a:r>
          </a:p>
        </p:txBody>
      </p:sp>
      <p:sp>
        <p:nvSpPr>
          <p:cNvPr id="53" name="CaixaDeTexto 9">
            <a:extLst>
              <a:ext uri="{FF2B5EF4-FFF2-40B4-BE49-F238E27FC236}">
                <a16:creationId xmlns:a16="http://schemas.microsoft.com/office/drawing/2014/main" id="{E1232455-B297-7E16-7905-5D3455618C36}"/>
              </a:ext>
            </a:extLst>
          </p:cNvPr>
          <p:cNvSpPr txBox="1"/>
          <p:nvPr/>
        </p:nvSpPr>
        <p:spPr>
          <a:xfrm>
            <a:off x="4604637" y="9799359"/>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278MM</a:t>
            </a:r>
          </a:p>
        </p:txBody>
      </p:sp>
      <p:sp>
        <p:nvSpPr>
          <p:cNvPr id="55" name="CaixaDeTexto 9">
            <a:extLst>
              <a:ext uri="{FF2B5EF4-FFF2-40B4-BE49-F238E27FC236}">
                <a16:creationId xmlns:a16="http://schemas.microsoft.com/office/drawing/2014/main" id="{0E787587-1424-E685-C80D-7F2B98345C09}"/>
              </a:ext>
            </a:extLst>
          </p:cNvPr>
          <p:cNvSpPr txBox="1"/>
          <p:nvPr/>
        </p:nvSpPr>
        <p:spPr>
          <a:xfrm>
            <a:off x="4902151" y="9667382"/>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600MM</a:t>
            </a:r>
          </a:p>
        </p:txBody>
      </p:sp>
      <p:sp>
        <p:nvSpPr>
          <p:cNvPr id="58" name="CaixaDeTexto 9">
            <a:extLst>
              <a:ext uri="{FF2B5EF4-FFF2-40B4-BE49-F238E27FC236}">
                <a16:creationId xmlns:a16="http://schemas.microsoft.com/office/drawing/2014/main" id="{42EDC50D-B8BC-13CC-22A6-AD6AF47ACCE2}"/>
              </a:ext>
            </a:extLst>
          </p:cNvPr>
          <p:cNvSpPr txBox="1"/>
          <p:nvPr/>
        </p:nvSpPr>
        <p:spPr>
          <a:xfrm>
            <a:off x="5199665" y="8651512"/>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2,955MM</a:t>
            </a:r>
          </a:p>
        </p:txBody>
      </p:sp>
      <p:sp>
        <p:nvSpPr>
          <p:cNvPr id="60" name="CaixaDeTexto 9">
            <a:extLst>
              <a:ext uri="{FF2B5EF4-FFF2-40B4-BE49-F238E27FC236}">
                <a16:creationId xmlns:a16="http://schemas.microsoft.com/office/drawing/2014/main" id="{7DF28F7C-81D3-B14C-E511-AC1237321D70}"/>
              </a:ext>
            </a:extLst>
          </p:cNvPr>
          <p:cNvSpPr txBox="1"/>
          <p:nvPr/>
        </p:nvSpPr>
        <p:spPr>
          <a:xfrm>
            <a:off x="5544462" y="9180867"/>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1,701MM</a:t>
            </a:r>
          </a:p>
        </p:txBody>
      </p:sp>
      <p:sp>
        <p:nvSpPr>
          <p:cNvPr id="61" name="CaixaDeTexto 9">
            <a:extLst>
              <a:ext uri="{FF2B5EF4-FFF2-40B4-BE49-F238E27FC236}">
                <a16:creationId xmlns:a16="http://schemas.microsoft.com/office/drawing/2014/main" id="{F50659EE-A8B9-B852-47EF-D8E00EFDC323}"/>
              </a:ext>
            </a:extLst>
          </p:cNvPr>
          <p:cNvSpPr txBox="1"/>
          <p:nvPr/>
        </p:nvSpPr>
        <p:spPr>
          <a:xfrm>
            <a:off x="5841976" y="8337648"/>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3,723MM</a:t>
            </a:r>
          </a:p>
        </p:txBody>
      </p:sp>
      <p:sp>
        <p:nvSpPr>
          <p:cNvPr id="62" name="CaixaDeTexto 9">
            <a:extLst>
              <a:ext uri="{FF2B5EF4-FFF2-40B4-BE49-F238E27FC236}">
                <a16:creationId xmlns:a16="http://schemas.microsoft.com/office/drawing/2014/main" id="{250CE90C-EC88-3F7B-1190-B9C64083533A}"/>
              </a:ext>
            </a:extLst>
          </p:cNvPr>
          <p:cNvSpPr txBox="1"/>
          <p:nvPr/>
        </p:nvSpPr>
        <p:spPr>
          <a:xfrm>
            <a:off x="6168609" y="9365533"/>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1,319MM</a:t>
            </a:r>
          </a:p>
        </p:txBody>
      </p:sp>
      <p:sp>
        <p:nvSpPr>
          <p:cNvPr id="63" name="CaixaDeTexto 9">
            <a:extLst>
              <a:ext uri="{FF2B5EF4-FFF2-40B4-BE49-F238E27FC236}">
                <a16:creationId xmlns:a16="http://schemas.microsoft.com/office/drawing/2014/main" id="{9F661FDE-EB0A-812D-8A43-CDD1F1CA2264}"/>
              </a:ext>
            </a:extLst>
          </p:cNvPr>
          <p:cNvSpPr txBox="1"/>
          <p:nvPr/>
        </p:nvSpPr>
        <p:spPr>
          <a:xfrm>
            <a:off x="6501439" y="9323220"/>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1,407MM</a:t>
            </a:r>
          </a:p>
        </p:txBody>
      </p:sp>
      <p:sp>
        <p:nvSpPr>
          <p:cNvPr id="64" name="CaixaDeTexto 9">
            <a:extLst>
              <a:ext uri="{FF2B5EF4-FFF2-40B4-BE49-F238E27FC236}">
                <a16:creationId xmlns:a16="http://schemas.microsoft.com/office/drawing/2014/main" id="{2CF31AD3-6304-11AE-45B8-25DCCB1EF9D1}"/>
              </a:ext>
            </a:extLst>
          </p:cNvPr>
          <p:cNvSpPr txBox="1"/>
          <p:nvPr/>
        </p:nvSpPr>
        <p:spPr>
          <a:xfrm>
            <a:off x="6837330" y="9609357"/>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726MM</a:t>
            </a:r>
          </a:p>
        </p:txBody>
      </p:sp>
      <p:sp>
        <p:nvSpPr>
          <p:cNvPr id="65" name="CaixaDeTexto 9">
            <a:extLst>
              <a:ext uri="{FF2B5EF4-FFF2-40B4-BE49-F238E27FC236}">
                <a16:creationId xmlns:a16="http://schemas.microsoft.com/office/drawing/2014/main" id="{4ACEF948-D020-689D-40B3-D0E85AF65009}"/>
              </a:ext>
            </a:extLst>
          </p:cNvPr>
          <p:cNvSpPr txBox="1"/>
          <p:nvPr/>
        </p:nvSpPr>
        <p:spPr>
          <a:xfrm>
            <a:off x="7156353" y="9721011"/>
            <a:ext cx="595029" cy="18466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600" b="1" dirty="0">
                <a:solidFill>
                  <a:srgbClr val="002060"/>
                </a:solidFill>
              </a:rPr>
              <a:t>498MM</a:t>
            </a:r>
          </a:p>
        </p:txBody>
      </p:sp>
    </p:spTree>
    <p:extLst>
      <p:ext uri="{BB962C8B-B14F-4D97-AF65-F5344CB8AC3E}">
        <p14:creationId xmlns:p14="http://schemas.microsoft.com/office/powerpoint/2010/main" val="425974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ítulo 1">
            <a:extLst>
              <a:ext uri="{FF2B5EF4-FFF2-40B4-BE49-F238E27FC236}">
                <a16:creationId xmlns:a16="http://schemas.microsoft.com/office/drawing/2014/main" id="{ABFCC25B-7608-5D36-0802-98B6B153FCF3}"/>
              </a:ext>
            </a:extLst>
          </p:cNvPr>
          <p:cNvSpPr txBox="1">
            <a:spLocks/>
          </p:cNvSpPr>
          <p:nvPr/>
        </p:nvSpPr>
        <p:spPr>
          <a:xfrm>
            <a:off x="380208" y="7292332"/>
            <a:ext cx="2923032" cy="198408"/>
          </a:xfrm>
          <a:prstGeom prst="rect">
            <a:avLst/>
          </a:prstGeom>
        </p:spPr>
        <p:txBody>
          <a:bodyPr vert="horz" lIns="0" tIns="0" rIns="0" bIns="0" rtlCol="0" anchor="t" anchorCtr="0">
            <a:noAutofit/>
          </a:bodyPr>
          <a:lstStyle>
            <a:lvl1pPr algn="l" defTabSz="755934" rtl="0" eaLnBrk="1" latinLnBrk="0" hangingPunct="1">
              <a:lnSpc>
                <a:spcPct val="90000"/>
              </a:lnSpc>
              <a:spcBef>
                <a:spcPct val="0"/>
              </a:spcBef>
              <a:buNone/>
              <a:defRPr sz="1200" b="1" kern="1200" spc="-20" baseline="0">
                <a:solidFill>
                  <a:schemeClr val="accent2"/>
                </a:solidFill>
                <a:latin typeface="+mj-lt"/>
                <a:ea typeface="+mj-ea"/>
                <a:cs typeface="+mj-cs"/>
              </a:defRPr>
            </a:lvl1pPr>
          </a:lstStyle>
          <a:p>
            <a:pPr algn="ctr"/>
            <a:r>
              <a:rPr lang="pt-BR" sz="1000">
                <a:solidFill>
                  <a:schemeClr val="accent1"/>
                </a:solidFill>
              </a:rPr>
              <a:t>Midpoint</a:t>
            </a:r>
          </a:p>
        </p:txBody>
      </p:sp>
      <p:sp>
        <p:nvSpPr>
          <p:cNvPr id="84" name="Título 1">
            <a:extLst>
              <a:ext uri="{FF2B5EF4-FFF2-40B4-BE49-F238E27FC236}">
                <a16:creationId xmlns:a16="http://schemas.microsoft.com/office/drawing/2014/main" id="{BCB4E8C7-5AD6-2159-E225-F5C698F5B8D9}"/>
              </a:ext>
            </a:extLst>
          </p:cNvPr>
          <p:cNvSpPr txBox="1">
            <a:spLocks/>
          </p:cNvSpPr>
          <p:nvPr/>
        </p:nvSpPr>
        <p:spPr>
          <a:xfrm>
            <a:off x="4176874" y="7235723"/>
            <a:ext cx="2923032" cy="198408"/>
          </a:xfrm>
          <a:prstGeom prst="rect">
            <a:avLst/>
          </a:prstGeom>
        </p:spPr>
        <p:txBody>
          <a:bodyPr vert="horz" lIns="0" tIns="0" rIns="0" bIns="0" rtlCol="0" anchor="t" anchorCtr="0">
            <a:noAutofit/>
          </a:bodyPr>
          <a:lstStyle>
            <a:lvl1pPr algn="l" defTabSz="755934" rtl="0" eaLnBrk="1" latinLnBrk="0" hangingPunct="1">
              <a:lnSpc>
                <a:spcPct val="90000"/>
              </a:lnSpc>
              <a:spcBef>
                <a:spcPct val="0"/>
              </a:spcBef>
              <a:buNone/>
              <a:defRPr sz="1200" b="1" kern="1200" spc="-20" baseline="0">
                <a:solidFill>
                  <a:schemeClr val="accent2"/>
                </a:solidFill>
                <a:latin typeface="+mj-lt"/>
                <a:ea typeface="+mj-ea"/>
                <a:cs typeface="+mj-cs"/>
              </a:defRPr>
            </a:lvl1pPr>
          </a:lstStyle>
          <a:p>
            <a:pPr algn="ctr"/>
            <a:r>
              <a:rPr lang="pt-BR" sz="1000"/>
              <a:t>BBT</a:t>
            </a:r>
          </a:p>
        </p:txBody>
      </p:sp>
      <p:sp>
        <p:nvSpPr>
          <p:cNvPr id="5" name="Título 1">
            <a:extLst>
              <a:ext uri="{FF2B5EF4-FFF2-40B4-BE49-F238E27FC236}">
                <a16:creationId xmlns:a16="http://schemas.microsoft.com/office/drawing/2014/main" id="{1BDDF99F-D2B2-9E03-F851-E3E41B133595}"/>
              </a:ext>
            </a:extLst>
          </p:cNvPr>
          <p:cNvSpPr txBox="1">
            <a:spLocks/>
          </p:cNvSpPr>
          <p:nvPr/>
        </p:nvSpPr>
        <p:spPr>
          <a:xfrm>
            <a:off x="231546" y="6140268"/>
            <a:ext cx="6273421" cy="198408"/>
          </a:xfrm>
          <a:prstGeom prst="rect">
            <a:avLst/>
          </a:prstGeom>
        </p:spPr>
        <p:txBody>
          <a:bodyPr vert="horz" lIns="0" tIns="0" rIns="0" bIns="0" rtlCol="0" anchor="t" anchorCtr="0">
            <a:noAutofit/>
          </a:bodyPr>
          <a:lstStyle>
            <a:lvl1pPr algn="l" defTabSz="755934" rtl="0" eaLnBrk="1" latinLnBrk="0" hangingPunct="1">
              <a:lnSpc>
                <a:spcPct val="90000"/>
              </a:lnSpc>
              <a:spcBef>
                <a:spcPct val="0"/>
              </a:spcBef>
              <a:buNone/>
              <a:defRPr sz="1200" b="1" kern="1200" spc="-20" baseline="0">
                <a:solidFill>
                  <a:schemeClr val="accent2"/>
                </a:solidFill>
                <a:latin typeface="+mj-lt"/>
                <a:ea typeface="+mj-ea"/>
                <a:cs typeface="+mj-cs"/>
              </a:defRPr>
            </a:lvl1pPr>
          </a:lstStyle>
          <a:p>
            <a:r>
              <a:rPr lang="en-US"/>
              <a:t>Traded volume and number of trades per liquidity level</a:t>
            </a:r>
            <a:endParaRPr lang="pt-BR"/>
          </a:p>
        </p:txBody>
      </p:sp>
      <p:sp>
        <p:nvSpPr>
          <p:cNvPr id="6" name="CaixaDeTexto 5">
            <a:extLst>
              <a:ext uri="{FF2B5EF4-FFF2-40B4-BE49-F238E27FC236}">
                <a16:creationId xmlns:a16="http://schemas.microsoft.com/office/drawing/2014/main" id="{DBF9571C-1D0A-4DE4-F3A6-F6EFA7E566C3}"/>
              </a:ext>
            </a:extLst>
          </p:cNvPr>
          <p:cNvSpPr txBox="1"/>
          <p:nvPr/>
        </p:nvSpPr>
        <p:spPr>
          <a:xfrm>
            <a:off x="249592" y="6366014"/>
            <a:ext cx="6983792" cy="577856"/>
          </a:xfrm>
          <a:prstGeom prst="rect">
            <a:avLst/>
          </a:prstGeom>
          <a:noFill/>
        </p:spPr>
        <p:txBody>
          <a:bodyPr wrap="square" lIns="0" tIns="0" rIns="0" bIns="0" rtlCol="0">
            <a:noAutofit/>
          </a:bodyPr>
          <a:lstStyle/>
          <a:p>
            <a:r>
              <a:rPr lang="en-US" sz="900" i="1" dirty="0"/>
              <a:t>In the Midpoint, the trades occurred close to the minimum size, with the largest trade being 4 times the minimum for an asset in range 7 (where the minimum is R$1MM). In contrast, trades in the BBT typically occur at significantly larger sizes, with the largest trade being 946 times the minimum for an asset in range 4 (with a minimum of R$4MM).</a:t>
            </a:r>
          </a:p>
          <a:p>
            <a:endParaRPr lang="en-US" sz="900" i="1" dirty="0"/>
          </a:p>
          <a:p>
            <a:r>
              <a:rPr lang="en-US" sz="900" i="1" dirty="0"/>
              <a:t>Thus, the solutions are used differently, with the Midpoint being more utilized for smaller size operations, and the BBT, due to its greater flexibility in the prices practiced, being used for larger operations.</a:t>
            </a:r>
          </a:p>
          <a:p>
            <a:pPr algn="just">
              <a:lnSpc>
                <a:spcPct val="110000"/>
              </a:lnSpc>
              <a:spcAft>
                <a:spcPts val="600"/>
              </a:spcAft>
            </a:pPr>
            <a:endParaRPr lang="pt-BR" sz="900" i="1" dirty="0"/>
          </a:p>
        </p:txBody>
      </p:sp>
      <p:sp>
        <p:nvSpPr>
          <p:cNvPr id="7" name="CaixaDeTexto 6">
            <a:extLst>
              <a:ext uri="{FF2B5EF4-FFF2-40B4-BE49-F238E27FC236}">
                <a16:creationId xmlns:a16="http://schemas.microsoft.com/office/drawing/2014/main" id="{F20FBDC2-9D76-053D-E915-2874793361B7}"/>
              </a:ext>
            </a:extLst>
          </p:cNvPr>
          <p:cNvSpPr txBox="1"/>
          <p:nvPr/>
        </p:nvSpPr>
        <p:spPr>
          <a:xfrm>
            <a:off x="850512" y="9214832"/>
            <a:ext cx="996068" cy="168666"/>
          </a:xfrm>
          <a:prstGeom prst="rect">
            <a:avLst/>
          </a:prstGeom>
          <a:noFill/>
        </p:spPr>
        <p:txBody>
          <a:bodyPr wrap="square" lIns="0" tIns="0" rIns="0" bIns="0" rtlCol="0">
            <a:noAutofit/>
          </a:bodyPr>
          <a:lstStyle/>
          <a:p>
            <a:r>
              <a:rPr lang="pt-BR" sz="800" spc="-20" err="1"/>
              <a:t>Average</a:t>
            </a:r>
            <a:r>
              <a:rPr lang="pt-BR" sz="800" spc="-20"/>
              <a:t> </a:t>
            </a:r>
            <a:r>
              <a:rPr lang="pt-BR" sz="800" spc="-20" err="1"/>
              <a:t>traded</a:t>
            </a:r>
            <a:endParaRPr lang="pt-BR" sz="800" spc="-20"/>
          </a:p>
        </p:txBody>
      </p:sp>
      <p:sp>
        <p:nvSpPr>
          <p:cNvPr id="10" name="CaixaDeTexto 9">
            <a:extLst>
              <a:ext uri="{FF2B5EF4-FFF2-40B4-BE49-F238E27FC236}">
                <a16:creationId xmlns:a16="http://schemas.microsoft.com/office/drawing/2014/main" id="{2113E442-7BA6-6081-0A91-C120B806EE6D}"/>
              </a:ext>
            </a:extLst>
          </p:cNvPr>
          <p:cNvSpPr txBox="1"/>
          <p:nvPr/>
        </p:nvSpPr>
        <p:spPr>
          <a:xfrm>
            <a:off x="2223125" y="9214832"/>
            <a:ext cx="1095675" cy="168666"/>
          </a:xfrm>
          <a:prstGeom prst="rect">
            <a:avLst/>
          </a:prstGeom>
          <a:noFill/>
        </p:spPr>
        <p:txBody>
          <a:bodyPr wrap="square" lIns="0" tIns="0" rIns="0" bIns="0" rtlCol="0">
            <a:noAutofit/>
          </a:bodyPr>
          <a:lstStyle/>
          <a:p>
            <a:r>
              <a:rPr lang="pt-BR" sz="800" spc="-20" err="1"/>
              <a:t>Maximum</a:t>
            </a:r>
            <a:r>
              <a:rPr lang="pt-BR" sz="800" spc="-20"/>
              <a:t> </a:t>
            </a:r>
            <a:r>
              <a:rPr lang="pt-BR" sz="800" spc="-20" err="1"/>
              <a:t>traded</a:t>
            </a:r>
            <a:endParaRPr lang="pt-BR" sz="800" spc="-20"/>
          </a:p>
        </p:txBody>
      </p:sp>
      <p:cxnSp>
        <p:nvCxnSpPr>
          <p:cNvPr id="17" name="Conector reto 16">
            <a:extLst>
              <a:ext uri="{FF2B5EF4-FFF2-40B4-BE49-F238E27FC236}">
                <a16:creationId xmlns:a16="http://schemas.microsoft.com/office/drawing/2014/main" id="{32737EFB-8FD0-FA63-46EE-152650A6E714}"/>
              </a:ext>
            </a:extLst>
          </p:cNvPr>
          <p:cNvCxnSpPr/>
          <p:nvPr/>
        </p:nvCxnSpPr>
        <p:spPr>
          <a:xfrm>
            <a:off x="1965956" y="9261083"/>
            <a:ext cx="144873" cy="0"/>
          </a:xfrm>
          <a:prstGeom prst="line">
            <a:avLst/>
          </a:prstGeom>
          <a:ln w="38100" cap="rnd">
            <a:solidFill>
              <a:srgbClr val="00B0F0"/>
            </a:solidFill>
            <a:round/>
          </a:ln>
        </p:spPr>
        <p:style>
          <a:lnRef idx="2">
            <a:schemeClr val="accent1"/>
          </a:lnRef>
          <a:fillRef idx="0">
            <a:schemeClr val="accent1"/>
          </a:fillRef>
          <a:effectRef idx="1">
            <a:schemeClr val="accent1"/>
          </a:effectRef>
          <a:fontRef idx="minor">
            <a:schemeClr val="tx1"/>
          </a:fontRef>
        </p:style>
      </p:cxnSp>
      <p:sp>
        <p:nvSpPr>
          <p:cNvPr id="18" name="Retângulo 17">
            <a:extLst>
              <a:ext uri="{FF2B5EF4-FFF2-40B4-BE49-F238E27FC236}">
                <a16:creationId xmlns:a16="http://schemas.microsoft.com/office/drawing/2014/main" id="{151E64A3-CAD8-A15D-C1C0-7B8E420B2489}"/>
              </a:ext>
            </a:extLst>
          </p:cNvPr>
          <p:cNvSpPr/>
          <p:nvPr/>
        </p:nvSpPr>
        <p:spPr>
          <a:xfrm>
            <a:off x="615221" y="9251035"/>
            <a:ext cx="17086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94F190B5-62BB-8679-95B5-6BA6800DA671}"/>
              </a:ext>
            </a:extLst>
          </p:cNvPr>
          <p:cNvSpPr txBox="1"/>
          <p:nvPr/>
        </p:nvSpPr>
        <p:spPr>
          <a:xfrm>
            <a:off x="4525404" y="9214832"/>
            <a:ext cx="996068" cy="168666"/>
          </a:xfrm>
          <a:prstGeom prst="rect">
            <a:avLst/>
          </a:prstGeom>
          <a:noFill/>
        </p:spPr>
        <p:txBody>
          <a:bodyPr wrap="square" lIns="0" tIns="0" rIns="0" bIns="0" rtlCol="0">
            <a:noAutofit/>
          </a:bodyPr>
          <a:lstStyle/>
          <a:p>
            <a:r>
              <a:rPr lang="pt-BR" sz="800" spc="-20" err="1"/>
              <a:t>Average</a:t>
            </a:r>
            <a:r>
              <a:rPr lang="pt-BR" sz="800" spc="-20"/>
              <a:t> </a:t>
            </a:r>
            <a:r>
              <a:rPr lang="pt-BR" sz="800" spc="-20" err="1"/>
              <a:t>traded</a:t>
            </a:r>
            <a:endParaRPr lang="pt-BR" sz="800" spc="-20"/>
          </a:p>
        </p:txBody>
      </p:sp>
      <p:sp>
        <p:nvSpPr>
          <p:cNvPr id="20" name="CaixaDeTexto 19">
            <a:extLst>
              <a:ext uri="{FF2B5EF4-FFF2-40B4-BE49-F238E27FC236}">
                <a16:creationId xmlns:a16="http://schemas.microsoft.com/office/drawing/2014/main" id="{FBFAD821-7D7D-23AE-6F7E-E8DA84325BD3}"/>
              </a:ext>
            </a:extLst>
          </p:cNvPr>
          <p:cNvSpPr txBox="1"/>
          <p:nvPr/>
        </p:nvSpPr>
        <p:spPr>
          <a:xfrm>
            <a:off x="5887969" y="9214832"/>
            <a:ext cx="1095675" cy="168666"/>
          </a:xfrm>
          <a:prstGeom prst="rect">
            <a:avLst/>
          </a:prstGeom>
          <a:noFill/>
        </p:spPr>
        <p:txBody>
          <a:bodyPr wrap="square" lIns="0" tIns="0" rIns="0" bIns="0" rtlCol="0">
            <a:noAutofit/>
          </a:bodyPr>
          <a:lstStyle/>
          <a:p>
            <a:r>
              <a:rPr lang="pt-BR" sz="800" spc="-20" err="1"/>
              <a:t>Maximum</a:t>
            </a:r>
            <a:r>
              <a:rPr lang="pt-BR" sz="800" spc="-20"/>
              <a:t> </a:t>
            </a:r>
            <a:r>
              <a:rPr lang="pt-BR" sz="800" spc="-20" err="1"/>
              <a:t>traded</a:t>
            </a:r>
            <a:endParaRPr lang="pt-BR" sz="800" spc="-20"/>
          </a:p>
        </p:txBody>
      </p:sp>
      <p:cxnSp>
        <p:nvCxnSpPr>
          <p:cNvPr id="21" name="Conector reto 20">
            <a:extLst>
              <a:ext uri="{FF2B5EF4-FFF2-40B4-BE49-F238E27FC236}">
                <a16:creationId xmlns:a16="http://schemas.microsoft.com/office/drawing/2014/main" id="{85F2E069-6034-5ABF-AC82-89D15EA4F0A2}"/>
              </a:ext>
            </a:extLst>
          </p:cNvPr>
          <p:cNvCxnSpPr/>
          <p:nvPr/>
        </p:nvCxnSpPr>
        <p:spPr>
          <a:xfrm>
            <a:off x="5630800" y="9261083"/>
            <a:ext cx="144873" cy="0"/>
          </a:xfrm>
          <a:prstGeom prst="line">
            <a:avLst/>
          </a:prstGeom>
          <a:ln w="38100" cap="rnd">
            <a:solidFill>
              <a:schemeClr val="accent3"/>
            </a:solidFill>
            <a:round/>
          </a:ln>
        </p:spPr>
        <p:style>
          <a:lnRef idx="2">
            <a:schemeClr val="accent1"/>
          </a:lnRef>
          <a:fillRef idx="0">
            <a:schemeClr val="accent1"/>
          </a:fillRef>
          <a:effectRef idx="1">
            <a:schemeClr val="accent1"/>
          </a:effectRef>
          <a:fontRef idx="minor">
            <a:schemeClr val="tx1"/>
          </a:fontRef>
        </p:style>
      </p:cxnSp>
      <p:sp>
        <p:nvSpPr>
          <p:cNvPr id="22" name="Retângulo 21">
            <a:extLst>
              <a:ext uri="{FF2B5EF4-FFF2-40B4-BE49-F238E27FC236}">
                <a16:creationId xmlns:a16="http://schemas.microsoft.com/office/drawing/2014/main" id="{37AD0DAA-C2CA-4A30-F5A8-7C60018E6276}"/>
              </a:ext>
            </a:extLst>
          </p:cNvPr>
          <p:cNvSpPr/>
          <p:nvPr/>
        </p:nvSpPr>
        <p:spPr>
          <a:xfrm>
            <a:off x="4290113" y="9251035"/>
            <a:ext cx="170862"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B0FB62F8-337C-E863-5176-94FF4FD8AAD1}"/>
              </a:ext>
            </a:extLst>
          </p:cNvPr>
          <p:cNvSpPr txBox="1"/>
          <p:nvPr/>
        </p:nvSpPr>
        <p:spPr>
          <a:xfrm rot="16200000">
            <a:off x="6494198" y="8165101"/>
            <a:ext cx="1092114" cy="211352"/>
          </a:xfrm>
          <a:prstGeom prst="rect">
            <a:avLst/>
          </a:prstGeom>
          <a:noFill/>
        </p:spPr>
        <p:txBody>
          <a:bodyPr wrap="square" lIns="0" tIns="0" rIns="0" bIns="0" rtlCol="0" anchor="ctr">
            <a:noAutofit/>
          </a:bodyPr>
          <a:lstStyle/>
          <a:p>
            <a:pPr algn="ctr"/>
            <a:r>
              <a:rPr lang="pt-BR" sz="800" b="1" spc="-20" err="1">
                <a:solidFill>
                  <a:srgbClr val="FFC000"/>
                </a:solidFill>
              </a:rPr>
              <a:t>Maximum</a:t>
            </a:r>
            <a:r>
              <a:rPr lang="pt-BR" sz="800" b="1" spc="-20">
                <a:solidFill>
                  <a:srgbClr val="FFC000"/>
                </a:solidFill>
              </a:rPr>
              <a:t> </a:t>
            </a:r>
            <a:r>
              <a:rPr lang="pt-BR" sz="800" b="1" spc="-20" err="1">
                <a:solidFill>
                  <a:srgbClr val="FFC000"/>
                </a:solidFill>
              </a:rPr>
              <a:t>block</a:t>
            </a:r>
            <a:r>
              <a:rPr lang="pt-BR" sz="800" b="1" spc="-20">
                <a:solidFill>
                  <a:srgbClr val="FFC000"/>
                </a:solidFill>
              </a:rPr>
              <a:t> </a:t>
            </a:r>
            <a:r>
              <a:rPr lang="pt-BR" sz="800" b="1" spc="-20" err="1">
                <a:solidFill>
                  <a:srgbClr val="FFC000"/>
                </a:solidFill>
              </a:rPr>
              <a:t>size</a:t>
            </a:r>
            <a:endParaRPr lang="pt-BR" sz="800" b="1" spc="-20">
              <a:solidFill>
                <a:srgbClr val="FFC000"/>
              </a:solidFill>
            </a:endParaRPr>
          </a:p>
        </p:txBody>
      </p:sp>
      <p:sp>
        <p:nvSpPr>
          <p:cNvPr id="24" name="CaixaDeTexto 23">
            <a:extLst>
              <a:ext uri="{FF2B5EF4-FFF2-40B4-BE49-F238E27FC236}">
                <a16:creationId xmlns:a16="http://schemas.microsoft.com/office/drawing/2014/main" id="{2969CACC-98CE-408A-149A-0A7E13CE2ED3}"/>
              </a:ext>
            </a:extLst>
          </p:cNvPr>
          <p:cNvSpPr txBox="1"/>
          <p:nvPr/>
        </p:nvSpPr>
        <p:spPr>
          <a:xfrm rot="16200000">
            <a:off x="-100830" y="8162916"/>
            <a:ext cx="1142277" cy="130043"/>
          </a:xfrm>
          <a:prstGeom prst="rect">
            <a:avLst/>
          </a:prstGeom>
          <a:noFill/>
        </p:spPr>
        <p:txBody>
          <a:bodyPr wrap="square" lIns="0" tIns="0" rIns="0" bIns="0" rtlCol="0" anchor="ctr">
            <a:noAutofit/>
          </a:bodyPr>
          <a:lstStyle/>
          <a:p>
            <a:r>
              <a:rPr lang="pt-BR" sz="800" b="1" spc="-20" err="1">
                <a:solidFill>
                  <a:srgbClr val="00145F"/>
                </a:solidFill>
              </a:rPr>
              <a:t>Average</a:t>
            </a:r>
            <a:r>
              <a:rPr lang="pt-BR" sz="800" b="1" spc="-20">
                <a:solidFill>
                  <a:srgbClr val="00145F"/>
                </a:solidFill>
              </a:rPr>
              <a:t> </a:t>
            </a:r>
            <a:r>
              <a:rPr lang="pt-BR" sz="800" b="1" spc="-20" err="1">
                <a:solidFill>
                  <a:srgbClr val="00145F"/>
                </a:solidFill>
              </a:rPr>
              <a:t>block</a:t>
            </a:r>
            <a:r>
              <a:rPr lang="pt-BR" sz="800" b="1" spc="-20">
                <a:solidFill>
                  <a:srgbClr val="00145F"/>
                </a:solidFill>
              </a:rPr>
              <a:t> </a:t>
            </a:r>
            <a:r>
              <a:rPr lang="pt-BR" sz="800" b="1" spc="-20" err="1">
                <a:solidFill>
                  <a:srgbClr val="00145F"/>
                </a:solidFill>
              </a:rPr>
              <a:t>size</a:t>
            </a:r>
            <a:endParaRPr lang="pt-BR" sz="800" b="1" spc="-20">
              <a:solidFill>
                <a:srgbClr val="00145F"/>
              </a:solidFill>
            </a:endParaRPr>
          </a:p>
        </p:txBody>
      </p:sp>
      <p:sp>
        <p:nvSpPr>
          <p:cNvPr id="25" name="CaixaDeTexto 24">
            <a:extLst>
              <a:ext uri="{FF2B5EF4-FFF2-40B4-BE49-F238E27FC236}">
                <a16:creationId xmlns:a16="http://schemas.microsoft.com/office/drawing/2014/main" id="{9F859640-EB22-2F0B-C23A-4DF9A1859B10}"/>
              </a:ext>
            </a:extLst>
          </p:cNvPr>
          <p:cNvSpPr txBox="1"/>
          <p:nvPr/>
        </p:nvSpPr>
        <p:spPr>
          <a:xfrm rot="16200000">
            <a:off x="2797620" y="8235794"/>
            <a:ext cx="1082210" cy="139691"/>
          </a:xfrm>
          <a:prstGeom prst="rect">
            <a:avLst/>
          </a:prstGeom>
          <a:noFill/>
        </p:spPr>
        <p:txBody>
          <a:bodyPr wrap="square" lIns="0" tIns="0" rIns="0" bIns="0" rtlCol="0" anchor="ctr">
            <a:noAutofit/>
          </a:bodyPr>
          <a:lstStyle/>
          <a:p>
            <a:pPr algn="ctr"/>
            <a:r>
              <a:rPr lang="pt-BR" sz="800" b="1" spc="-20" err="1">
                <a:solidFill>
                  <a:srgbClr val="7CD6F7"/>
                </a:solidFill>
              </a:rPr>
              <a:t>Maximum</a:t>
            </a:r>
            <a:r>
              <a:rPr lang="pt-BR" sz="800" b="1" spc="-20">
                <a:solidFill>
                  <a:srgbClr val="7CD6F7"/>
                </a:solidFill>
              </a:rPr>
              <a:t> </a:t>
            </a:r>
            <a:r>
              <a:rPr lang="pt-BR" sz="800" b="1" spc="-20" err="1">
                <a:solidFill>
                  <a:srgbClr val="7CD6F7"/>
                </a:solidFill>
              </a:rPr>
              <a:t>block</a:t>
            </a:r>
            <a:r>
              <a:rPr lang="pt-BR" sz="800" b="1" spc="-20">
                <a:solidFill>
                  <a:srgbClr val="7CD6F7"/>
                </a:solidFill>
              </a:rPr>
              <a:t> </a:t>
            </a:r>
            <a:r>
              <a:rPr lang="pt-BR" sz="800" b="1" spc="-20" err="1">
                <a:solidFill>
                  <a:srgbClr val="7CD6F7"/>
                </a:solidFill>
              </a:rPr>
              <a:t>size</a:t>
            </a:r>
            <a:endParaRPr lang="pt-BR" sz="800" b="1" spc="-20">
              <a:solidFill>
                <a:srgbClr val="7CD6F7"/>
              </a:solidFill>
            </a:endParaRPr>
          </a:p>
        </p:txBody>
      </p:sp>
      <p:sp>
        <p:nvSpPr>
          <p:cNvPr id="26" name="CaixaDeTexto 25">
            <a:extLst>
              <a:ext uri="{FF2B5EF4-FFF2-40B4-BE49-F238E27FC236}">
                <a16:creationId xmlns:a16="http://schemas.microsoft.com/office/drawing/2014/main" id="{0AA79E83-3116-D350-933F-7398F85570EC}"/>
              </a:ext>
            </a:extLst>
          </p:cNvPr>
          <p:cNvSpPr txBox="1"/>
          <p:nvPr/>
        </p:nvSpPr>
        <p:spPr>
          <a:xfrm rot="16200000">
            <a:off x="3462345" y="8161573"/>
            <a:ext cx="1142277" cy="262498"/>
          </a:xfrm>
          <a:prstGeom prst="rect">
            <a:avLst/>
          </a:prstGeom>
          <a:noFill/>
        </p:spPr>
        <p:txBody>
          <a:bodyPr wrap="square" lIns="0" tIns="0" rIns="0" bIns="0" rtlCol="0" anchor="ctr">
            <a:noAutofit/>
          </a:bodyPr>
          <a:lstStyle/>
          <a:p>
            <a:pPr algn="ctr"/>
            <a:r>
              <a:rPr lang="pt-BR" sz="800" b="1" spc="-20" err="1">
                <a:solidFill>
                  <a:srgbClr val="00B0F0"/>
                </a:solidFill>
              </a:rPr>
              <a:t>Average</a:t>
            </a:r>
            <a:r>
              <a:rPr lang="pt-BR" sz="800" b="1" spc="-20">
                <a:solidFill>
                  <a:srgbClr val="00B0F0"/>
                </a:solidFill>
              </a:rPr>
              <a:t> </a:t>
            </a:r>
            <a:r>
              <a:rPr lang="pt-BR" sz="800" b="1" spc="-20" err="1">
                <a:solidFill>
                  <a:srgbClr val="00B0F0"/>
                </a:solidFill>
              </a:rPr>
              <a:t>block</a:t>
            </a:r>
            <a:r>
              <a:rPr lang="pt-BR" sz="800" b="1" spc="-20">
                <a:solidFill>
                  <a:srgbClr val="00B0F0"/>
                </a:solidFill>
              </a:rPr>
              <a:t> </a:t>
            </a:r>
            <a:r>
              <a:rPr lang="pt-BR" sz="800" b="1" spc="-20" err="1">
                <a:solidFill>
                  <a:srgbClr val="00B0F0"/>
                </a:solidFill>
              </a:rPr>
              <a:t>size</a:t>
            </a:r>
            <a:endParaRPr lang="pt-BR" sz="800" b="1" spc="-20">
              <a:solidFill>
                <a:srgbClr val="00B0F0"/>
              </a:solidFill>
            </a:endParaRPr>
          </a:p>
        </p:txBody>
      </p:sp>
      <p:sp>
        <p:nvSpPr>
          <p:cNvPr id="8" name="CaixaDeTexto 7">
            <a:extLst>
              <a:ext uri="{FF2B5EF4-FFF2-40B4-BE49-F238E27FC236}">
                <a16:creationId xmlns:a16="http://schemas.microsoft.com/office/drawing/2014/main" id="{7261C8D2-FA28-C631-3456-882E7565EE89}"/>
              </a:ext>
            </a:extLst>
          </p:cNvPr>
          <p:cNvSpPr txBox="1"/>
          <p:nvPr/>
        </p:nvSpPr>
        <p:spPr>
          <a:xfrm>
            <a:off x="4010758" y="129978"/>
            <a:ext cx="3479188" cy="246221"/>
          </a:xfrm>
          <a:prstGeom prst="rect">
            <a:avLst/>
          </a:prstGeom>
          <a:noFill/>
        </p:spPr>
        <p:txBody>
          <a:bodyPr wrap="square" lIns="0" tIns="0" rIns="0" bIns="0" rtlCol="0">
            <a:noAutofit/>
          </a:bodyPr>
          <a:lstStyle/>
          <a:p>
            <a:r>
              <a:rPr lang="en-US" sz="1200" b="1" spc="-20" noProof="0">
                <a:solidFill>
                  <a:schemeClr val="accent2"/>
                </a:solidFill>
              </a:rPr>
              <a:t>Consolidated volume per solution  (BRL)</a:t>
            </a:r>
          </a:p>
          <a:p>
            <a:endParaRPr lang="pt-BR" sz="1200" b="1" spc="-20">
              <a:solidFill>
                <a:schemeClr val="accent2"/>
              </a:solidFill>
            </a:endParaRPr>
          </a:p>
        </p:txBody>
      </p:sp>
      <p:sp>
        <p:nvSpPr>
          <p:cNvPr id="52" name="CaixaDeTexto 51">
            <a:extLst>
              <a:ext uri="{FF2B5EF4-FFF2-40B4-BE49-F238E27FC236}">
                <a16:creationId xmlns:a16="http://schemas.microsoft.com/office/drawing/2014/main" id="{32678A8F-D5E0-C43C-F5D1-F22ABF4B2C3F}"/>
              </a:ext>
            </a:extLst>
          </p:cNvPr>
          <p:cNvSpPr txBox="1"/>
          <p:nvPr/>
        </p:nvSpPr>
        <p:spPr>
          <a:xfrm>
            <a:off x="6794698" y="8809359"/>
            <a:ext cx="384769" cy="246221"/>
          </a:xfrm>
          <a:prstGeom prst="rect">
            <a:avLst/>
          </a:prstGeom>
          <a:noFill/>
          <a:ln>
            <a:noFill/>
          </a:ln>
        </p:spPr>
        <p:txBody>
          <a:bodyPr wrap="square" rtlCol="0">
            <a:spAutoFit/>
          </a:bodyPr>
          <a:lstStyle/>
          <a:p>
            <a:r>
              <a:rPr lang="pt-BR" sz="1000">
                <a:solidFill>
                  <a:schemeClr val="bg1"/>
                </a:solidFill>
              </a:rPr>
              <a:t>29</a:t>
            </a:r>
            <a:endParaRPr lang="pt-BR">
              <a:solidFill>
                <a:schemeClr val="bg1"/>
              </a:solidFill>
            </a:endParaRPr>
          </a:p>
        </p:txBody>
      </p:sp>
      <p:sp>
        <p:nvSpPr>
          <p:cNvPr id="64" name="CaixaDeTexto 63">
            <a:extLst>
              <a:ext uri="{FF2B5EF4-FFF2-40B4-BE49-F238E27FC236}">
                <a16:creationId xmlns:a16="http://schemas.microsoft.com/office/drawing/2014/main" id="{57A3BB12-2FDF-4294-45E3-D1B66BEB6E1F}"/>
              </a:ext>
            </a:extLst>
          </p:cNvPr>
          <p:cNvSpPr txBox="1"/>
          <p:nvPr/>
        </p:nvSpPr>
        <p:spPr>
          <a:xfrm>
            <a:off x="1312897" y="7734687"/>
            <a:ext cx="464177" cy="246221"/>
          </a:xfrm>
          <a:prstGeom prst="rect">
            <a:avLst/>
          </a:prstGeom>
          <a:noFill/>
          <a:ln>
            <a:noFill/>
          </a:ln>
        </p:spPr>
        <p:txBody>
          <a:bodyPr wrap="square" rtlCol="0">
            <a:spAutoFit/>
          </a:bodyPr>
          <a:lstStyle/>
          <a:p>
            <a:r>
              <a:rPr lang="pt-BR" sz="1000">
                <a:solidFill>
                  <a:schemeClr val="bg1"/>
                </a:solidFill>
              </a:rPr>
              <a:t>132</a:t>
            </a:r>
            <a:endParaRPr lang="pt-BR">
              <a:solidFill>
                <a:schemeClr val="bg1"/>
              </a:solidFill>
            </a:endParaRPr>
          </a:p>
        </p:txBody>
      </p:sp>
      <p:sp>
        <p:nvSpPr>
          <p:cNvPr id="70" name="CaixaDeTexto 69">
            <a:extLst>
              <a:ext uri="{FF2B5EF4-FFF2-40B4-BE49-F238E27FC236}">
                <a16:creationId xmlns:a16="http://schemas.microsoft.com/office/drawing/2014/main" id="{3CB9B4AC-5CEF-AA90-D42A-56C67B3B66FA}"/>
              </a:ext>
            </a:extLst>
          </p:cNvPr>
          <p:cNvSpPr txBox="1"/>
          <p:nvPr/>
        </p:nvSpPr>
        <p:spPr>
          <a:xfrm>
            <a:off x="6794698" y="8889563"/>
            <a:ext cx="384769" cy="246221"/>
          </a:xfrm>
          <a:prstGeom prst="rect">
            <a:avLst/>
          </a:prstGeom>
          <a:noFill/>
          <a:ln>
            <a:noFill/>
          </a:ln>
        </p:spPr>
        <p:txBody>
          <a:bodyPr wrap="square" rtlCol="0">
            <a:spAutoFit/>
          </a:bodyPr>
          <a:lstStyle/>
          <a:p>
            <a:r>
              <a:rPr lang="pt-BR" sz="1000">
                <a:solidFill>
                  <a:schemeClr val="bg1"/>
                </a:solidFill>
              </a:rPr>
              <a:t>29</a:t>
            </a:r>
            <a:endParaRPr lang="pt-BR">
              <a:solidFill>
                <a:schemeClr val="bg1"/>
              </a:solidFill>
            </a:endParaRPr>
          </a:p>
        </p:txBody>
      </p:sp>
      <p:graphicFrame>
        <p:nvGraphicFramePr>
          <p:cNvPr id="4" name="Gráfico 3">
            <a:extLst>
              <a:ext uri="{FF2B5EF4-FFF2-40B4-BE49-F238E27FC236}">
                <a16:creationId xmlns:a16="http://schemas.microsoft.com/office/drawing/2014/main" id="{3D633C41-721E-3356-8603-F4A9E1DF36D2}"/>
              </a:ext>
            </a:extLst>
          </p:cNvPr>
          <p:cNvGraphicFramePr>
            <a:graphicFrameLocks/>
          </p:cNvGraphicFramePr>
          <p:nvPr>
            <p:extLst>
              <p:ext uri="{D42A27DB-BD31-4B8C-83A1-F6EECF244321}">
                <p14:modId xmlns:p14="http://schemas.microsoft.com/office/powerpoint/2010/main" val="3888414866"/>
              </p:ext>
            </p:extLst>
          </p:nvPr>
        </p:nvGraphicFramePr>
        <p:xfrm>
          <a:off x="100605" y="356999"/>
          <a:ext cx="3503669" cy="1675110"/>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a:extLst>
              <a:ext uri="{FF2B5EF4-FFF2-40B4-BE49-F238E27FC236}">
                <a16:creationId xmlns:a16="http://schemas.microsoft.com/office/drawing/2014/main" id="{0EBB562D-1CE4-AC75-9817-18ACA497FC7D}"/>
              </a:ext>
            </a:extLst>
          </p:cNvPr>
          <p:cNvSpPr txBox="1"/>
          <p:nvPr/>
        </p:nvSpPr>
        <p:spPr>
          <a:xfrm>
            <a:off x="533756" y="1374734"/>
            <a:ext cx="916074" cy="295362"/>
          </a:xfrm>
          <a:prstGeom prst="rect">
            <a:avLst/>
          </a:prstGeom>
          <a:noFill/>
        </p:spPr>
        <p:txBody>
          <a:bodyPr wrap="square" lIns="0" tIns="0" rIns="0" bIns="0" rtlCol="0" anchor="ctr">
            <a:noAutofit/>
          </a:bodyPr>
          <a:lstStyle/>
          <a:p>
            <a:r>
              <a:rPr lang="pt-BR" sz="1000" b="1">
                <a:solidFill>
                  <a:schemeClr val="tx2"/>
                </a:solidFill>
              </a:rPr>
              <a:t>174MM</a:t>
            </a:r>
          </a:p>
        </p:txBody>
      </p:sp>
      <p:sp>
        <p:nvSpPr>
          <p:cNvPr id="11" name="CaixaDeTexto 10">
            <a:extLst>
              <a:ext uri="{FF2B5EF4-FFF2-40B4-BE49-F238E27FC236}">
                <a16:creationId xmlns:a16="http://schemas.microsoft.com/office/drawing/2014/main" id="{577F0838-7E02-09D4-AEA3-1CC2042A0576}"/>
              </a:ext>
            </a:extLst>
          </p:cNvPr>
          <p:cNvSpPr txBox="1"/>
          <p:nvPr/>
        </p:nvSpPr>
        <p:spPr>
          <a:xfrm>
            <a:off x="1557275" y="614298"/>
            <a:ext cx="916074" cy="295362"/>
          </a:xfrm>
          <a:prstGeom prst="rect">
            <a:avLst/>
          </a:prstGeom>
          <a:noFill/>
        </p:spPr>
        <p:txBody>
          <a:bodyPr wrap="square" lIns="0" tIns="0" rIns="0" bIns="0" rtlCol="0" anchor="ctr">
            <a:noAutofit/>
          </a:bodyPr>
          <a:lstStyle/>
          <a:p>
            <a:r>
              <a:rPr lang="pt-BR" sz="1000" b="1" dirty="0">
                <a:solidFill>
                  <a:schemeClr val="tx2"/>
                </a:solidFill>
              </a:rPr>
              <a:t>6,572MM</a:t>
            </a:r>
          </a:p>
        </p:txBody>
      </p:sp>
      <p:sp>
        <p:nvSpPr>
          <p:cNvPr id="13" name="CaixaDeTexto 12">
            <a:extLst>
              <a:ext uri="{FF2B5EF4-FFF2-40B4-BE49-F238E27FC236}">
                <a16:creationId xmlns:a16="http://schemas.microsoft.com/office/drawing/2014/main" id="{316C84CB-F55C-0AC8-AD5F-25C936B0073B}"/>
              </a:ext>
            </a:extLst>
          </p:cNvPr>
          <p:cNvSpPr txBox="1"/>
          <p:nvPr/>
        </p:nvSpPr>
        <p:spPr>
          <a:xfrm>
            <a:off x="2620893" y="290082"/>
            <a:ext cx="916074" cy="295362"/>
          </a:xfrm>
          <a:prstGeom prst="rect">
            <a:avLst/>
          </a:prstGeom>
          <a:noFill/>
        </p:spPr>
        <p:txBody>
          <a:bodyPr wrap="square" lIns="0" tIns="0" rIns="0" bIns="0" rtlCol="0" anchor="ctr">
            <a:noAutofit/>
          </a:bodyPr>
          <a:lstStyle/>
          <a:p>
            <a:r>
              <a:rPr lang="pt-BR" sz="1000" b="1" dirty="0">
                <a:solidFill>
                  <a:schemeClr val="tx2"/>
                </a:solidFill>
              </a:rPr>
              <a:t>14,077MM</a:t>
            </a:r>
          </a:p>
        </p:txBody>
      </p:sp>
      <p:sp>
        <p:nvSpPr>
          <p:cNvPr id="28" name="CaixaDeTexto 27">
            <a:extLst>
              <a:ext uri="{FF2B5EF4-FFF2-40B4-BE49-F238E27FC236}">
                <a16:creationId xmlns:a16="http://schemas.microsoft.com/office/drawing/2014/main" id="{29F29F97-128F-CD80-906E-3C9109CFAC12}"/>
              </a:ext>
            </a:extLst>
          </p:cNvPr>
          <p:cNvSpPr txBox="1"/>
          <p:nvPr/>
        </p:nvSpPr>
        <p:spPr>
          <a:xfrm>
            <a:off x="633581" y="103404"/>
            <a:ext cx="2623670" cy="276999"/>
          </a:xfrm>
          <a:prstGeom prst="rect">
            <a:avLst/>
          </a:prstGeom>
          <a:noFill/>
        </p:spPr>
        <p:txBody>
          <a:bodyPr wrap="square" rtlCol="0">
            <a:spAutoFit/>
          </a:bodyPr>
          <a:lstStyle/>
          <a:p>
            <a:pPr algn="ctr"/>
            <a:r>
              <a:rPr lang="pt-BR" sz="1200" b="1" spc="-20">
                <a:solidFill>
                  <a:schemeClr val="accent2"/>
                </a:solidFill>
              </a:rPr>
              <a:t>Annual Volume</a:t>
            </a:r>
          </a:p>
        </p:txBody>
      </p:sp>
      <p:graphicFrame>
        <p:nvGraphicFramePr>
          <p:cNvPr id="45" name="Gráfico 44">
            <a:extLst>
              <a:ext uri="{FF2B5EF4-FFF2-40B4-BE49-F238E27FC236}">
                <a16:creationId xmlns:a16="http://schemas.microsoft.com/office/drawing/2014/main" id="{A97941AC-6158-FC56-4A0E-E99D1336ADF4}"/>
              </a:ext>
            </a:extLst>
          </p:cNvPr>
          <p:cNvGraphicFramePr/>
          <p:nvPr>
            <p:extLst>
              <p:ext uri="{D42A27DB-BD31-4B8C-83A1-F6EECF244321}">
                <p14:modId xmlns:p14="http://schemas.microsoft.com/office/powerpoint/2010/main" val="548984842"/>
              </p:ext>
            </p:extLst>
          </p:nvPr>
        </p:nvGraphicFramePr>
        <p:xfrm>
          <a:off x="4891732" y="280542"/>
          <a:ext cx="2247901" cy="1675109"/>
        </p:xfrm>
        <a:graphic>
          <a:graphicData uri="http://schemas.openxmlformats.org/drawingml/2006/chart">
            <c:chart xmlns:c="http://schemas.openxmlformats.org/drawingml/2006/chart" xmlns:r="http://schemas.openxmlformats.org/officeDocument/2006/relationships" r:id="rId3"/>
          </a:graphicData>
        </a:graphic>
      </p:graphicFrame>
      <p:sp>
        <p:nvSpPr>
          <p:cNvPr id="46" name="CaixaDeTexto 45">
            <a:extLst>
              <a:ext uri="{FF2B5EF4-FFF2-40B4-BE49-F238E27FC236}">
                <a16:creationId xmlns:a16="http://schemas.microsoft.com/office/drawing/2014/main" id="{162D308F-63AC-EAE9-6C11-85932A8D5025}"/>
              </a:ext>
            </a:extLst>
          </p:cNvPr>
          <p:cNvSpPr txBox="1"/>
          <p:nvPr/>
        </p:nvSpPr>
        <p:spPr>
          <a:xfrm>
            <a:off x="4170031" y="522101"/>
            <a:ext cx="632802" cy="261802"/>
          </a:xfrm>
          <a:prstGeom prst="rect">
            <a:avLst/>
          </a:prstGeom>
          <a:noFill/>
        </p:spPr>
        <p:txBody>
          <a:bodyPr wrap="square" lIns="0" tIns="0" rIns="0" bIns="0" rtlCol="0" anchor="ctr">
            <a:noAutofit/>
          </a:bodyPr>
          <a:lstStyle/>
          <a:p>
            <a:r>
              <a:rPr lang="pt-BR" sz="1000" b="1">
                <a:solidFill>
                  <a:schemeClr val="accent2"/>
                </a:solidFill>
              </a:rPr>
              <a:t>BBT</a:t>
            </a:r>
          </a:p>
        </p:txBody>
      </p:sp>
      <p:sp>
        <p:nvSpPr>
          <p:cNvPr id="47" name="CaixaDeTexto 46">
            <a:extLst>
              <a:ext uri="{FF2B5EF4-FFF2-40B4-BE49-F238E27FC236}">
                <a16:creationId xmlns:a16="http://schemas.microsoft.com/office/drawing/2014/main" id="{2813CEDC-4B62-B6F7-83BD-1AAA62D16504}"/>
              </a:ext>
            </a:extLst>
          </p:cNvPr>
          <p:cNvSpPr txBox="1"/>
          <p:nvPr/>
        </p:nvSpPr>
        <p:spPr>
          <a:xfrm>
            <a:off x="4170031" y="978571"/>
            <a:ext cx="632802" cy="261802"/>
          </a:xfrm>
          <a:prstGeom prst="rect">
            <a:avLst/>
          </a:prstGeom>
          <a:noFill/>
        </p:spPr>
        <p:txBody>
          <a:bodyPr wrap="square" lIns="0" tIns="0" rIns="0" bIns="0" rtlCol="0" anchor="ctr">
            <a:noAutofit/>
          </a:bodyPr>
          <a:lstStyle/>
          <a:p>
            <a:r>
              <a:rPr lang="pt-BR" sz="1000" b="1">
                <a:solidFill>
                  <a:schemeClr val="accent1"/>
                </a:solidFill>
              </a:rPr>
              <a:t>Midpoint</a:t>
            </a:r>
          </a:p>
        </p:txBody>
      </p:sp>
      <p:sp>
        <p:nvSpPr>
          <p:cNvPr id="48" name="CaixaDeTexto 47">
            <a:extLst>
              <a:ext uri="{FF2B5EF4-FFF2-40B4-BE49-F238E27FC236}">
                <a16:creationId xmlns:a16="http://schemas.microsoft.com/office/drawing/2014/main" id="{75AA17C8-609A-E5E4-3191-92DFBD9064B4}"/>
              </a:ext>
            </a:extLst>
          </p:cNvPr>
          <p:cNvSpPr txBox="1"/>
          <p:nvPr/>
        </p:nvSpPr>
        <p:spPr>
          <a:xfrm>
            <a:off x="4170031" y="1435042"/>
            <a:ext cx="632802" cy="261802"/>
          </a:xfrm>
          <a:prstGeom prst="rect">
            <a:avLst/>
          </a:prstGeom>
          <a:noFill/>
        </p:spPr>
        <p:txBody>
          <a:bodyPr wrap="square" lIns="0" tIns="0" rIns="0" bIns="0" rtlCol="0" anchor="ctr">
            <a:noAutofit/>
          </a:bodyPr>
          <a:lstStyle/>
          <a:p>
            <a:r>
              <a:rPr lang="pt-BR" sz="1000" b="1">
                <a:solidFill>
                  <a:schemeClr val="accent3"/>
                </a:solidFill>
              </a:rPr>
              <a:t>RFQ</a:t>
            </a:r>
          </a:p>
        </p:txBody>
      </p:sp>
      <p:sp>
        <p:nvSpPr>
          <p:cNvPr id="49" name="CaixaDeTexto 48">
            <a:extLst>
              <a:ext uri="{FF2B5EF4-FFF2-40B4-BE49-F238E27FC236}">
                <a16:creationId xmlns:a16="http://schemas.microsoft.com/office/drawing/2014/main" id="{C5A24707-CC52-8361-E882-9F9F1C9853ED}"/>
              </a:ext>
            </a:extLst>
          </p:cNvPr>
          <p:cNvSpPr txBox="1"/>
          <p:nvPr/>
        </p:nvSpPr>
        <p:spPr>
          <a:xfrm>
            <a:off x="6613575" y="511491"/>
            <a:ext cx="916074" cy="295362"/>
          </a:xfrm>
          <a:prstGeom prst="rect">
            <a:avLst/>
          </a:prstGeom>
          <a:noFill/>
        </p:spPr>
        <p:txBody>
          <a:bodyPr wrap="square" lIns="0" tIns="0" rIns="0" bIns="0" rtlCol="0" anchor="ctr">
            <a:noAutofit/>
          </a:bodyPr>
          <a:lstStyle/>
          <a:p>
            <a:r>
              <a:rPr lang="pt-BR" sz="1000" b="1" dirty="0">
                <a:solidFill>
                  <a:schemeClr val="tx2"/>
                </a:solidFill>
              </a:rPr>
              <a:t>R$20,539 Bi</a:t>
            </a:r>
          </a:p>
          <a:p>
            <a:r>
              <a:rPr lang="pt-BR" sz="900" dirty="0">
                <a:solidFill>
                  <a:schemeClr val="tx2"/>
                </a:solidFill>
              </a:rPr>
              <a:t>1137 trades</a:t>
            </a:r>
          </a:p>
        </p:txBody>
      </p:sp>
      <p:sp>
        <p:nvSpPr>
          <p:cNvPr id="50" name="CaixaDeTexto 49">
            <a:extLst>
              <a:ext uri="{FF2B5EF4-FFF2-40B4-BE49-F238E27FC236}">
                <a16:creationId xmlns:a16="http://schemas.microsoft.com/office/drawing/2014/main" id="{E843F0ED-D682-E7FE-BCCA-2E0A87F092D9}"/>
              </a:ext>
            </a:extLst>
          </p:cNvPr>
          <p:cNvSpPr txBox="1"/>
          <p:nvPr/>
        </p:nvSpPr>
        <p:spPr>
          <a:xfrm>
            <a:off x="5196661" y="976585"/>
            <a:ext cx="972994" cy="302768"/>
          </a:xfrm>
          <a:prstGeom prst="rect">
            <a:avLst/>
          </a:prstGeom>
          <a:noFill/>
        </p:spPr>
        <p:txBody>
          <a:bodyPr wrap="square" lIns="0" tIns="0" rIns="0" bIns="0" rtlCol="0" anchor="ctr">
            <a:noAutofit/>
          </a:bodyPr>
          <a:lstStyle/>
          <a:p>
            <a:r>
              <a:rPr lang="pt-BR" sz="1000" b="1" dirty="0">
                <a:solidFill>
                  <a:schemeClr val="tx2"/>
                </a:solidFill>
              </a:rPr>
              <a:t>R$110,03 MM</a:t>
            </a:r>
          </a:p>
          <a:p>
            <a:r>
              <a:rPr lang="pt-BR" sz="900" dirty="0">
                <a:solidFill>
                  <a:schemeClr val="tx2"/>
                </a:solidFill>
              </a:rPr>
              <a:t>35 trades</a:t>
            </a:r>
          </a:p>
        </p:txBody>
      </p:sp>
      <p:sp>
        <p:nvSpPr>
          <p:cNvPr id="51" name="CaixaDeTexto 50">
            <a:extLst>
              <a:ext uri="{FF2B5EF4-FFF2-40B4-BE49-F238E27FC236}">
                <a16:creationId xmlns:a16="http://schemas.microsoft.com/office/drawing/2014/main" id="{E1FA753F-2665-6B5A-6835-1E70302727EE}"/>
              </a:ext>
            </a:extLst>
          </p:cNvPr>
          <p:cNvSpPr txBox="1"/>
          <p:nvPr/>
        </p:nvSpPr>
        <p:spPr>
          <a:xfrm>
            <a:off x="4994680" y="1452562"/>
            <a:ext cx="792100" cy="222147"/>
          </a:xfrm>
          <a:prstGeom prst="rect">
            <a:avLst/>
          </a:prstGeom>
          <a:noFill/>
        </p:spPr>
        <p:txBody>
          <a:bodyPr wrap="square" lIns="0" tIns="0" rIns="0" bIns="0" rtlCol="0" anchor="ctr">
            <a:noAutofit/>
          </a:bodyPr>
          <a:lstStyle/>
          <a:p>
            <a:r>
              <a:rPr lang="pt-BR" sz="1000" b="1">
                <a:solidFill>
                  <a:schemeClr val="tx2"/>
                </a:solidFill>
              </a:rPr>
              <a:t>R$0 MM</a:t>
            </a:r>
          </a:p>
          <a:p>
            <a:r>
              <a:rPr lang="pt-BR" sz="900">
                <a:solidFill>
                  <a:schemeClr val="tx2"/>
                </a:solidFill>
              </a:rPr>
              <a:t>0 trades</a:t>
            </a:r>
          </a:p>
        </p:txBody>
      </p:sp>
      <p:sp>
        <p:nvSpPr>
          <p:cNvPr id="53" name="CaixaDeTexto 52">
            <a:extLst>
              <a:ext uri="{FF2B5EF4-FFF2-40B4-BE49-F238E27FC236}">
                <a16:creationId xmlns:a16="http://schemas.microsoft.com/office/drawing/2014/main" id="{C738AC2E-F040-8D48-356C-C1D1C6CC0180}"/>
              </a:ext>
            </a:extLst>
          </p:cNvPr>
          <p:cNvSpPr txBox="1"/>
          <p:nvPr/>
        </p:nvSpPr>
        <p:spPr>
          <a:xfrm>
            <a:off x="624818" y="2157940"/>
            <a:ext cx="3025903" cy="213308"/>
          </a:xfrm>
          <a:prstGeom prst="rect">
            <a:avLst/>
          </a:prstGeom>
          <a:noFill/>
        </p:spPr>
        <p:txBody>
          <a:bodyPr wrap="square" lIns="0" tIns="0" rIns="0" bIns="0" rtlCol="0">
            <a:noAutofit/>
          </a:bodyPr>
          <a:lstStyle/>
          <a:p>
            <a:pPr>
              <a:spcAft>
                <a:spcPts val="600"/>
              </a:spcAft>
            </a:pPr>
            <a:r>
              <a:rPr lang="en-US" sz="1200" b="1" spc="-20">
                <a:solidFill>
                  <a:schemeClr val="accent2"/>
                </a:solidFill>
              </a:rPr>
              <a:t>Most traded tickers (BRL MM)</a:t>
            </a:r>
          </a:p>
        </p:txBody>
      </p:sp>
      <p:sp>
        <p:nvSpPr>
          <p:cNvPr id="61" name="Título 1">
            <a:extLst>
              <a:ext uri="{FF2B5EF4-FFF2-40B4-BE49-F238E27FC236}">
                <a16:creationId xmlns:a16="http://schemas.microsoft.com/office/drawing/2014/main" id="{0717D506-362C-E5BC-6B9C-F9EC05BDA5E5}"/>
              </a:ext>
            </a:extLst>
          </p:cNvPr>
          <p:cNvSpPr txBox="1">
            <a:spLocks/>
          </p:cNvSpPr>
          <p:nvPr/>
        </p:nvSpPr>
        <p:spPr>
          <a:xfrm>
            <a:off x="4010758" y="2156786"/>
            <a:ext cx="3428946" cy="231232"/>
          </a:xfrm>
          <a:prstGeom prst="rect">
            <a:avLst/>
          </a:prstGeom>
        </p:spPr>
        <p:txBody>
          <a:bodyPr vert="horz" lIns="0" tIns="0" rIns="0" bIns="0" rtlCol="0" anchor="t" anchorCtr="0">
            <a:noAutofit/>
          </a:bodyPr>
          <a:lstStyle>
            <a:lvl1pPr algn="l" defTabSz="755934" rtl="0" eaLnBrk="1" latinLnBrk="0" hangingPunct="1">
              <a:lnSpc>
                <a:spcPct val="90000"/>
              </a:lnSpc>
              <a:spcBef>
                <a:spcPct val="0"/>
              </a:spcBef>
              <a:buNone/>
              <a:defRPr sz="1200" b="1" kern="1200" spc="-20" baseline="0">
                <a:solidFill>
                  <a:schemeClr val="accent2"/>
                </a:solidFill>
                <a:latin typeface="+mj-lt"/>
                <a:ea typeface="+mj-ea"/>
                <a:cs typeface="+mj-cs"/>
              </a:defRPr>
            </a:lvl1pPr>
          </a:lstStyle>
          <a:p>
            <a:pPr algn="ctr"/>
            <a:r>
              <a:rPr lang="en-US"/>
              <a:t>Number of tickers with orders at BBT</a:t>
            </a:r>
            <a:endParaRPr lang="pt-BR"/>
          </a:p>
        </p:txBody>
      </p:sp>
      <p:sp>
        <p:nvSpPr>
          <p:cNvPr id="62" name="Título 1">
            <a:extLst>
              <a:ext uri="{FF2B5EF4-FFF2-40B4-BE49-F238E27FC236}">
                <a16:creationId xmlns:a16="http://schemas.microsoft.com/office/drawing/2014/main" id="{15526979-E868-5B2A-DB6E-1629CAD6E3F6}"/>
              </a:ext>
            </a:extLst>
          </p:cNvPr>
          <p:cNvSpPr txBox="1">
            <a:spLocks/>
          </p:cNvSpPr>
          <p:nvPr/>
        </p:nvSpPr>
        <p:spPr>
          <a:xfrm>
            <a:off x="736650" y="4281747"/>
            <a:ext cx="3004838" cy="168335"/>
          </a:xfrm>
          <a:prstGeom prst="rect">
            <a:avLst/>
          </a:prstGeom>
        </p:spPr>
        <p:txBody>
          <a:bodyPr vert="horz" lIns="0" tIns="0" rIns="0" bIns="0" rtlCol="0" anchor="t" anchorCtr="0">
            <a:noAutofit/>
          </a:bodyPr>
          <a:lstStyle>
            <a:lvl1pPr algn="l" defTabSz="755934" rtl="0" eaLnBrk="1" latinLnBrk="0" hangingPunct="1">
              <a:lnSpc>
                <a:spcPct val="90000"/>
              </a:lnSpc>
              <a:spcBef>
                <a:spcPct val="0"/>
              </a:spcBef>
              <a:buNone/>
              <a:defRPr sz="1200" b="1" kern="1200" spc="-20" baseline="0">
                <a:solidFill>
                  <a:schemeClr val="accent2"/>
                </a:solidFill>
                <a:latin typeface="+mj-lt"/>
                <a:ea typeface="+mj-ea"/>
                <a:cs typeface="+mj-cs"/>
              </a:defRPr>
            </a:lvl1pPr>
          </a:lstStyle>
          <a:p>
            <a:r>
              <a:rPr lang="en-US"/>
              <a:t>% of auctions with offers</a:t>
            </a:r>
            <a:endParaRPr lang="pt-BR"/>
          </a:p>
        </p:txBody>
      </p:sp>
      <p:sp>
        <p:nvSpPr>
          <p:cNvPr id="63" name="Título 1">
            <a:extLst>
              <a:ext uri="{FF2B5EF4-FFF2-40B4-BE49-F238E27FC236}">
                <a16:creationId xmlns:a16="http://schemas.microsoft.com/office/drawing/2014/main" id="{BEC0D119-465E-A4A4-45AE-FEF165DA6648}"/>
              </a:ext>
            </a:extLst>
          </p:cNvPr>
          <p:cNvSpPr txBox="1">
            <a:spLocks/>
          </p:cNvSpPr>
          <p:nvPr/>
        </p:nvSpPr>
        <p:spPr>
          <a:xfrm>
            <a:off x="4624782" y="4287166"/>
            <a:ext cx="3433195" cy="185774"/>
          </a:xfrm>
          <a:prstGeom prst="rect">
            <a:avLst/>
          </a:prstGeom>
        </p:spPr>
        <p:txBody>
          <a:bodyPr vert="horz" lIns="0" tIns="0" rIns="0" bIns="0" rtlCol="0" anchor="t" anchorCtr="0">
            <a:noAutofit/>
          </a:bodyPr>
          <a:lstStyle>
            <a:lvl1pPr algn="l" defTabSz="755934" rtl="0" eaLnBrk="1" latinLnBrk="0" hangingPunct="1">
              <a:lnSpc>
                <a:spcPct val="90000"/>
              </a:lnSpc>
              <a:spcBef>
                <a:spcPct val="0"/>
              </a:spcBef>
              <a:buNone/>
              <a:defRPr sz="1200" b="1" kern="1200" spc="-20" baseline="0">
                <a:solidFill>
                  <a:schemeClr val="accent2"/>
                </a:solidFill>
                <a:latin typeface="+mj-lt"/>
                <a:ea typeface="+mj-ea"/>
                <a:cs typeface="+mj-cs"/>
              </a:defRPr>
            </a:lvl1pPr>
          </a:lstStyle>
          <a:p>
            <a:r>
              <a:rPr lang="en-US"/>
              <a:t>% of offer volume by range</a:t>
            </a:r>
            <a:endParaRPr lang="pt-BR"/>
          </a:p>
        </p:txBody>
      </p:sp>
      <p:graphicFrame>
        <p:nvGraphicFramePr>
          <p:cNvPr id="16" name="Gráfico 15">
            <a:extLst>
              <a:ext uri="{FF2B5EF4-FFF2-40B4-BE49-F238E27FC236}">
                <a16:creationId xmlns:a16="http://schemas.microsoft.com/office/drawing/2014/main" id="{A673D2D2-A036-6A9D-A152-8F5C3482E1C0}"/>
              </a:ext>
            </a:extLst>
          </p:cNvPr>
          <p:cNvGraphicFramePr>
            <a:graphicFrameLocks/>
          </p:cNvGraphicFramePr>
          <p:nvPr>
            <p:extLst>
              <p:ext uri="{D42A27DB-BD31-4B8C-83A1-F6EECF244321}">
                <p14:modId xmlns:p14="http://schemas.microsoft.com/office/powerpoint/2010/main" val="2071851543"/>
              </p:ext>
            </p:extLst>
          </p:nvPr>
        </p:nvGraphicFramePr>
        <p:xfrm>
          <a:off x="284878" y="2262295"/>
          <a:ext cx="3153225" cy="2093442"/>
        </p:xfrm>
        <a:graphic>
          <a:graphicData uri="http://schemas.openxmlformats.org/drawingml/2006/chart">
            <c:chart xmlns:c="http://schemas.openxmlformats.org/drawingml/2006/chart" xmlns:r="http://schemas.openxmlformats.org/officeDocument/2006/relationships" r:id="rId4"/>
          </a:graphicData>
        </a:graphic>
      </p:graphicFrame>
      <p:sp>
        <p:nvSpPr>
          <p:cNvPr id="27" name="CaixaDeTexto 26">
            <a:extLst>
              <a:ext uri="{FF2B5EF4-FFF2-40B4-BE49-F238E27FC236}">
                <a16:creationId xmlns:a16="http://schemas.microsoft.com/office/drawing/2014/main" id="{994CA684-72F6-A0B3-63DD-0E54AF17615D}"/>
              </a:ext>
            </a:extLst>
          </p:cNvPr>
          <p:cNvSpPr txBox="1"/>
          <p:nvPr/>
        </p:nvSpPr>
        <p:spPr>
          <a:xfrm>
            <a:off x="2805718" y="2462103"/>
            <a:ext cx="845003" cy="251947"/>
          </a:xfrm>
          <a:prstGeom prst="rect">
            <a:avLst/>
          </a:prstGeom>
          <a:noFill/>
        </p:spPr>
        <p:txBody>
          <a:bodyPr wrap="square" rtlCol="0">
            <a:spAutoFit/>
          </a:bodyPr>
          <a:lstStyle/>
          <a:p>
            <a:r>
              <a:rPr lang="pt-BR" sz="1000" b="1" dirty="0">
                <a:solidFill>
                  <a:srgbClr val="002060"/>
                </a:solidFill>
              </a:rPr>
              <a:t>2,444MM</a:t>
            </a:r>
            <a:endParaRPr lang="pt-BR" sz="1050" b="1" dirty="0">
              <a:solidFill>
                <a:srgbClr val="002060"/>
              </a:solidFill>
            </a:endParaRPr>
          </a:p>
        </p:txBody>
      </p:sp>
      <p:sp>
        <p:nvSpPr>
          <p:cNvPr id="29" name="CaixaDeTexto 28">
            <a:extLst>
              <a:ext uri="{FF2B5EF4-FFF2-40B4-BE49-F238E27FC236}">
                <a16:creationId xmlns:a16="http://schemas.microsoft.com/office/drawing/2014/main" id="{F7287A35-4FA7-F771-B308-B7C5CA2DFFA3}"/>
              </a:ext>
            </a:extLst>
          </p:cNvPr>
          <p:cNvSpPr txBox="1"/>
          <p:nvPr/>
        </p:nvSpPr>
        <p:spPr>
          <a:xfrm>
            <a:off x="2416831" y="2804905"/>
            <a:ext cx="907018" cy="251947"/>
          </a:xfrm>
          <a:prstGeom prst="rect">
            <a:avLst/>
          </a:prstGeom>
          <a:noFill/>
        </p:spPr>
        <p:txBody>
          <a:bodyPr wrap="square" rtlCol="0">
            <a:spAutoFit/>
          </a:bodyPr>
          <a:lstStyle/>
          <a:p>
            <a:r>
              <a:rPr lang="pt-BR" sz="1000" b="1" dirty="0">
                <a:solidFill>
                  <a:srgbClr val="002060"/>
                </a:solidFill>
              </a:rPr>
              <a:t>1,924MM</a:t>
            </a:r>
            <a:endParaRPr lang="pt-BR" sz="1050" b="1" dirty="0">
              <a:solidFill>
                <a:srgbClr val="002060"/>
              </a:solidFill>
            </a:endParaRPr>
          </a:p>
        </p:txBody>
      </p:sp>
      <p:sp>
        <p:nvSpPr>
          <p:cNvPr id="30" name="CaixaDeTexto 29">
            <a:extLst>
              <a:ext uri="{FF2B5EF4-FFF2-40B4-BE49-F238E27FC236}">
                <a16:creationId xmlns:a16="http://schemas.microsoft.com/office/drawing/2014/main" id="{3F5CE400-E2B0-4B75-9854-95052832A4D6}"/>
              </a:ext>
            </a:extLst>
          </p:cNvPr>
          <p:cNvSpPr txBox="1"/>
          <p:nvPr/>
        </p:nvSpPr>
        <p:spPr>
          <a:xfrm>
            <a:off x="1974388" y="3183042"/>
            <a:ext cx="760996" cy="251947"/>
          </a:xfrm>
          <a:prstGeom prst="rect">
            <a:avLst/>
          </a:prstGeom>
          <a:noFill/>
        </p:spPr>
        <p:txBody>
          <a:bodyPr wrap="square" rtlCol="0">
            <a:spAutoFit/>
          </a:bodyPr>
          <a:lstStyle/>
          <a:p>
            <a:r>
              <a:rPr lang="pt-BR" sz="1000" b="1">
                <a:solidFill>
                  <a:srgbClr val="002060"/>
                </a:solidFill>
              </a:rPr>
              <a:t>1,350MM</a:t>
            </a:r>
            <a:endParaRPr lang="pt-BR" sz="1050" b="1">
              <a:solidFill>
                <a:srgbClr val="002060"/>
              </a:solidFill>
            </a:endParaRPr>
          </a:p>
        </p:txBody>
      </p:sp>
      <p:sp>
        <p:nvSpPr>
          <p:cNvPr id="31" name="CaixaDeTexto 30">
            <a:extLst>
              <a:ext uri="{FF2B5EF4-FFF2-40B4-BE49-F238E27FC236}">
                <a16:creationId xmlns:a16="http://schemas.microsoft.com/office/drawing/2014/main" id="{CBE4048F-A808-22D7-AFD6-5E287C6A7433}"/>
              </a:ext>
            </a:extLst>
          </p:cNvPr>
          <p:cNvSpPr txBox="1"/>
          <p:nvPr/>
        </p:nvSpPr>
        <p:spPr>
          <a:xfrm>
            <a:off x="1642926" y="3554623"/>
            <a:ext cx="760996" cy="251947"/>
          </a:xfrm>
          <a:prstGeom prst="rect">
            <a:avLst/>
          </a:prstGeom>
          <a:noFill/>
        </p:spPr>
        <p:txBody>
          <a:bodyPr wrap="square" rtlCol="0">
            <a:spAutoFit/>
          </a:bodyPr>
          <a:lstStyle/>
          <a:p>
            <a:r>
              <a:rPr lang="pt-BR" sz="1000" b="1" dirty="0">
                <a:solidFill>
                  <a:srgbClr val="002060"/>
                </a:solidFill>
              </a:rPr>
              <a:t>1,164MM</a:t>
            </a:r>
            <a:endParaRPr lang="pt-BR" sz="1050" b="1" dirty="0">
              <a:solidFill>
                <a:srgbClr val="002060"/>
              </a:solidFill>
            </a:endParaRPr>
          </a:p>
        </p:txBody>
      </p:sp>
      <p:sp>
        <p:nvSpPr>
          <p:cNvPr id="32" name="CaixaDeTexto 31">
            <a:extLst>
              <a:ext uri="{FF2B5EF4-FFF2-40B4-BE49-F238E27FC236}">
                <a16:creationId xmlns:a16="http://schemas.microsoft.com/office/drawing/2014/main" id="{C7C70073-2985-3F29-AC83-A3F7A97FAFAA}"/>
              </a:ext>
            </a:extLst>
          </p:cNvPr>
          <p:cNvSpPr txBox="1"/>
          <p:nvPr/>
        </p:nvSpPr>
        <p:spPr>
          <a:xfrm>
            <a:off x="1595830" y="3916191"/>
            <a:ext cx="760996" cy="251947"/>
          </a:xfrm>
          <a:prstGeom prst="rect">
            <a:avLst/>
          </a:prstGeom>
          <a:noFill/>
        </p:spPr>
        <p:txBody>
          <a:bodyPr wrap="square" rtlCol="0">
            <a:spAutoFit/>
          </a:bodyPr>
          <a:lstStyle/>
          <a:p>
            <a:r>
              <a:rPr lang="pt-BR" sz="1000" b="1" dirty="0">
                <a:solidFill>
                  <a:srgbClr val="002060"/>
                </a:solidFill>
              </a:rPr>
              <a:t>923MM</a:t>
            </a:r>
          </a:p>
        </p:txBody>
      </p:sp>
      <p:graphicFrame>
        <p:nvGraphicFramePr>
          <p:cNvPr id="2" name="Gráfico 1">
            <a:extLst>
              <a:ext uri="{FF2B5EF4-FFF2-40B4-BE49-F238E27FC236}">
                <a16:creationId xmlns:a16="http://schemas.microsoft.com/office/drawing/2014/main" id="{228BC4CC-8637-4422-9EFA-2CDDF7E4C41D}"/>
              </a:ext>
            </a:extLst>
          </p:cNvPr>
          <p:cNvGraphicFramePr>
            <a:graphicFrameLocks/>
          </p:cNvGraphicFramePr>
          <p:nvPr>
            <p:extLst>
              <p:ext uri="{D42A27DB-BD31-4B8C-83A1-F6EECF244321}">
                <p14:modId xmlns:p14="http://schemas.microsoft.com/office/powerpoint/2010/main" val="1655650921"/>
              </p:ext>
            </p:extLst>
          </p:nvPr>
        </p:nvGraphicFramePr>
        <p:xfrm>
          <a:off x="486696" y="7426819"/>
          <a:ext cx="2816544" cy="18242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Gráfico 36">
            <a:extLst>
              <a:ext uri="{FF2B5EF4-FFF2-40B4-BE49-F238E27FC236}">
                <a16:creationId xmlns:a16="http://schemas.microsoft.com/office/drawing/2014/main" id="{8BF30122-ABD5-3791-268D-377089983AAA}"/>
              </a:ext>
            </a:extLst>
          </p:cNvPr>
          <p:cNvGraphicFramePr>
            <a:graphicFrameLocks/>
          </p:cNvGraphicFramePr>
          <p:nvPr>
            <p:extLst>
              <p:ext uri="{D42A27DB-BD31-4B8C-83A1-F6EECF244321}">
                <p14:modId xmlns:p14="http://schemas.microsoft.com/office/powerpoint/2010/main" val="2321113374"/>
              </p:ext>
            </p:extLst>
          </p:nvPr>
        </p:nvGraphicFramePr>
        <p:xfrm>
          <a:off x="4055223" y="7479848"/>
          <a:ext cx="3004038" cy="17711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Gráfico 2">
            <a:extLst>
              <a:ext uri="{FF2B5EF4-FFF2-40B4-BE49-F238E27FC236}">
                <a16:creationId xmlns:a16="http://schemas.microsoft.com/office/drawing/2014/main" id="{46F20CB0-C76A-CBEA-240C-5E8FB870D04B}"/>
              </a:ext>
            </a:extLst>
          </p:cNvPr>
          <p:cNvGraphicFramePr>
            <a:graphicFrameLocks/>
          </p:cNvGraphicFramePr>
          <p:nvPr>
            <p:extLst>
              <p:ext uri="{D42A27DB-BD31-4B8C-83A1-F6EECF244321}">
                <p14:modId xmlns:p14="http://schemas.microsoft.com/office/powerpoint/2010/main" val="1506551344"/>
              </p:ext>
            </p:extLst>
          </p:nvPr>
        </p:nvGraphicFramePr>
        <p:xfrm>
          <a:off x="3761970" y="2324215"/>
          <a:ext cx="3774399" cy="19292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áfico 11">
            <a:extLst>
              <a:ext uri="{FF2B5EF4-FFF2-40B4-BE49-F238E27FC236}">
                <a16:creationId xmlns:a16="http://schemas.microsoft.com/office/drawing/2014/main" id="{081F7F57-C58D-E10D-11B3-D7C7D3328F4E}"/>
              </a:ext>
            </a:extLst>
          </p:cNvPr>
          <p:cNvGraphicFramePr>
            <a:graphicFrameLocks/>
          </p:cNvGraphicFramePr>
          <p:nvPr>
            <p:extLst>
              <p:ext uri="{D42A27DB-BD31-4B8C-83A1-F6EECF244321}">
                <p14:modId xmlns:p14="http://schemas.microsoft.com/office/powerpoint/2010/main" val="111414641"/>
              </p:ext>
            </p:extLst>
          </p:nvPr>
        </p:nvGraphicFramePr>
        <p:xfrm>
          <a:off x="1" y="4459990"/>
          <a:ext cx="3438102" cy="16038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áfico 13">
            <a:extLst>
              <a:ext uri="{FF2B5EF4-FFF2-40B4-BE49-F238E27FC236}">
                <a16:creationId xmlns:a16="http://schemas.microsoft.com/office/drawing/2014/main" id="{360F06DD-96C5-80DB-D3F5-3C48AEC8C182}"/>
              </a:ext>
            </a:extLst>
          </p:cNvPr>
          <p:cNvGraphicFramePr>
            <a:graphicFrameLocks/>
          </p:cNvGraphicFramePr>
          <p:nvPr>
            <p:extLst>
              <p:ext uri="{D42A27DB-BD31-4B8C-83A1-F6EECF244321}">
                <p14:modId xmlns:p14="http://schemas.microsoft.com/office/powerpoint/2010/main" val="4126237132"/>
              </p:ext>
            </p:extLst>
          </p:nvPr>
        </p:nvGraphicFramePr>
        <p:xfrm>
          <a:off x="3782261" y="4472940"/>
          <a:ext cx="3777414" cy="165294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76355821"/>
      </p:ext>
    </p:extLst>
  </p:cSld>
  <p:clrMapOvr>
    <a:masterClrMapping/>
  </p:clrMapOvr>
</p:sld>
</file>

<file path=ppt/theme/theme1.xml><?xml version="1.0" encoding="utf-8"?>
<a:theme xmlns:a="http://schemas.openxmlformats.org/drawingml/2006/main" name="Tema do Office">
  <a:themeElements>
    <a:clrScheme name="B3 - Nova identidade visual">
      <a:dk1>
        <a:srgbClr val="4B5055"/>
      </a:dk1>
      <a:lt1>
        <a:srgbClr val="FFFFFF"/>
      </a:lt1>
      <a:dk2>
        <a:srgbClr val="00145F"/>
      </a:dk2>
      <a:lt2>
        <a:srgbClr val="F0F5FF"/>
      </a:lt2>
      <a:accent1>
        <a:srgbClr val="00145F"/>
      </a:accent1>
      <a:accent2>
        <a:srgbClr val="50C3F5"/>
      </a:accent2>
      <a:accent3>
        <a:srgbClr val="F5AA1E"/>
      </a:accent3>
      <a:accent4>
        <a:srgbClr val="5AA5FF"/>
      </a:accent4>
      <a:accent5>
        <a:srgbClr val="1E23AF"/>
      </a:accent5>
      <a:accent6>
        <a:srgbClr val="4B5055"/>
      </a:accent6>
      <a:hlink>
        <a:srgbClr val="0063DE"/>
      </a:hlink>
      <a:folHlink>
        <a:srgbClr val="0063DE"/>
      </a:folHlink>
    </a:clrScheme>
    <a:fontScheme name="Montserrat">
      <a:majorFont>
        <a:latin typeface="Montserrat"/>
        <a:ea typeface=""/>
        <a:cs typeface=""/>
      </a:majorFont>
      <a:minorFont>
        <a:latin typeface="Montserrat"/>
        <a:ea typeface=""/>
        <a:cs typeface=""/>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ent_x00e1_rio xmlns="c6e7e7c9-cb54-4405-befc-d53901541138" xsi:nil="true"/>
    <TaxCatchAll xmlns="143976ce-d259-4c6f-82fe-8c52d1915705" xsi:nil="true"/>
    <lcf76f155ced4ddcb4097134ff3c332f xmlns="c6e7e7c9-cb54-4405-befc-d5390154113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D2F3C785E4A9A4B9A1AE1318F42CE33" ma:contentTypeVersion="18" ma:contentTypeDescription="Crie um novo documento." ma:contentTypeScope="" ma:versionID="400db8553c2ace9a67ab5c3f8f5408f3">
  <xsd:schema xmlns:xsd="http://www.w3.org/2001/XMLSchema" xmlns:xs="http://www.w3.org/2001/XMLSchema" xmlns:p="http://schemas.microsoft.com/office/2006/metadata/properties" xmlns:ns2="c6e7e7c9-cb54-4405-befc-d53901541138" xmlns:ns3="143976ce-d259-4c6f-82fe-8c52d1915705" targetNamespace="http://schemas.microsoft.com/office/2006/metadata/properties" ma:root="true" ma:fieldsID="a2802d6a14bf4389ee1d79119b75af8c" ns2:_="" ns3:_="">
    <xsd:import namespace="c6e7e7c9-cb54-4405-befc-d53901541138"/>
    <xsd:import namespace="143976ce-d259-4c6f-82fe-8c52d19157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oment_x00e1_rio" minOccurs="0"/>
                <xsd:element ref="ns2:MediaServiceObjectDetectorVersions" minOccurs="0"/>
                <xsd:element ref="ns2:MediaServiceDateTaken"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7e7c9-cb54-4405-befc-d53901541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Marcações de imagem" ma:readOnly="false" ma:fieldId="{5cf76f15-5ced-4ddc-b409-7134ff3c332f}" ma:taxonomyMulti="true" ma:sspId="d7986fcc-77ff-48cb-93bf-87f58f65fbd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Coment_x00e1_rio" ma:index="20" nillable="true" ma:displayName="Comentário" ma:format="Dropdown" ma:internalName="Coment_x00e1_rio">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3976ce-d259-4c6f-82fe-8c52d1915705"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16" nillable="true" ma:displayName="Taxonomy Catch All Column" ma:hidden="true" ma:list="{fcc710a9-e4b4-4bcd-a477-3877563aee02}" ma:internalName="TaxCatchAll" ma:showField="CatchAllData" ma:web="143976ce-d259-4c6f-82fe-8c52d19157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A9FD2E-2CAD-4DAE-91BD-98C60CC43006}">
  <ds:schemaRefs>
    <ds:schemaRef ds:uri="http://schemas.microsoft.com/office/2006/documentManagement/types"/>
    <ds:schemaRef ds:uri="http://purl.org/dc/terms/"/>
    <ds:schemaRef ds:uri="c6e7e7c9-cb54-4405-befc-d53901541138"/>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143976ce-d259-4c6f-82fe-8c52d1915705"/>
    <ds:schemaRef ds:uri="http://www.w3.org/XML/1998/namespace"/>
    <ds:schemaRef ds:uri="http://purl.org/dc/dcmitype/"/>
  </ds:schemaRefs>
</ds:datastoreItem>
</file>

<file path=customXml/itemProps2.xml><?xml version="1.0" encoding="utf-8"?>
<ds:datastoreItem xmlns:ds="http://schemas.openxmlformats.org/officeDocument/2006/customXml" ds:itemID="{3AE7EB3E-DE38-47CE-BB55-7F4FF9DD2B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e7e7c9-cb54-4405-befc-d53901541138"/>
    <ds:schemaRef ds:uri="143976ce-d259-4c6f-82fe-8c52d1915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538C83-90CD-45C9-80B2-95DF4447D624}">
  <ds:schemaRefs>
    <ds:schemaRef ds:uri="http://schemas.microsoft.com/sharepoint/v3/contenttype/forms"/>
  </ds:schemaRefs>
</ds:datastoreItem>
</file>

<file path=docMetadata/LabelInfo.xml><?xml version="1.0" encoding="utf-8"?>
<clbl:labelList xmlns:clbl="http://schemas.microsoft.com/office/2020/mipLabelMetadata">
  <clbl:label id="{4aeda764-ac5d-4c78-8b24-fe1405747852}" enabled="1" method="Standard" siteId="{f9cfd8cb-c4a5-4677-b65d-3150dda310c9}" removed="0"/>
</clbl:labelList>
</file>

<file path=docProps/app.xml><?xml version="1.0" encoding="utf-8"?>
<Properties xmlns="http://schemas.openxmlformats.org/officeDocument/2006/extended-properties" xmlns:vt="http://schemas.openxmlformats.org/officeDocument/2006/docPropsVTypes">
  <Template>Office Theme</Template>
  <TotalTime>6407</TotalTime>
  <Words>419</Words>
  <Application>Microsoft Office PowerPoint</Application>
  <PresentationFormat>Personalizar</PresentationFormat>
  <Paragraphs>85</Paragraphs>
  <Slides>2</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vt:i4>
      </vt:variant>
    </vt:vector>
  </HeadingPairs>
  <TitlesOfParts>
    <vt:vector size="12" baseType="lpstr">
      <vt:lpstr>Aptos Narrow</vt:lpstr>
      <vt:lpstr>GalanoGrotesque-Regular</vt:lpstr>
      <vt:lpstr>Montserrat</vt:lpstr>
      <vt:lpstr>Segoe UI</vt:lpstr>
      <vt:lpstr>GalanoGrotesque-SemiBold</vt:lpstr>
      <vt:lpstr>Calibri</vt:lpstr>
      <vt:lpstr>Arial</vt:lpstr>
      <vt:lpstr>Aptos</vt:lpstr>
      <vt:lpstr>Wingdings</vt:lpstr>
      <vt:lpstr>Tema do Office</vt:lpstr>
      <vt:lpstr>Apresentação do PowerPoint</vt:lpstr>
      <vt:lpstr>Apresentação do PowerPoint</vt:lpstr>
    </vt:vector>
  </TitlesOfParts>
  <Company>B3 – Brasil Bolsa Balcão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B3 | Soluções de Grandes Lotes</dc:title>
  <dc:creator>B3</dc:creator>
  <cp:lastModifiedBy>Jose Victor Mathias De Castro Neves De Queiroz Ferreira</cp:lastModifiedBy>
  <cp:revision>9</cp:revision>
  <dcterms:created xsi:type="dcterms:W3CDTF">2024-04-01T22:27:50Z</dcterms:created>
  <dcterms:modified xsi:type="dcterms:W3CDTF">2025-12-18T17:51:26Z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aeda764-ac5d-4c78-8b24-fe1405747852_Enabled">
    <vt:lpwstr>true</vt:lpwstr>
  </property>
  <property fmtid="{D5CDD505-2E9C-101B-9397-08002B2CF9AE}" pid="3" name="MSIP_Label_4aeda764-ac5d-4c78-8b24-fe1405747852_SetDate">
    <vt:lpwstr>2024-04-22T14:13:07Z</vt:lpwstr>
  </property>
  <property fmtid="{D5CDD505-2E9C-101B-9397-08002B2CF9AE}" pid="4" name="MSIP_Label_4aeda764-ac5d-4c78-8b24-fe1405747852_Method">
    <vt:lpwstr>Standard</vt:lpwstr>
  </property>
  <property fmtid="{D5CDD505-2E9C-101B-9397-08002B2CF9AE}" pid="5" name="MSIP_Label_4aeda764-ac5d-4c78-8b24-fe1405747852_Name">
    <vt:lpwstr>4aeda764-ac5d-4c78-8b24-fe1405747852</vt:lpwstr>
  </property>
  <property fmtid="{D5CDD505-2E9C-101B-9397-08002B2CF9AE}" pid="6" name="MSIP_Label_4aeda764-ac5d-4c78-8b24-fe1405747852_SiteId">
    <vt:lpwstr>f9cfd8cb-c4a5-4677-b65d-3150dda310c9</vt:lpwstr>
  </property>
  <property fmtid="{D5CDD505-2E9C-101B-9397-08002B2CF9AE}" pid="7" name="MSIP_Label_4aeda764-ac5d-4c78-8b24-fe1405747852_ActionId">
    <vt:lpwstr>741f6fbe-b72e-4468-aabe-89feeef94430</vt:lpwstr>
  </property>
  <property fmtid="{D5CDD505-2E9C-101B-9397-08002B2CF9AE}" pid="8" name="MSIP_Label_4aeda764-ac5d-4c78-8b24-fe1405747852_ContentBits">
    <vt:lpwstr>2</vt:lpwstr>
  </property>
  <property fmtid="{D5CDD505-2E9C-101B-9397-08002B2CF9AE}" pid="9" name="ClassificationContentMarkingFooterLocations">
    <vt:lpwstr>Tema do Office:5</vt:lpwstr>
  </property>
  <property fmtid="{D5CDD505-2E9C-101B-9397-08002B2CF9AE}" pid="10" name="ClassificationContentMarkingFooterText">
    <vt:lpwstr>INFORMAÇÃO INTERNA – INTERNAL INFORMATION</vt:lpwstr>
  </property>
  <property fmtid="{D5CDD505-2E9C-101B-9397-08002B2CF9AE}" pid="11" name="ContentTypeId">
    <vt:lpwstr>0x010100ED2F3C785E4A9A4B9A1AE1318F42CE33</vt:lpwstr>
  </property>
  <property fmtid="{D5CDD505-2E9C-101B-9397-08002B2CF9AE}" pid="12" name="MediaServiceImageTags">
    <vt:lpwstr/>
  </property>
</Properties>
</file>