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59" r:id="rId4"/>
    <p:sldId id="260" r:id="rId5"/>
    <p:sldId id="284" r:id="rId6"/>
    <p:sldId id="264" r:id="rId7"/>
    <p:sldId id="293" r:id="rId8"/>
    <p:sldId id="286" r:id="rId9"/>
    <p:sldId id="280" r:id="rId10"/>
    <p:sldId id="294" r:id="rId11"/>
    <p:sldId id="285" r:id="rId12"/>
    <p:sldId id="283" r:id="rId13"/>
    <p:sldId id="295" r:id="rId14"/>
    <p:sldId id="287" r:id="rId15"/>
    <p:sldId id="288" r:id="rId16"/>
    <p:sldId id="291" r:id="rId17"/>
    <p:sldId id="282" r:id="rId18"/>
    <p:sldId id="296" r:id="rId19"/>
    <p:sldId id="290" r:id="rId20"/>
    <p:sldId id="276" r:id="rId2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7E11BB3-34EC-4D2A-BF3B-13111BDA7D93}">
          <p14:sldIdLst>
            <p14:sldId id="257"/>
            <p14:sldId id="262"/>
            <p14:sldId id="259"/>
          </p14:sldIdLst>
        </p14:section>
        <p14:section name="Participantes" id="{8C0322C1-9761-4FA9-A643-3BCAD1814546}">
          <p14:sldIdLst>
            <p14:sldId id="260"/>
          </p14:sldIdLst>
        </p14:section>
        <p14:section name="Fluxos e telas" id="{676109A4-93C5-468D-ABC4-1E7DC15279EE}">
          <p14:sldIdLst>
            <p14:sldId id="284"/>
            <p14:sldId id="264"/>
            <p14:sldId id="293"/>
            <p14:sldId id="286"/>
            <p14:sldId id="280"/>
            <p14:sldId id="294"/>
            <p14:sldId id="285"/>
            <p14:sldId id="283"/>
            <p14:sldId id="295"/>
            <p14:sldId id="287"/>
            <p14:sldId id="288"/>
            <p14:sldId id="291"/>
            <p14:sldId id="282"/>
            <p14:sldId id="296"/>
            <p14:sldId id="290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BFF"/>
    <a:srgbClr val="00377B"/>
    <a:srgbClr val="33CAFF"/>
    <a:srgbClr val="004AA4"/>
    <a:srgbClr val="C1EFFF"/>
    <a:srgbClr val="93E3FF"/>
    <a:srgbClr val="B3EBFF"/>
    <a:srgbClr val="7DDDFF"/>
    <a:srgbClr val="1A8BB8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59" autoAdjust="0"/>
  </p:normalViewPr>
  <p:slideViewPr>
    <p:cSldViewPr snapToGrid="0">
      <p:cViewPr varScale="1">
        <p:scale>
          <a:sx n="79" d="100"/>
          <a:sy n="79" d="100"/>
        </p:scale>
        <p:origin x="120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0DE9C-D337-49A3-8165-C676D8307454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AE9C-079B-4987-BF55-5F241CD8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1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84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66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001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80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19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74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39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56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65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01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4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48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AE9C-079B-4987-BF55-5F241CD86FC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05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EEF6B-AD10-4D15-9E8B-801A96EC8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BC630B-B298-4952-A517-9774D42E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FC0625-AACE-4349-9C48-FCBADAC4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2CCC55-EEAB-4BE1-A232-F522CDFB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1DD5C3-CA18-4114-8B2B-9335D182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33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024AA-BF8F-414F-ABFF-2CD7A7B7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574350-06FF-42B9-9C65-DA2B57A16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44A3E-8E56-46E3-8710-439B9A8E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784D9C-9265-4B60-A9F6-6FA079EF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4ADD07-57B4-47F9-87A8-108E3992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48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B7BA9A-782F-4964-BB92-B7AB290ED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46D2D5-D358-4ABF-AC2B-455315CBA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352F9-0182-4361-904E-B19DAEE7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066EEF-CDD1-4825-BC38-F176E1E6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D53003-C955-49D7-95A0-D0E67A45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12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C3690-11F5-4B8B-A2ED-4ED9B74B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9EC16-1F87-423C-BB92-EB2E815C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3AC960-173F-4915-80AC-3503C94A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5FDEB5-73B3-4715-9289-83312BE0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A8524F-A8D0-4C50-8F8E-0864509B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B0758-D26C-4849-AC0A-F90BB874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5639A3-F9F6-4931-8630-F3B2FE69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4FC8EF-A623-4D5C-BADB-EE7E08FF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BCA91B-1695-4A24-BC69-2A005289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5140A7-1F8C-428B-86DF-18CD430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46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A5067-7C2A-4AF3-84EE-6DBF1241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A5C962-7F63-479B-9A5D-A85486EA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8BE687-9C6C-4F5A-8B5F-D9C2FD000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2DFFEE-B6E8-4371-9D62-7803D3A2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D7069F-A48E-4C58-B05A-504A9D1A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9C4713-BD18-44E3-B2BA-4EE9447B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78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F73CB-DBCA-455B-A5D0-599C97B3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C80CDA-C89E-402A-8BB0-3DBAF672D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3AC3AD-A53B-43AE-BC91-046540318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6BE0798-B85A-4718-8D7F-461AD3759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1641B7-AB2E-47E9-A346-B7F317C43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AEFA32-95C3-44CD-98C7-3934C1C1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9563CB8-C548-4141-A8BF-90EB54D6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44464-3754-4CA5-A870-172BEDBF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01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0E1A7-CF33-4DCE-AC42-591C1A92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B95A7A-5A9D-46E2-B253-90654E5C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B976CD-D100-46E2-BECE-10977CE5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4AAA8D-E1C5-4DA9-9AEB-D651392E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21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CD4ADF-F675-4590-B47B-1A940D0C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AE1A3F-BE96-4831-A46B-6EC4F7EB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1F5DBC-EE05-49A4-9C3A-FE62C9DD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20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E4921-5DA3-4C6D-B5C6-1C8BAD2C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7C684-B336-411B-833C-B3B370BB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C55136-A29B-4B22-8D85-C9C48F4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828653-14A5-430F-8E7E-85DF3924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459A3B-1DF4-401E-9082-0A025632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4042DD-EB56-4D7B-8907-18308641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F4762-8D6F-4243-8D0C-C03F5371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059883-4BF8-44FF-8031-7A9ED5146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121AE8-E51B-44AF-B8FF-2EEF8F711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17E969-99F8-47CC-B7C4-C704861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5D36AA-CF33-4A17-B0E2-B75E00A6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2905DF-512C-4F04-B5D7-3C7DE3DD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07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3899F0-634A-4109-BC6A-8205E0B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4F38E8-A19C-4267-AD15-7DE6FE8C5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F943CF-43E9-450B-81B6-BBEA19CB1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2A6D-912F-46DA-9FBA-686A433DA121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6856A9-A232-4DC9-B02E-A0314B485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AD0CBF-6BED-44F6-ABAE-80A8A6B32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F74D-EC3E-441F-87CF-2CE230B2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1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5.sv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microsoft.com/office/2007/relationships/hdphoto" Target="../media/hdphoto1.wdp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76AAB0CB-1D67-4B78-9876-8818964E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b="45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7E2351F7-4369-4046-A3B8-1505DD7E44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858"/>
              </a:gs>
              <a:gs pos="100000">
                <a:srgbClr val="1A8BB8">
                  <a:alpha val="97000"/>
                </a:srgbClr>
              </a:gs>
              <a:gs pos="100000">
                <a:srgbClr val="002858"/>
              </a:gs>
              <a:gs pos="21000">
                <a:srgbClr val="00377B">
                  <a:alpha val="86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ova Light" panose="020B0604020202020204" pitchFamily="34" charset="0"/>
              <a:cs typeface="Arial Nova Light" panose="020B0604020202020204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5FACEC83-0262-4E1B-8E2E-CBAF71FC8B36}"/>
              </a:ext>
            </a:extLst>
          </p:cNvPr>
          <p:cNvCxnSpPr>
            <a:cxnSpLocks/>
          </p:cNvCxnSpPr>
          <p:nvPr/>
        </p:nvCxnSpPr>
        <p:spPr>
          <a:xfrm>
            <a:off x="1441832" y="3597860"/>
            <a:ext cx="10764000" cy="0"/>
          </a:xfrm>
          <a:prstGeom prst="line">
            <a:avLst/>
          </a:prstGeom>
          <a:ln w="28575">
            <a:solidFill>
              <a:srgbClr val="00377B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DAC4286-9FA5-46D0-85AD-F6D86CC204F7}"/>
              </a:ext>
            </a:extLst>
          </p:cNvPr>
          <p:cNvSpPr txBox="1"/>
          <p:nvPr/>
        </p:nvSpPr>
        <p:spPr>
          <a:xfrm>
            <a:off x="4534056" y="2832762"/>
            <a:ext cx="6739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spc="80" dirty="0">
                <a:solidFill>
                  <a:srgbClr val="FFFF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APRESENTAÇÃO DA</a:t>
            </a:r>
          </a:p>
          <a:p>
            <a:pPr algn="r"/>
            <a:r>
              <a:rPr lang="pt-BR" sz="2000" b="1" spc="80" dirty="0">
                <a:solidFill>
                  <a:srgbClr val="FFFF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AUTOMATIZAÇÃO DE GARANTIAS NO EXTERIOR </a:t>
            </a:r>
            <a:endParaRPr lang="pt-BR" sz="2400" b="1" spc="80" dirty="0">
              <a:solidFill>
                <a:srgbClr val="FFFFFF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4B6DCE5-87C8-4BDB-8279-1BEDBC8EC707}"/>
              </a:ext>
            </a:extLst>
          </p:cNvPr>
          <p:cNvSpPr txBox="1"/>
          <p:nvPr/>
        </p:nvSpPr>
        <p:spPr>
          <a:xfrm>
            <a:off x="6694519" y="3712286"/>
            <a:ext cx="457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spc="80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TREINAMENTO AOS </a:t>
            </a:r>
            <a:r>
              <a:rPr lang="pt-BR" b="1" spc="80" dirty="0">
                <a:solidFill>
                  <a:srgbClr val="33C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endParaRPr lang="pt-BR" sz="2000" b="1" spc="80" dirty="0">
              <a:solidFill>
                <a:srgbClr val="33C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38DD0EF-3BC5-467C-985B-D2413EC93EA5}"/>
              </a:ext>
            </a:extLst>
          </p:cNvPr>
          <p:cNvSpPr/>
          <p:nvPr/>
        </p:nvSpPr>
        <p:spPr>
          <a:xfrm>
            <a:off x="0" y="0"/>
            <a:ext cx="3396343" cy="3639715"/>
          </a:xfrm>
          <a:prstGeom prst="rect">
            <a:avLst/>
          </a:prstGeom>
          <a:gradFill>
            <a:gsLst>
              <a:gs pos="0">
                <a:srgbClr val="002858"/>
              </a:gs>
              <a:gs pos="100000">
                <a:srgbClr val="004AA4"/>
              </a:gs>
              <a:gs pos="100000">
                <a:srgbClr val="33CAFF">
                  <a:alpha val="60000"/>
                </a:srgbClr>
              </a:gs>
              <a:gs pos="21000">
                <a:srgbClr val="002858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Arco 33">
            <a:extLst>
              <a:ext uri="{FF2B5EF4-FFF2-40B4-BE49-F238E27FC236}">
                <a16:creationId xmlns:a16="http://schemas.microsoft.com/office/drawing/2014/main" id="{E65D5B9F-2D4C-41B9-9980-2A9BDAC374BC}"/>
              </a:ext>
            </a:extLst>
          </p:cNvPr>
          <p:cNvSpPr/>
          <p:nvPr/>
        </p:nvSpPr>
        <p:spPr>
          <a:xfrm>
            <a:off x="159654" y="3610688"/>
            <a:ext cx="6408000" cy="6480000"/>
          </a:xfrm>
          <a:prstGeom prst="arc">
            <a:avLst/>
          </a:prstGeom>
          <a:gradFill>
            <a:gsLst>
              <a:gs pos="0">
                <a:srgbClr val="002858"/>
              </a:gs>
              <a:gs pos="100000">
                <a:srgbClr val="004AA4"/>
              </a:gs>
              <a:gs pos="100000">
                <a:srgbClr val="33CAFF">
                  <a:alpha val="60000"/>
                </a:srgbClr>
              </a:gs>
              <a:gs pos="21000">
                <a:srgbClr val="002858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5D2098D7-5305-4147-853D-67BBE2BF4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4" y="1789014"/>
            <a:ext cx="1490475" cy="6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3672835" y="677004"/>
            <a:ext cx="484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RETIRADA DE DÓLARES EM GARANTIAS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F44BA27D-040C-471B-932B-C9DCB2E1B33E}"/>
              </a:ext>
            </a:extLst>
          </p:cNvPr>
          <p:cNvSpPr txBox="1"/>
          <p:nvPr/>
        </p:nvSpPr>
        <p:spPr>
          <a:xfrm>
            <a:off x="4279933" y="1247533"/>
            <a:ext cx="362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PARA A CONTA DO CLIENTE (RESGATE)</a:t>
            </a:r>
          </a:p>
        </p:txBody>
      </p:sp>
      <p:grpSp>
        <p:nvGrpSpPr>
          <p:cNvPr id="230" name="Agrupar 229">
            <a:extLst>
              <a:ext uri="{FF2B5EF4-FFF2-40B4-BE49-F238E27FC236}">
                <a16:creationId xmlns:a16="http://schemas.microsoft.com/office/drawing/2014/main" id="{694D3549-DB9A-413A-96DD-301DEC543CF4}"/>
              </a:ext>
            </a:extLst>
          </p:cNvPr>
          <p:cNvGrpSpPr/>
          <p:nvPr/>
        </p:nvGrpSpPr>
        <p:grpSpPr>
          <a:xfrm>
            <a:off x="2729878" y="1709113"/>
            <a:ext cx="7636571" cy="4633173"/>
            <a:chOff x="6530849" y="1938946"/>
            <a:chExt cx="6515936" cy="4622887"/>
          </a:xfrm>
        </p:grpSpPr>
        <p:cxnSp>
          <p:nvCxnSpPr>
            <p:cNvPr id="134" name="Conector: Angulado 133">
              <a:extLst>
                <a:ext uri="{FF2B5EF4-FFF2-40B4-BE49-F238E27FC236}">
                  <a16:creationId xmlns:a16="http://schemas.microsoft.com/office/drawing/2014/main" id="{88E99FD8-96DB-4AE7-BA03-1FCAA1B1177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652326" y="2581323"/>
              <a:ext cx="1341139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Agrupar 228">
              <a:extLst>
                <a:ext uri="{FF2B5EF4-FFF2-40B4-BE49-F238E27FC236}">
                  <a16:creationId xmlns:a16="http://schemas.microsoft.com/office/drawing/2014/main" id="{78A914C5-93CF-4560-BBE7-B8483F786412}"/>
                </a:ext>
              </a:extLst>
            </p:cNvPr>
            <p:cNvGrpSpPr/>
            <p:nvPr/>
          </p:nvGrpSpPr>
          <p:grpSpPr>
            <a:xfrm>
              <a:off x="6530849" y="1938946"/>
              <a:ext cx="6515936" cy="4622887"/>
              <a:chOff x="6531674" y="1953017"/>
              <a:chExt cx="6515936" cy="4622887"/>
            </a:xfrm>
          </p:grpSpPr>
          <p:pic>
            <p:nvPicPr>
              <p:cNvPr id="112" name="Gráfico 111" descr="Edifício">
                <a:extLst>
                  <a:ext uri="{FF2B5EF4-FFF2-40B4-BE49-F238E27FC236}">
                    <a16:creationId xmlns:a16="http://schemas.microsoft.com/office/drawing/2014/main" id="{6DBB2504-1588-4965-A8AA-B3DB54533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15847" y="2358787"/>
                <a:ext cx="538749" cy="550430"/>
              </a:xfrm>
              <a:prstGeom prst="rect">
                <a:avLst/>
              </a:prstGeom>
            </p:spPr>
          </p:pic>
          <p:pic>
            <p:nvPicPr>
              <p:cNvPr id="118" name="Gráfico 117" descr="Banco">
                <a:extLst>
                  <a:ext uri="{FF2B5EF4-FFF2-40B4-BE49-F238E27FC236}">
                    <a16:creationId xmlns:a16="http://schemas.microsoft.com/office/drawing/2014/main" id="{89D7CDBD-900F-4EF3-B7EE-2603E7384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09210" y="5483760"/>
                <a:ext cx="772674" cy="732921"/>
              </a:xfrm>
              <a:prstGeom prst="rect">
                <a:avLst/>
              </a:prstGeom>
            </p:spPr>
          </p:pic>
          <p:cxnSp>
            <p:nvCxnSpPr>
              <p:cNvPr id="127" name="Conector: Angulado 126">
                <a:extLst>
                  <a:ext uri="{FF2B5EF4-FFF2-40B4-BE49-F238E27FC236}">
                    <a16:creationId xmlns:a16="http://schemas.microsoft.com/office/drawing/2014/main" id="{17A07673-B47C-4002-A5D4-F0BAE2BE26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727527" y="2785700"/>
                <a:ext cx="1108385" cy="0"/>
              </a:xfrm>
              <a:prstGeom prst="bentConnector3">
                <a:avLst>
                  <a:gd name="adj1" fmla="val 42249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CaixaDeTexto 143">
                <a:extLst>
                  <a:ext uri="{FF2B5EF4-FFF2-40B4-BE49-F238E27FC236}">
                    <a16:creationId xmlns:a16="http://schemas.microsoft.com/office/drawing/2014/main" id="{4B957B4D-CB5E-41A1-AA67-770F12D6FC0F}"/>
                  </a:ext>
                </a:extLst>
              </p:cNvPr>
              <p:cNvSpPr txBox="1"/>
              <p:nvPr/>
            </p:nvSpPr>
            <p:spPr>
              <a:xfrm>
                <a:off x="6531674" y="6121815"/>
                <a:ext cx="15983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rgbClr val="002858"/>
                    </a:solidFill>
                    <a:latin typeface="Arial Nova" panose="020B0504020202020204" pitchFamily="34" charset="0"/>
                  </a:rPr>
                  <a:t>Banco do cliente </a:t>
                </a:r>
              </a:p>
              <a:p>
                <a:pPr algn="ctr"/>
                <a:r>
                  <a:rPr lang="pt-BR" sz="1100" b="1" dirty="0">
                    <a:solidFill>
                      <a:srgbClr val="002858"/>
                    </a:solidFill>
                    <a:latin typeface="Arial Nova" panose="020B0504020202020204" pitchFamily="34" charset="0"/>
                  </a:rPr>
                  <a:t>no exterior</a:t>
                </a:r>
                <a:endParaRPr lang="pt-BR" sz="1200" b="1" dirty="0">
                  <a:solidFill>
                    <a:srgbClr val="002858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62" name="CaixaDeTexto 161">
                <a:extLst>
                  <a:ext uri="{FF2B5EF4-FFF2-40B4-BE49-F238E27FC236}">
                    <a16:creationId xmlns:a16="http://schemas.microsoft.com/office/drawing/2014/main" id="{2B2F7F3B-2001-4D3D-A51F-1F90D21C3171}"/>
                  </a:ext>
                </a:extLst>
              </p:cNvPr>
              <p:cNvSpPr txBox="1"/>
              <p:nvPr/>
            </p:nvSpPr>
            <p:spPr>
              <a:xfrm>
                <a:off x="9383534" y="1958017"/>
                <a:ext cx="1895441" cy="56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a retirada dos dólares no sistema de garantias - NGA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CaixaDeTexto 162">
                <a:extLst>
                  <a:ext uri="{FF2B5EF4-FFF2-40B4-BE49-F238E27FC236}">
                    <a16:creationId xmlns:a16="http://schemas.microsoft.com/office/drawing/2014/main" id="{1D5D7021-9D4F-4953-85F6-2C0782E1F2D1}"/>
                  </a:ext>
                </a:extLst>
              </p:cNvPr>
              <p:cNvSpPr txBox="1"/>
              <p:nvPr/>
            </p:nvSpPr>
            <p:spPr>
              <a:xfrm>
                <a:off x="7580424" y="1953017"/>
                <a:ext cx="1421895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o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resgate dos dólares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CaixaDeTexto 163">
                <a:extLst>
                  <a:ext uri="{FF2B5EF4-FFF2-40B4-BE49-F238E27FC236}">
                    <a16:creationId xmlns:a16="http://schemas.microsoft.com/office/drawing/2014/main" id="{8DFC3D3C-5CE8-4968-9F00-AAFCCBEFDFE9}"/>
                  </a:ext>
                </a:extLst>
              </p:cNvPr>
              <p:cNvSpPr txBox="1"/>
              <p:nvPr/>
            </p:nvSpPr>
            <p:spPr>
              <a:xfrm>
                <a:off x="7767678" y="5060076"/>
                <a:ext cx="2090694" cy="905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Citibank efetua a transferência da conta de garantias para a conta do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cliente cadastrada no SINCAD via SWIFT (MT103 / MT202)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CaixaDeTexto 165">
                <a:extLst>
                  <a:ext uri="{FF2B5EF4-FFF2-40B4-BE49-F238E27FC236}">
                    <a16:creationId xmlns:a16="http://schemas.microsoft.com/office/drawing/2014/main" id="{F0FC983B-9315-432B-A2F9-CF1F5EAB5A11}"/>
                  </a:ext>
                </a:extLst>
              </p:cNvPr>
              <p:cNvSpPr txBox="1"/>
              <p:nvPr/>
            </p:nvSpPr>
            <p:spPr>
              <a:xfrm>
                <a:off x="6627651" y="3844677"/>
                <a:ext cx="12891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7.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Confirma o recebimento do crédito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CaixaDeTexto 167">
                <a:extLst>
                  <a:ext uri="{FF2B5EF4-FFF2-40B4-BE49-F238E27FC236}">
                    <a16:creationId xmlns:a16="http://schemas.microsoft.com/office/drawing/2014/main" id="{40DA5A0C-8A7B-4D30-8ED6-78DCCFB0C8FB}"/>
                  </a:ext>
                </a:extLst>
              </p:cNvPr>
              <p:cNvSpPr txBox="1"/>
              <p:nvPr/>
            </p:nvSpPr>
            <p:spPr>
              <a:xfrm>
                <a:off x="11600529" y="4883812"/>
                <a:ext cx="1447081" cy="905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Confirma a retirada para o sistema de garantias – NGA via SWIFT (MT900)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CaixaDeTexto 168">
                <a:extLst>
                  <a:ext uri="{FF2B5EF4-FFF2-40B4-BE49-F238E27FC236}">
                    <a16:creationId xmlns:a16="http://schemas.microsoft.com/office/drawing/2014/main" id="{8C007352-7141-4BCB-9C32-F234AA9EB88E}"/>
                  </a:ext>
                </a:extLst>
              </p:cNvPr>
              <p:cNvSpPr txBox="1"/>
              <p:nvPr/>
            </p:nvSpPr>
            <p:spPr>
              <a:xfrm>
                <a:off x="10065398" y="3828583"/>
                <a:ext cx="1289137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Se possuir saldo disponível, aprova a retirada dos dólares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CaixaDeTexto 169">
                <a:extLst>
                  <a:ext uri="{FF2B5EF4-FFF2-40B4-BE49-F238E27FC236}">
                    <a16:creationId xmlns:a16="http://schemas.microsoft.com/office/drawing/2014/main" id="{672CB390-FEB3-4276-B932-18939ED343E1}"/>
                  </a:ext>
                </a:extLst>
              </p:cNvPr>
              <p:cNvSpPr txBox="1"/>
              <p:nvPr/>
            </p:nvSpPr>
            <p:spPr>
              <a:xfrm>
                <a:off x="9776997" y="2894700"/>
                <a:ext cx="1360733" cy="73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Sistema de garantias – NGA confirma a retirada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8" name="Gráfico 177" descr="Seguro">
                <a:extLst>
                  <a:ext uri="{FF2B5EF4-FFF2-40B4-BE49-F238E27FC236}">
                    <a16:creationId xmlns:a16="http://schemas.microsoft.com/office/drawing/2014/main" id="{907764E8-24B4-484C-A00B-143254F78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1031525" y="2252576"/>
                <a:ext cx="657128" cy="657128"/>
              </a:xfrm>
              <a:prstGeom prst="rect">
                <a:avLst/>
              </a:prstGeom>
            </p:spPr>
          </p:pic>
          <p:sp>
            <p:nvSpPr>
              <p:cNvPr id="179" name="CaixaDeTexto 178">
                <a:extLst>
                  <a:ext uri="{FF2B5EF4-FFF2-40B4-BE49-F238E27FC236}">
                    <a16:creationId xmlns:a16="http://schemas.microsoft.com/office/drawing/2014/main" id="{52053242-8925-4FBC-93B1-BEF44467DF65}"/>
                  </a:ext>
                </a:extLst>
              </p:cNvPr>
              <p:cNvSpPr txBox="1"/>
              <p:nvPr/>
            </p:nvSpPr>
            <p:spPr>
              <a:xfrm>
                <a:off x="10932916" y="2842191"/>
                <a:ext cx="894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Clearing B3</a:t>
                </a:r>
              </a:p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Garantias</a:t>
                </a:r>
              </a:p>
              <a:p>
                <a:pPr algn="ctr"/>
                <a:endParaRPr lang="pt-BR" sz="160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80" name="CaixaDeTexto 179">
                <a:extLst>
                  <a:ext uri="{FF2B5EF4-FFF2-40B4-BE49-F238E27FC236}">
                    <a16:creationId xmlns:a16="http://schemas.microsoft.com/office/drawing/2014/main" id="{05449191-B68B-4748-BD3D-194C6F53C52A}"/>
                  </a:ext>
                </a:extLst>
              </p:cNvPr>
              <p:cNvSpPr txBox="1"/>
              <p:nvPr/>
            </p:nvSpPr>
            <p:spPr>
              <a:xfrm>
                <a:off x="8499658" y="2878316"/>
                <a:ext cx="14366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Participante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CaixaDeTexto 182">
                <a:extLst>
                  <a:ext uri="{FF2B5EF4-FFF2-40B4-BE49-F238E27FC236}">
                    <a16:creationId xmlns:a16="http://schemas.microsoft.com/office/drawing/2014/main" id="{85159941-DA11-40B0-AD21-73C93EA9F193}"/>
                  </a:ext>
                </a:extLst>
              </p:cNvPr>
              <p:cNvSpPr txBox="1"/>
              <p:nvPr/>
            </p:nvSpPr>
            <p:spPr>
              <a:xfrm>
                <a:off x="6874771" y="2783128"/>
                <a:ext cx="9396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Cliente não residente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</a:endParaRPr>
              </a:p>
            </p:txBody>
          </p:sp>
          <p:pic>
            <p:nvPicPr>
              <p:cNvPr id="184" name="Gráfico 183" descr="Usuário">
                <a:extLst>
                  <a:ext uri="{FF2B5EF4-FFF2-40B4-BE49-F238E27FC236}">
                    <a16:creationId xmlns:a16="http://schemas.microsoft.com/office/drawing/2014/main" id="{704054E3-3CC0-44CE-8298-D5A11AD1D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98390" y="2256463"/>
                <a:ext cx="664919" cy="664919"/>
              </a:xfrm>
              <a:prstGeom prst="rect">
                <a:avLst/>
              </a:prstGeom>
            </p:spPr>
          </p:pic>
          <p:sp>
            <p:nvSpPr>
              <p:cNvPr id="185" name="CaixaDeTexto 184">
                <a:extLst>
                  <a:ext uri="{FF2B5EF4-FFF2-40B4-BE49-F238E27FC236}">
                    <a16:creationId xmlns:a16="http://schemas.microsoft.com/office/drawing/2014/main" id="{279A6591-381F-4101-91CB-598C76C6E319}"/>
                  </a:ext>
                </a:extLst>
              </p:cNvPr>
              <p:cNvSpPr txBox="1"/>
              <p:nvPr/>
            </p:nvSpPr>
            <p:spPr>
              <a:xfrm>
                <a:off x="9730351" y="6175794"/>
                <a:ext cx="691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Citibank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7" name="Gráfico 186" descr="Quadra">
                <a:extLst>
                  <a:ext uri="{FF2B5EF4-FFF2-40B4-BE49-F238E27FC236}">
                    <a16:creationId xmlns:a16="http://schemas.microsoft.com/office/drawing/2014/main" id="{08015991-39BD-4A05-924D-F9AE0A88D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683033" y="5505206"/>
                <a:ext cx="772674" cy="772674"/>
              </a:xfrm>
              <a:prstGeom prst="rect">
                <a:avLst/>
              </a:prstGeom>
            </p:spPr>
          </p:pic>
          <p:cxnSp>
            <p:nvCxnSpPr>
              <p:cNvPr id="190" name="Conector: Angulado 189">
                <a:extLst>
                  <a:ext uri="{FF2B5EF4-FFF2-40B4-BE49-F238E27FC236}">
                    <a16:creationId xmlns:a16="http://schemas.microsoft.com/office/drawing/2014/main" id="{21C0F89D-22D4-454F-AB34-A448E6515B6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9678067" y="2530768"/>
                <a:ext cx="1219218" cy="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ector: Angulado 190">
                <a:extLst>
                  <a:ext uri="{FF2B5EF4-FFF2-40B4-BE49-F238E27FC236}">
                    <a16:creationId xmlns:a16="http://schemas.microsoft.com/office/drawing/2014/main" id="{748B18CE-BC80-4508-84E3-F73946AD952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677115" y="4059524"/>
                <a:ext cx="2311696" cy="889991"/>
              </a:xfrm>
              <a:prstGeom prst="bentConnector3">
                <a:avLst>
                  <a:gd name="adj1" fmla="val 99793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ector: Angulado 191">
                <a:extLst>
                  <a:ext uri="{FF2B5EF4-FFF2-40B4-BE49-F238E27FC236}">
                    <a16:creationId xmlns:a16="http://schemas.microsoft.com/office/drawing/2014/main" id="{5312181E-B6D6-40AF-B520-A637EDAE3D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9838879" y="4231497"/>
                <a:ext cx="2495191" cy="890185"/>
              </a:xfrm>
              <a:prstGeom prst="bentConnector3">
                <a:avLst>
                  <a:gd name="adj1" fmla="val -12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ector: Angulado 164">
                <a:extLst>
                  <a:ext uri="{FF2B5EF4-FFF2-40B4-BE49-F238E27FC236}">
                    <a16:creationId xmlns:a16="http://schemas.microsoft.com/office/drawing/2014/main" id="{79C5577C-FAF8-4C7D-830A-8BB2D448C2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6399" y="5942068"/>
                <a:ext cx="2027363" cy="0"/>
              </a:xfrm>
              <a:prstGeom prst="straightConnector1">
                <a:avLst/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ector: Angulado 224">
                <a:extLst>
                  <a:ext uri="{FF2B5EF4-FFF2-40B4-BE49-F238E27FC236}">
                    <a16:creationId xmlns:a16="http://schemas.microsoft.com/office/drawing/2014/main" id="{A496683C-BF47-4D03-A134-DFCDDB3674C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876238" y="2587558"/>
                <a:ext cx="83685" cy="3370161"/>
              </a:xfrm>
              <a:prstGeom prst="bentConnector3">
                <a:avLst>
                  <a:gd name="adj1" fmla="val 463590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6013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A9D1A-C9EB-4C91-8FA4-18ACEA38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Picture 4" descr="Quer manter a gestÃ£o nos eixos? Mantenha as finanÃ§as corporativas em ordem">
            <a:extLst>
              <a:ext uri="{FF2B5EF4-FFF2-40B4-BE49-F238E27FC236}">
                <a16:creationId xmlns:a16="http://schemas.microsoft.com/office/drawing/2014/main" id="{CBC60210-43EB-4187-B9EA-C5FEFF6E6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"/>
          <a:stretch/>
        </p:blipFill>
        <p:spPr bwMode="auto">
          <a:xfrm>
            <a:off x="-12700" y="-1"/>
            <a:ext cx="12204700" cy="68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C958341-A9B8-4594-B630-0259E8D53E5E}"/>
              </a:ext>
            </a:extLst>
          </p:cNvPr>
          <p:cNvSpPr/>
          <p:nvPr/>
        </p:nvSpPr>
        <p:spPr>
          <a:xfrm>
            <a:off x="-12700" y="0"/>
            <a:ext cx="12204700" cy="6858000"/>
          </a:xfrm>
          <a:prstGeom prst="rect">
            <a:avLst/>
          </a:prstGeom>
          <a:gradFill>
            <a:gsLst>
              <a:gs pos="53000">
                <a:srgbClr val="33CAFF">
                  <a:alpha val="29000"/>
                </a:srgbClr>
              </a:gs>
              <a:gs pos="0">
                <a:srgbClr val="002858">
                  <a:alpha val="0"/>
                </a:srgbClr>
              </a:gs>
              <a:gs pos="100000">
                <a:srgbClr val="002858">
                  <a:alpha val="47000"/>
                </a:srgbClr>
              </a:gs>
              <a:gs pos="8000">
                <a:srgbClr val="002858">
                  <a:alpha val="36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8F8A7F-D930-4903-841C-312792138AF5}"/>
              </a:ext>
            </a:extLst>
          </p:cNvPr>
          <p:cNvSpPr/>
          <p:nvPr/>
        </p:nvSpPr>
        <p:spPr>
          <a:xfrm>
            <a:off x="-12700" y="0"/>
            <a:ext cx="3396343" cy="3639715"/>
          </a:xfrm>
          <a:prstGeom prst="rect">
            <a:avLst/>
          </a:prstGeom>
          <a:gradFill>
            <a:gsLst>
              <a:gs pos="0">
                <a:srgbClr val="002858">
                  <a:alpha val="90000"/>
                </a:srgbClr>
              </a:gs>
              <a:gs pos="100000">
                <a:srgbClr val="004AA4"/>
              </a:gs>
              <a:gs pos="100000">
                <a:srgbClr val="33CAFF">
                  <a:alpha val="90000"/>
                </a:srgbClr>
              </a:gs>
              <a:gs pos="21000">
                <a:srgbClr val="002858">
                  <a:alpha val="9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atin typeface="Arial Nov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co 4">
            <a:extLst>
              <a:ext uri="{FF2B5EF4-FFF2-40B4-BE49-F238E27FC236}">
                <a16:creationId xmlns:a16="http://schemas.microsoft.com/office/drawing/2014/main" id="{FE1C658E-E6AE-47C2-A12E-954F7AF78DA0}"/>
              </a:ext>
            </a:extLst>
          </p:cNvPr>
          <p:cNvSpPr/>
          <p:nvPr/>
        </p:nvSpPr>
        <p:spPr>
          <a:xfrm>
            <a:off x="159654" y="3610688"/>
            <a:ext cx="6408000" cy="6480000"/>
          </a:xfrm>
          <a:prstGeom prst="arc">
            <a:avLst/>
          </a:prstGeom>
          <a:gradFill>
            <a:gsLst>
              <a:gs pos="0">
                <a:srgbClr val="002858">
                  <a:alpha val="90000"/>
                </a:srgbClr>
              </a:gs>
              <a:gs pos="100000">
                <a:srgbClr val="004AA4"/>
              </a:gs>
              <a:gs pos="100000">
                <a:srgbClr val="33CAFF">
                  <a:alpha val="90000"/>
                </a:srgbClr>
              </a:gs>
              <a:gs pos="21000">
                <a:srgbClr val="002858">
                  <a:alpha val="9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EA3BEA-DA13-4DDF-83B1-6498522AEE1E}"/>
              </a:ext>
            </a:extLst>
          </p:cNvPr>
          <p:cNvSpPr txBox="1"/>
          <p:nvPr/>
        </p:nvSpPr>
        <p:spPr>
          <a:xfrm>
            <a:off x="25400" y="1318229"/>
            <a:ext cx="334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50" dirty="0">
                <a:solidFill>
                  <a:schemeClr val="bg1"/>
                </a:solidFill>
                <a:latin typeface="Arial Nova" panose="020B0604020202020204" pitchFamily="34" charset="0"/>
                <a:cs typeface="Arial" panose="020B0604020202020204" pitchFamily="34" charset="0"/>
              </a:rPr>
              <a:t>FLUXO DE MOVIMENTAÇÃO DE TÍTULOS INTERNACIONAIS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8AA4925-65B2-4E07-9064-EC95B23B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60" y="134385"/>
            <a:ext cx="1124326" cy="5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2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3688065" y="677004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DEPÓSITO E RETIRADA NA EUROCLEAR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DED9CA4-34C1-45C0-A645-BA9CC193111E}"/>
              </a:ext>
            </a:extLst>
          </p:cNvPr>
          <p:cNvGrpSpPr/>
          <p:nvPr/>
        </p:nvGrpSpPr>
        <p:grpSpPr>
          <a:xfrm>
            <a:off x="2629975" y="1333356"/>
            <a:ext cx="7853557" cy="5259664"/>
            <a:chOff x="415039" y="2186774"/>
            <a:chExt cx="6405992" cy="4728415"/>
          </a:xfrm>
        </p:grpSpPr>
        <p:grpSp>
          <p:nvGrpSpPr>
            <p:cNvPr id="230" name="Agrupar 229">
              <a:extLst>
                <a:ext uri="{FF2B5EF4-FFF2-40B4-BE49-F238E27FC236}">
                  <a16:creationId xmlns:a16="http://schemas.microsoft.com/office/drawing/2014/main" id="{694D3549-DB9A-413A-96DD-301DEC543CF4}"/>
                </a:ext>
              </a:extLst>
            </p:cNvPr>
            <p:cNvGrpSpPr/>
            <p:nvPr/>
          </p:nvGrpSpPr>
          <p:grpSpPr>
            <a:xfrm>
              <a:off x="415039" y="2186774"/>
              <a:ext cx="6405992" cy="4347041"/>
              <a:chOff x="6576897" y="2003690"/>
              <a:chExt cx="6405992" cy="4347041"/>
            </a:xfrm>
          </p:grpSpPr>
          <p:cxnSp>
            <p:nvCxnSpPr>
              <p:cNvPr id="134" name="Conector: Angulado 133">
                <a:extLst>
                  <a:ext uri="{FF2B5EF4-FFF2-40B4-BE49-F238E27FC236}">
                    <a16:creationId xmlns:a16="http://schemas.microsoft.com/office/drawing/2014/main" id="{88E99FD8-96DB-4AE7-BA03-1FCAA1B1177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7788287" y="2555463"/>
                <a:ext cx="1007621" cy="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" name="Agrupar 228">
                <a:extLst>
                  <a:ext uri="{FF2B5EF4-FFF2-40B4-BE49-F238E27FC236}">
                    <a16:creationId xmlns:a16="http://schemas.microsoft.com/office/drawing/2014/main" id="{78A914C5-93CF-4560-BBE7-B8483F786412}"/>
                  </a:ext>
                </a:extLst>
              </p:cNvPr>
              <p:cNvGrpSpPr/>
              <p:nvPr/>
            </p:nvGrpSpPr>
            <p:grpSpPr>
              <a:xfrm>
                <a:off x="6576897" y="2003690"/>
                <a:ext cx="6405992" cy="4347041"/>
                <a:chOff x="6577722" y="2017761"/>
                <a:chExt cx="6405992" cy="4347041"/>
              </a:xfrm>
            </p:grpSpPr>
            <p:pic>
              <p:nvPicPr>
                <p:cNvPr id="112" name="Gráfico 111" descr="Edifício">
                  <a:extLst>
                    <a:ext uri="{FF2B5EF4-FFF2-40B4-BE49-F238E27FC236}">
                      <a16:creationId xmlns:a16="http://schemas.microsoft.com/office/drawing/2014/main" id="{6DBB2504-1588-4965-A8AA-B3DB545335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8288" y="2413780"/>
                  <a:ext cx="538749" cy="550430"/>
                </a:xfrm>
                <a:prstGeom prst="rect">
                  <a:avLst/>
                </a:prstGeom>
              </p:spPr>
            </p:pic>
            <p:pic>
              <p:nvPicPr>
                <p:cNvPr id="118" name="Gráfico 117" descr="Banco">
                  <a:extLst>
                    <a:ext uri="{FF2B5EF4-FFF2-40B4-BE49-F238E27FC236}">
                      <a16:creationId xmlns:a16="http://schemas.microsoft.com/office/drawing/2014/main" id="{89D7CDBD-900F-4EF3-B7EE-2603E73844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4185" y="5341796"/>
                  <a:ext cx="772674" cy="732921"/>
                </a:xfrm>
                <a:prstGeom prst="rect">
                  <a:avLst/>
                </a:prstGeom>
              </p:spPr>
            </p:pic>
            <p:cxnSp>
              <p:nvCxnSpPr>
                <p:cNvPr id="127" name="Conector: Angulado 126">
                  <a:extLst>
                    <a:ext uri="{FF2B5EF4-FFF2-40B4-BE49-F238E27FC236}">
                      <a16:creationId xmlns:a16="http://schemas.microsoft.com/office/drawing/2014/main" id="{17A07673-B47C-4002-A5D4-F0BAE2BE2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9632975" y="2809711"/>
                  <a:ext cx="1219222" cy="0"/>
                </a:xfrm>
                <a:prstGeom prst="bentConnector3">
                  <a:avLst>
                    <a:gd name="adj1" fmla="val 42249"/>
                  </a:avLst>
                </a:prstGeom>
                <a:ln w="28575">
                  <a:solidFill>
                    <a:srgbClr val="00377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CaixaDeTexto 143">
                  <a:extLst>
                    <a:ext uri="{FF2B5EF4-FFF2-40B4-BE49-F238E27FC236}">
                      <a16:creationId xmlns:a16="http://schemas.microsoft.com/office/drawing/2014/main" id="{4B957B4D-CB5E-41A1-AA67-770F12D6FC0F}"/>
                    </a:ext>
                  </a:extLst>
                </p:cNvPr>
                <p:cNvSpPr txBox="1"/>
                <p:nvPr/>
              </p:nvSpPr>
              <p:spPr>
                <a:xfrm>
                  <a:off x="6694571" y="5977436"/>
                  <a:ext cx="1598351" cy="387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100" b="1" dirty="0">
                      <a:solidFill>
                        <a:srgbClr val="002858"/>
                      </a:solidFill>
                      <a:latin typeface="Arial Nova" panose="020B0504020202020204" pitchFamily="34" charset="0"/>
                    </a:rPr>
                    <a:t>Banco do cliente </a:t>
                  </a:r>
                </a:p>
                <a:p>
                  <a:pPr algn="ctr"/>
                  <a:r>
                    <a:rPr lang="pt-BR" sz="1100" b="1" dirty="0">
                      <a:solidFill>
                        <a:srgbClr val="002858"/>
                      </a:solidFill>
                      <a:latin typeface="Arial Nova" panose="020B0504020202020204" pitchFamily="34" charset="0"/>
                    </a:rPr>
                    <a:t>no exterior</a:t>
                  </a:r>
                  <a:endParaRPr lang="pt-BR" sz="1200" b="1" dirty="0">
                    <a:solidFill>
                      <a:srgbClr val="002858"/>
                    </a:solidFill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162" name="CaixaDeTexto 161">
                  <a:extLst>
                    <a:ext uri="{FF2B5EF4-FFF2-40B4-BE49-F238E27FC236}">
                      <a16:creationId xmlns:a16="http://schemas.microsoft.com/office/drawing/2014/main" id="{2B2F7F3B-2001-4D3D-A51F-1F90D21C3171}"/>
                    </a:ext>
                  </a:extLst>
                </p:cNvPr>
                <p:cNvSpPr txBox="1"/>
                <p:nvPr/>
              </p:nvSpPr>
              <p:spPr>
                <a:xfrm>
                  <a:off x="9367255" y="2018707"/>
                  <a:ext cx="1790281" cy="5118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4.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Solicita o depósito dos títulos </a:t>
                  </a:r>
                </a:p>
                <a:p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no sistema de garantias - NGA</a:t>
                  </a: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CaixaDeTexto 162">
                  <a:extLst>
                    <a:ext uri="{FF2B5EF4-FFF2-40B4-BE49-F238E27FC236}">
                      <a16:creationId xmlns:a16="http://schemas.microsoft.com/office/drawing/2014/main" id="{1D5D7021-9D4F-4953-85F6-2C0782E1F2D1}"/>
                    </a:ext>
                  </a:extLst>
                </p:cNvPr>
                <p:cNvSpPr txBox="1"/>
                <p:nvPr/>
              </p:nvSpPr>
              <p:spPr>
                <a:xfrm>
                  <a:off x="7525097" y="2017761"/>
                  <a:ext cx="1421895" cy="5118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1.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Solicita o depósito dos títulos em garantias</a:t>
                  </a: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CaixaDeTexto 163">
                  <a:extLst>
                    <a:ext uri="{FF2B5EF4-FFF2-40B4-BE49-F238E27FC236}">
                      <a16:creationId xmlns:a16="http://schemas.microsoft.com/office/drawing/2014/main" id="{8DFC3D3C-5CE8-4968-9F00-AAFCCBEFDFE9}"/>
                    </a:ext>
                  </a:extLst>
                </p:cNvPr>
                <p:cNvSpPr txBox="1"/>
                <p:nvPr/>
              </p:nvSpPr>
              <p:spPr>
                <a:xfrm>
                  <a:off x="7900247" y="5057250"/>
                  <a:ext cx="1793985" cy="664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3.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Instrui a entrega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Delivery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Free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Payment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DF) dos títulos para a conta da garantias</a:t>
                  </a: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CaixaDeTexto 165">
                  <a:extLst>
                    <a:ext uri="{FF2B5EF4-FFF2-40B4-BE49-F238E27FC236}">
                      <a16:creationId xmlns:a16="http://schemas.microsoft.com/office/drawing/2014/main" id="{F0FC983B-9315-432B-A2F9-CF1F5EAB5A11}"/>
                    </a:ext>
                  </a:extLst>
                </p:cNvPr>
                <p:cNvSpPr txBox="1"/>
                <p:nvPr/>
              </p:nvSpPr>
              <p:spPr>
                <a:xfrm>
                  <a:off x="6577722" y="3696457"/>
                  <a:ext cx="1289137" cy="816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2.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Solicita o depósito dos títulos na conta de garantias da B3 na </a:t>
                  </a:r>
                  <a:r>
                    <a:rPr lang="pt-BR" sz="1100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Euroclear</a:t>
                  </a:r>
                  <a:endPara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CaixaDeTexto 167">
                  <a:extLst>
                    <a:ext uri="{FF2B5EF4-FFF2-40B4-BE49-F238E27FC236}">
                      <a16:creationId xmlns:a16="http://schemas.microsoft.com/office/drawing/2014/main" id="{40DA5A0C-8A7B-4D30-8ED6-78DCCFB0C8FB}"/>
                    </a:ext>
                  </a:extLst>
                </p:cNvPr>
                <p:cNvSpPr txBox="1"/>
                <p:nvPr/>
              </p:nvSpPr>
              <p:spPr>
                <a:xfrm>
                  <a:off x="11694577" y="3901736"/>
                  <a:ext cx="1289137" cy="940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5.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Instrui o recebimento do depósito via SWIFT (MT540)</a:t>
                  </a:r>
                </a:p>
                <a:p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CaixaDeTexto 169">
                  <a:extLst>
                    <a:ext uri="{FF2B5EF4-FFF2-40B4-BE49-F238E27FC236}">
                      <a16:creationId xmlns:a16="http://schemas.microsoft.com/office/drawing/2014/main" id="{672CB390-FEB3-4276-B932-18939ED343E1}"/>
                    </a:ext>
                  </a:extLst>
                </p:cNvPr>
                <p:cNvSpPr txBox="1"/>
                <p:nvPr/>
              </p:nvSpPr>
              <p:spPr>
                <a:xfrm>
                  <a:off x="9614109" y="2912055"/>
                  <a:ext cx="1378407" cy="788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8.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Sistema de garantias </a:t>
                  </a:r>
                </a:p>
                <a:p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– NGA confirma o depósito</a:t>
                  </a:r>
                </a:p>
                <a:p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78" name="Gráfico 177" descr="Seguro">
                  <a:extLst>
                    <a:ext uri="{FF2B5EF4-FFF2-40B4-BE49-F238E27FC236}">
                      <a16:creationId xmlns:a16="http://schemas.microsoft.com/office/drawing/2014/main" id="{907764E8-24B4-484C-A00B-143254F78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31525" y="2252576"/>
                  <a:ext cx="657128" cy="657128"/>
                </a:xfrm>
                <a:prstGeom prst="rect">
                  <a:avLst/>
                </a:prstGeom>
              </p:spPr>
            </p:pic>
            <p:sp>
              <p:nvSpPr>
                <p:cNvPr id="179" name="CaixaDeTexto 178">
                  <a:extLst>
                    <a:ext uri="{FF2B5EF4-FFF2-40B4-BE49-F238E27FC236}">
                      <a16:creationId xmlns:a16="http://schemas.microsoft.com/office/drawing/2014/main" id="{52053242-8925-4FBC-93B1-BEF44467DF65}"/>
                    </a:ext>
                  </a:extLst>
                </p:cNvPr>
                <p:cNvSpPr txBox="1"/>
                <p:nvPr/>
              </p:nvSpPr>
              <p:spPr>
                <a:xfrm>
                  <a:off x="10932916" y="2842191"/>
                  <a:ext cx="8946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Clearing B3</a:t>
                  </a:r>
                </a:p>
                <a:p>
                  <a:pPr algn="ctr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Garantias</a:t>
                  </a:r>
                </a:p>
                <a:p>
                  <a:pPr algn="ctr"/>
                  <a:endParaRPr lang="pt-BR" sz="1600" dirty="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180" name="CaixaDeTexto 179">
                  <a:extLst>
                    <a:ext uri="{FF2B5EF4-FFF2-40B4-BE49-F238E27FC236}">
                      <a16:creationId xmlns:a16="http://schemas.microsoft.com/office/drawing/2014/main" id="{05449191-B68B-4748-BD3D-194C6F53C52A}"/>
                    </a:ext>
                  </a:extLst>
                </p:cNvPr>
                <p:cNvSpPr txBox="1"/>
                <p:nvPr/>
              </p:nvSpPr>
              <p:spPr>
                <a:xfrm>
                  <a:off x="8507512" y="2889503"/>
                  <a:ext cx="14366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Participante</a:t>
                  </a:r>
                </a:p>
                <a:p>
                  <a:pPr algn="ctr"/>
                  <a:endParaRPr lang="pt-BR" sz="1000" dirty="0"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CaixaDeTexto 182">
                  <a:extLst>
                    <a:ext uri="{FF2B5EF4-FFF2-40B4-BE49-F238E27FC236}">
                      <a16:creationId xmlns:a16="http://schemas.microsoft.com/office/drawing/2014/main" id="{85159941-DA11-40B0-AD21-73C93EA9F193}"/>
                    </a:ext>
                  </a:extLst>
                </p:cNvPr>
                <p:cNvSpPr txBox="1"/>
                <p:nvPr/>
              </p:nvSpPr>
              <p:spPr>
                <a:xfrm>
                  <a:off x="6874771" y="2783128"/>
                  <a:ext cx="93963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Cliente não residente</a:t>
                  </a:r>
                </a:p>
                <a:p>
                  <a:pPr algn="ctr"/>
                  <a:endParaRPr lang="pt-BR" sz="1000" dirty="0">
                    <a:latin typeface="Arial Nova" panose="020B0504020202020204" pitchFamily="34" charset="0"/>
                  </a:endParaRPr>
                </a:p>
              </p:txBody>
            </p:sp>
            <p:pic>
              <p:nvPicPr>
                <p:cNvPr id="184" name="Gráfico 183" descr="Usuário">
                  <a:extLst>
                    <a:ext uri="{FF2B5EF4-FFF2-40B4-BE49-F238E27FC236}">
                      <a16:creationId xmlns:a16="http://schemas.microsoft.com/office/drawing/2014/main" id="{704054E3-3CC0-44CE-8298-D5A11AD1D8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8390" y="2256463"/>
                  <a:ext cx="664919" cy="664919"/>
                </a:xfrm>
                <a:prstGeom prst="rect">
                  <a:avLst/>
                </a:prstGeom>
              </p:spPr>
            </p:pic>
            <p:sp>
              <p:nvSpPr>
                <p:cNvPr id="185" name="CaixaDeTexto 184">
                  <a:extLst>
                    <a:ext uri="{FF2B5EF4-FFF2-40B4-BE49-F238E27FC236}">
                      <a16:creationId xmlns:a16="http://schemas.microsoft.com/office/drawing/2014/main" id="{279A6591-381F-4101-91CB-598C76C6E319}"/>
                    </a:ext>
                  </a:extLst>
                </p:cNvPr>
                <p:cNvSpPr txBox="1"/>
                <p:nvPr/>
              </p:nvSpPr>
              <p:spPr>
                <a:xfrm>
                  <a:off x="9496507" y="6003993"/>
                  <a:ext cx="104227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sz="1100" b="1" dirty="0">
                      <a:solidFill>
                        <a:srgbClr val="002858"/>
                      </a:solidFill>
                      <a:latin typeface="Arial Nova" panose="020B0504020202020204" pitchFamily="34" charset="0"/>
                    </a:rPr>
                    <a:t>EUROCLEAR</a:t>
                  </a:r>
                </a:p>
              </p:txBody>
            </p:sp>
            <p:pic>
              <p:nvPicPr>
                <p:cNvPr id="187" name="Gráfico 186" descr="Quadra">
                  <a:extLst>
                    <a:ext uri="{FF2B5EF4-FFF2-40B4-BE49-F238E27FC236}">
                      <a16:creationId xmlns:a16="http://schemas.microsoft.com/office/drawing/2014/main" id="{08015991-39BD-4A05-924D-F9AE0A88D9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1258" y="5342807"/>
                  <a:ext cx="744569" cy="744571"/>
                </a:xfrm>
                <a:prstGeom prst="rect">
                  <a:avLst/>
                </a:prstGeom>
              </p:spPr>
            </p:pic>
            <p:cxnSp>
              <p:nvCxnSpPr>
                <p:cNvPr id="190" name="Conector: Angulado 189">
                  <a:extLst>
                    <a:ext uri="{FF2B5EF4-FFF2-40B4-BE49-F238E27FC236}">
                      <a16:creationId xmlns:a16="http://schemas.microsoft.com/office/drawing/2014/main" id="{21C0F89D-22D4-454F-AB34-A448E6515B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9627798" y="2577204"/>
                  <a:ext cx="1219222" cy="0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rgbClr val="00377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ector: Angulado 191">
                  <a:extLst>
                    <a:ext uri="{FF2B5EF4-FFF2-40B4-BE49-F238E27FC236}">
                      <a16:creationId xmlns:a16="http://schemas.microsoft.com/office/drawing/2014/main" id="{5312181E-B6D6-40AF-B520-A637EDAE3D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9677806" y="4012224"/>
                  <a:ext cx="2351426" cy="928957"/>
                </a:xfrm>
                <a:prstGeom prst="bentConnector3">
                  <a:avLst>
                    <a:gd name="adj1" fmla="val -782"/>
                  </a:avLst>
                </a:prstGeom>
                <a:ln w="28575">
                  <a:solidFill>
                    <a:srgbClr val="00377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ector: Angulado 224">
                  <a:extLst>
                    <a:ext uri="{FF2B5EF4-FFF2-40B4-BE49-F238E27FC236}">
                      <a16:creationId xmlns:a16="http://schemas.microsoft.com/office/drawing/2014/main" id="{A496683C-BF47-4D03-A134-DFCDDB367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6881470" y="2622095"/>
                  <a:ext cx="95795" cy="3119334"/>
                </a:xfrm>
                <a:prstGeom prst="bentConnector3">
                  <a:avLst>
                    <a:gd name="adj1" fmla="val -317244"/>
                  </a:avLst>
                </a:prstGeom>
                <a:ln w="28575">
                  <a:solidFill>
                    <a:srgbClr val="00377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0" name="Conector: Angulado 119">
              <a:extLst>
                <a:ext uri="{FF2B5EF4-FFF2-40B4-BE49-F238E27FC236}">
                  <a16:creationId xmlns:a16="http://schemas.microsoft.com/office/drawing/2014/main" id="{7572D6AC-4B0D-49AF-BA6C-B473B9E1084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00980" y="2990582"/>
              <a:ext cx="1007621" cy="0"/>
            </a:xfrm>
            <a:prstGeom prst="bentConnector3">
              <a:avLst>
                <a:gd name="adj1" fmla="val 42249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: Angulado 124">
              <a:extLst>
                <a:ext uri="{FF2B5EF4-FFF2-40B4-BE49-F238E27FC236}">
                  <a16:creationId xmlns:a16="http://schemas.microsoft.com/office/drawing/2014/main" id="{C8513DE6-6BAA-4767-A4E1-5C4DFE5DF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9643" y="5815922"/>
              <a:ext cx="1568694" cy="11779"/>
            </a:xfrm>
            <a:prstGeom prst="straightConnector1">
              <a:avLst/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id="{DD0F0E72-7104-4E08-AC55-0258ED51F13A}"/>
                </a:ext>
              </a:extLst>
            </p:cNvPr>
            <p:cNvSpPr txBox="1"/>
            <p:nvPr/>
          </p:nvSpPr>
          <p:spPr>
            <a:xfrm>
              <a:off x="1461820" y="3104297"/>
              <a:ext cx="1289137" cy="63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9.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Confirma o depósito em garantias</a:t>
              </a:r>
            </a:p>
            <a:p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Conector: Angulado 115">
              <a:extLst>
                <a:ext uri="{FF2B5EF4-FFF2-40B4-BE49-F238E27FC236}">
                  <a16:creationId xmlns:a16="http://schemas.microsoft.com/office/drawing/2014/main" id="{64C31EBA-559B-4665-B708-1FBDF77C602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31862" y="4193474"/>
              <a:ext cx="2625492" cy="1155798"/>
            </a:xfrm>
            <a:prstGeom prst="bentConnector3">
              <a:avLst>
                <a:gd name="adj1" fmla="val 99679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: Angulado 164">
              <a:extLst>
                <a:ext uri="{FF2B5EF4-FFF2-40B4-BE49-F238E27FC236}">
                  <a16:creationId xmlns:a16="http://schemas.microsoft.com/office/drawing/2014/main" id="{734ED7ED-9522-4887-9C11-0ABA5C072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8661" y="6084117"/>
              <a:ext cx="1675507" cy="0"/>
            </a:xfrm>
            <a:prstGeom prst="straightConnector1">
              <a:avLst/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BA29CB98-41CF-4FD7-8FA1-59579307386C}"/>
                </a:ext>
              </a:extLst>
            </p:cNvPr>
            <p:cNvSpPr txBox="1"/>
            <p:nvPr/>
          </p:nvSpPr>
          <p:spPr>
            <a:xfrm>
              <a:off x="1870497" y="6126623"/>
              <a:ext cx="1476881" cy="788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6.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Instrui o recebimento </a:t>
              </a:r>
              <a:r>
                <a:rPr lang="pt-BR" sz="1100" i="1" dirty="0" err="1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Receiver</a:t>
              </a:r>
              <a:r>
                <a:rPr lang="pt-BR" sz="1100" i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100" i="1" dirty="0" err="1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Free</a:t>
              </a:r>
              <a:r>
                <a:rPr lang="pt-BR" sz="1100" i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100" i="1" dirty="0" err="1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of</a:t>
              </a:r>
              <a:r>
                <a:rPr lang="pt-BR" sz="1100" i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100" i="1" dirty="0" err="1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Payment</a:t>
              </a:r>
              <a:r>
                <a:rPr lang="pt-BR" sz="1100" i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(RF) dos títulos</a:t>
              </a:r>
            </a:p>
            <a:p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FC32226A-D401-4D7E-B6CC-AB67B496E70D}"/>
                </a:ext>
              </a:extLst>
            </p:cNvPr>
            <p:cNvSpPr txBox="1"/>
            <p:nvPr/>
          </p:nvSpPr>
          <p:spPr>
            <a:xfrm>
              <a:off x="3937997" y="4258568"/>
              <a:ext cx="1247152" cy="9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7.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Confirma o depósito (duplo comando) dos títulos via SWIFT (MT544)</a:t>
              </a:r>
            </a:p>
            <a:p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C0BBAB63-66BA-4827-8DA7-038D594C0B7A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145F1C03-3EC6-4088-95BA-06E1657F2C34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130" name="Triângulo isósceles 129">
              <a:extLst>
                <a:ext uri="{FF2B5EF4-FFF2-40B4-BE49-F238E27FC236}">
                  <a16:creationId xmlns:a16="http://schemas.microsoft.com/office/drawing/2014/main" id="{F21F4D3C-65C1-4C65-8A0D-AACE4F3A87F1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E08A1B67-1E86-4FEC-8F03-014501E35BC7}"/>
              </a:ext>
            </a:extLst>
          </p:cNvPr>
          <p:cNvSpPr txBox="1"/>
          <p:nvPr/>
        </p:nvSpPr>
        <p:spPr>
          <a:xfrm>
            <a:off x="4244714" y="684061"/>
            <a:ext cx="368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DEPÓSITO NA EUROCLEAR</a:t>
            </a:r>
          </a:p>
        </p:txBody>
      </p:sp>
    </p:spTree>
    <p:extLst>
      <p:ext uri="{BB962C8B-B14F-4D97-AF65-F5344CB8AC3E}">
        <p14:creationId xmlns:p14="http://schemas.microsoft.com/office/powerpoint/2010/main" val="14802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281528" y="677004"/>
            <a:ext cx="3632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RETIRADA NA EUROCLEAR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1049697" y="1305175"/>
            <a:ext cx="394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DEPÓSITO</a:t>
            </a:r>
          </a:p>
        </p:txBody>
      </p:sp>
      <p:cxnSp>
        <p:nvCxnSpPr>
          <p:cNvPr id="141" name="Conector reto 140">
            <a:extLst>
              <a:ext uri="{FF2B5EF4-FFF2-40B4-BE49-F238E27FC236}">
                <a16:creationId xmlns:a16="http://schemas.microsoft.com/office/drawing/2014/main" id="{196629D1-E76B-43CF-BF79-B4A998CDA2DE}"/>
              </a:ext>
            </a:extLst>
          </p:cNvPr>
          <p:cNvCxnSpPr>
            <a:cxnSpLocks/>
          </p:cNvCxnSpPr>
          <p:nvPr/>
        </p:nvCxnSpPr>
        <p:spPr>
          <a:xfrm>
            <a:off x="6087496" y="2119342"/>
            <a:ext cx="1692" cy="3877677"/>
          </a:xfrm>
          <a:prstGeom prst="line">
            <a:avLst/>
          </a:prstGeom>
          <a:ln w="28575">
            <a:solidFill>
              <a:srgbClr val="33CAFF">
                <a:alpha val="54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tângulo 174">
            <a:extLst>
              <a:ext uri="{FF2B5EF4-FFF2-40B4-BE49-F238E27FC236}">
                <a16:creationId xmlns:a16="http://schemas.microsoft.com/office/drawing/2014/main" id="{200C9C5C-E80F-42DB-B3D4-61B9D3A8DB5F}"/>
              </a:ext>
            </a:extLst>
          </p:cNvPr>
          <p:cNvSpPr/>
          <p:nvPr/>
        </p:nvSpPr>
        <p:spPr>
          <a:xfrm>
            <a:off x="21265" y="1014777"/>
            <a:ext cx="12195410" cy="582109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A19E0D9-880F-462D-A26D-FD6C89DA2A7F}"/>
              </a:ext>
            </a:extLst>
          </p:cNvPr>
          <p:cNvGrpSpPr/>
          <p:nvPr/>
        </p:nvGrpSpPr>
        <p:grpSpPr>
          <a:xfrm>
            <a:off x="2593729" y="1430887"/>
            <a:ext cx="7796883" cy="5024818"/>
            <a:chOff x="6513538" y="2258506"/>
            <a:chExt cx="6342755" cy="4492439"/>
          </a:xfrm>
        </p:grpSpPr>
        <p:cxnSp>
          <p:nvCxnSpPr>
            <p:cNvPr id="124" name="Conector: Angulado 123">
              <a:extLst>
                <a:ext uri="{FF2B5EF4-FFF2-40B4-BE49-F238E27FC236}">
                  <a16:creationId xmlns:a16="http://schemas.microsoft.com/office/drawing/2014/main" id="{2572E7D8-E2BB-4C81-A29B-8E6259CFB48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600960" y="4177729"/>
              <a:ext cx="2345339" cy="927079"/>
            </a:xfrm>
            <a:prstGeom prst="bentConnector3">
              <a:avLst>
                <a:gd name="adj1" fmla="val 27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06B7574A-AD84-4EC9-92A8-B830D2B6020E}"/>
                </a:ext>
              </a:extLst>
            </p:cNvPr>
            <p:cNvGrpSpPr/>
            <p:nvPr/>
          </p:nvGrpSpPr>
          <p:grpSpPr>
            <a:xfrm>
              <a:off x="6513538" y="2258506"/>
              <a:ext cx="6342755" cy="4492439"/>
              <a:chOff x="6513538" y="2258506"/>
              <a:chExt cx="6342755" cy="4492439"/>
            </a:xfrm>
          </p:grpSpPr>
          <p:grpSp>
            <p:nvGrpSpPr>
              <p:cNvPr id="94" name="Agrupar 93">
                <a:extLst>
                  <a:ext uri="{FF2B5EF4-FFF2-40B4-BE49-F238E27FC236}">
                    <a16:creationId xmlns:a16="http://schemas.microsoft.com/office/drawing/2014/main" id="{D0A86743-ACD7-4172-B768-826D38E93CBD}"/>
                  </a:ext>
                </a:extLst>
              </p:cNvPr>
              <p:cNvGrpSpPr/>
              <p:nvPr/>
            </p:nvGrpSpPr>
            <p:grpSpPr>
              <a:xfrm>
                <a:off x="6513538" y="2258506"/>
                <a:ext cx="6342755" cy="4492439"/>
                <a:chOff x="6576867" y="2089493"/>
                <a:chExt cx="6342755" cy="4492439"/>
              </a:xfrm>
            </p:grpSpPr>
            <p:pic>
              <p:nvPicPr>
                <p:cNvPr id="95" name="Gráfico 94" descr="Edifício">
                  <a:extLst>
                    <a:ext uri="{FF2B5EF4-FFF2-40B4-BE49-F238E27FC236}">
                      <a16:creationId xmlns:a16="http://schemas.microsoft.com/office/drawing/2014/main" id="{C8CDA5F1-4F7D-4483-9D8B-A3F4C110C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0773" y="2403805"/>
                  <a:ext cx="538749" cy="550430"/>
                </a:xfrm>
                <a:prstGeom prst="rect">
                  <a:avLst/>
                </a:prstGeom>
              </p:spPr>
            </p:pic>
            <p:pic>
              <p:nvPicPr>
                <p:cNvPr id="96" name="Gráfico 95" descr="Banco">
                  <a:extLst>
                    <a:ext uri="{FF2B5EF4-FFF2-40B4-BE49-F238E27FC236}">
                      <a16:creationId xmlns:a16="http://schemas.microsoft.com/office/drawing/2014/main" id="{8DFA4BDD-7969-46A5-B871-427D6D27C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4185" y="5341796"/>
                  <a:ext cx="772674" cy="732921"/>
                </a:xfrm>
                <a:prstGeom prst="rect">
                  <a:avLst/>
                </a:prstGeom>
              </p:spPr>
            </p:pic>
            <p:sp>
              <p:nvSpPr>
                <p:cNvPr id="98" name="CaixaDeTexto 97">
                  <a:extLst>
                    <a:ext uri="{FF2B5EF4-FFF2-40B4-BE49-F238E27FC236}">
                      <a16:creationId xmlns:a16="http://schemas.microsoft.com/office/drawing/2014/main" id="{E4F1F1A0-1DCF-4C1D-8334-AF3AF1E7DC6E}"/>
                    </a:ext>
                  </a:extLst>
                </p:cNvPr>
                <p:cNvSpPr txBox="1"/>
                <p:nvPr/>
              </p:nvSpPr>
              <p:spPr>
                <a:xfrm>
                  <a:off x="6711647" y="6063110"/>
                  <a:ext cx="159835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100" b="1" dirty="0">
                      <a:solidFill>
                        <a:srgbClr val="002858"/>
                      </a:solidFill>
                      <a:latin typeface="Arial Nova" panose="020B0504020202020204" pitchFamily="34" charset="0"/>
                    </a:rPr>
                    <a:t>Banco do cliente no exterior</a:t>
                  </a:r>
                  <a:endParaRPr lang="pt-BR" sz="1200" b="1" dirty="0">
                    <a:solidFill>
                      <a:srgbClr val="002858"/>
                    </a:solidFill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99" name="CaixaDeTexto 98">
                  <a:extLst>
                    <a:ext uri="{FF2B5EF4-FFF2-40B4-BE49-F238E27FC236}">
                      <a16:creationId xmlns:a16="http://schemas.microsoft.com/office/drawing/2014/main" id="{022159B2-3530-41C8-A54D-F65B638AF9F2}"/>
                    </a:ext>
                  </a:extLst>
                </p:cNvPr>
                <p:cNvSpPr txBox="1"/>
                <p:nvPr/>
              </p:nvSpPr>
              <p:spPr>
                <a:xfrm>
                  <a:off x="9392744" y="2192289"/>
                  <a:ext cx="1781695" cy="509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2.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Solicita a retirada dos títulos no sistema de garantias - NGA</a:t>
                  </a: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CaixaDeTexto 99">
                  <a:extLst>
                    <a:ext uri="{FF2B5EF4-FFF2-40B4-BE49-F238E27FC236}">
                      <a16:creationId xmlns:a16="http://schemas.microsoft.com/office/drawing/2014/main" id="{68057368-383E-4BBE-9A91-8E1DB415427E}"/>
                    </a:ext>
                  </a:extLst>
                </p:cNvPr>
                <p:cNvSpPr txBox="1"/>
                <p:nvPr/>
              </p:nvSpPr>
              <p:spPr>
                <a:xfrm>
                  <a:off x="7634887" y="2089493"/>
                  <a:ext cx="1432505" cy="509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1.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Solicita a retirada dos </a:t>
                  </a:r>
                </a:p>
                <a:p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títulos</a:t>
                  </a: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CaixaDeTexto 100">
                  <a:extLst>
                    <a:ext uri="{FF2B5EF4-FFF2-40B4-BE49-F238E27FC236}">
                      <a16:creationId xmlns:a16="http://schemas.microsoft.com/office/drawing/2014/main" id="{BDB35B87-9898-4280-8E91-7C8BF6FEAD5B}"/>
                    </a:ext>
                  </a:extLst>
                </p:cNvPr>
                <p:cNvSpPr txBox="1"/>
                <p:nvPr/>
              </p:nvSpPr>
              <p:spPr>
                <a:xfrm>
                  <a:off x="7990987" y="5085044"/>
                  <a:ext cx="1511784" cy="660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5.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Instrui o recebimento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Receiver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Free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Payment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(RF) ) dos títulos</a:t>
                  </a: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CaixaDeTexto 101">
                  <a:extLst>
                    <a:ext uri="{FF2B5EF4-FFF2-40B4-BE49-F238E27FC236}">
                      <a16:creationId xmlns:a16="http://schemas.microsoft.com/office/drawing/2014/main" id="{5C36C337-8C66-4EB2-B637-C4F27CFE1C99}"/>
                    </a:ext>
                  </a:extLst>
                </p:cNvPr>
                <p:cNvSpPr txBox="1"/>
                <p:nvPr/>
              </p:nvSpPr>
              <p:spPr>
                <a:xfrm>
                  <a:off x="6576867" y="4037037"/>
                  <a:ext cx="1289137" cy="811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3.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Solicita</a:t>
                  </a:r>
                  <a:r>
                    <a:rPr lang="pt-BR" sz="11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a retirada dos títulos da </a:t>
                  </a:r>
                </a:p>
                <a:p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conta da B3 na </a:t>
                  </a:r>
                  <a:r>
                    <a:rPr lang="pt-BR" sz="1100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Euroclear</a:t>
                  </a:r>
                  <a:endPara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CaixaDeTexto 102">
                  <a:extLst>
                    <a:ext uri="{FF2B5EF4-FFF2-40B4-BE49-F238E27FC236}">
                      <a16:creationId xmlns:a16="http://schemas.microsoft.com/office/drawing/2014/main" id="{F78821C6-DE60-4651-8552-9816E5CFB429}"/>
                    </a:ext>
                  </a:extLst>
                </p:cNvPr>
                <p:cNvSpPr txBox="1"/>
                <p:nvPr/>
              </p:nvSpPr>
              <p:spPr>
                <a:xfrm>
                  <a:off x="11630485" y="3875906"/>
                  <a:ext cx="1289137" cy="839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4.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Se possuir saldo disponível, aprova a retirada (duplo comando) via SWIFT (MT542)</a:t>
                  </a:r>
                </a:p>
              </p:txBody>
            </p:sp>
            <p:sp>
              <p:nvSpPr>
                <p:cNvPr id="104" name="CaixaDeTexto 103">
                  <a:extLst>
                    <a:ext uri="{FF2B5EF4-FFF2-40B4-BE49-F238E27FC236}">
                      <a16:creationId xmlns:a16="http://schemas.microsoft.com/office/drawing/2014/main" id="{4C56BD47-24FE-4F62-946B-284715541267}"/>
                    </a:ext>
                  </a:extLst>
                </p:cNvPr>
                <p:cNvSpPr txBox="1"/>
                <p:nvPr/>
              </p:nvSpPr>
              <p:spPr>
                <a:xfrm>
                  <a:off x="9647526" y="2874032"/>
                  <a:ext cx="1581515" cy="509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8.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Sistema de garantias </a:t>
                  </a:r>
                </a:p>
                <a:p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– NGA confirma a retirada</a:t>
                  </a:r>
                </a:p>
                <a:p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CaixaDeTexto 104">
                  <a:extLst>
                    <a:ext uri="{FF2B5EF4-FFF2-40B4-BE49-F238E27FC236}">
                      <a16:creationId xmlns:a16="http://schemas.microsoft.com/office/drawing/2014/main" id="{F2F5B429-A777-4B4F-AF3C-8755B91C3ACE}"/>
                    </a:ext>
                  </a:extLst>
                </p:cNvPr>
                <p:cNvSpPr txBox="1"/>
                <p:nvPr/>
              </p:nvSpPr>
              <p:spPr>
                <a:xfrm>
                  <a:off x="8140474" y="5921529"/>
                  <a:ext cx="1426326" cy="660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100" b="1" dirty="0">
                      <a:solidFill>
                        <a:srgbClr val="33CAFF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6. 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Instrui a entrega 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Delivery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Free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BR" sz="1100" i="1" dirty="0" err="1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Payment</a:t>
                  </a:r>
                  <a:r>
                    <a:rPr lang="pt-BR" sz="1100" i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t-BR" sz="1100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DF) dos títulos</a:t>
                  </a:r>
                </a:p>
                <a:p>
                  <a:pPr algn="ctr"/>
                  <a:endParaRPr lang="pt-BR" sz="9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6" name="Gráfico 105" descr="Seguro">
                  <a:extLst>
                    <a:ext uri="{FF2B5EF4-FFF2-40B4-BE49-F238E27FC236}">
                      <a16:creationId xmlns:a16="http://schemas.microsoft.com/office/drawing/2014/main" id="{10131D05-E878-4E2D-947B-6F6BB8A480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31525" y="2252576"/>
                  <a:ext cx="657128" cy="657128"/>
                </a:xfrm>
                <a:prstGeom prst="rect">
                  <a:avLst/>
                </a:prstGeom>
              </p:spPr>
            </p:pic>
            <p:sp>
              <p:nvSpPr>
                <p:cNvPr id="107" name="CaixaDeTexto 106">
                  <a:extLst>
                    <a:ext uri="{FF2B5EF4-FFF2-40B4-BE49-F238E27FC236}">
                      <a16:creationId xmlns:a16="http://schemas.microsoft.com/office/drawing/2014/main" id="{AF37E456-5EC0-432C-8E62-670018D95E4A}"/>
                    </a:ext>
                  </a:extLst>
                </p:cNvPr>
                <p:cNvSpPr txBox="1"/>
                <p:nvPr/>
              </p:nvSpPr>
              <p:spPr>
                <a:xfrm>
                  <a:off x="10932916" y="2842191"/>
                  <a:ext cx="8946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Clearing B3</a:t>
                  </a:r>
                </a:p>
                <a:p>
                  <a:pPr algn="ctr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Garantias</a:t>
                  </a:r>
                </a:p>
                <a:p>
                  <a:pPr algn="ctr"/>
                  <a:endParaRPr lang="pt-BR" sz="1600" dirty="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108" name="CaixaDeTexto 107">
                  <a:extLst>
                    <a:ext uri="{FF2B5EF4-FFF2-40B4-BE49-F238E27FC236}">
                      <a16:creationId xmlns:a16="http://schemas.microsoft.com/office/drawing/2014/main" id="{310F292E-A035-4680-9550-EA4278A2AB54}"/>
                    </a:ext>
                  </a:extLst>
                </p:cNvPr>
                <p:cNvSpPr txBox="1"/>
                <p:nvPr/>
              </p:nvSpPr>
              <p:spPr>
                <a:xfrm>
                  <a:off x="8535665" y="2898998"/>
                  <a:ext cx="14366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Participante</a:t>
                  </a:r>
                </a:p>
                <a:p>
                  <a:pPr algn="ctr"/>
                  <a:endParaRPr lang="pt-BR" sz="1000" dirty="0"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CaixaDeTexto 108">
                  <a:extLst>
                    <a:ext uri="{FF2B5EF4-FFF2-40B4-BE49-F238E27FC236}">
                      <a16:creationId xmlns:a16="http://schemas.microsoft.com/office/drawing/2014/main" id="{B0DC2D37-B9FC-4BB8-B7DF-49CBE960E7A0}"/>
                    </a:ext>
                  </a:extLst>
                </p:cNvPr>
                <p:cNvSpPr txBox="1"/>
                <p:nvPr/>
              </p:nvSpPr>
              <p:spPr>
                <a:xfrm>
                  <a:off x="6874771" y="2783128"/>
                  <a:ext cx="93963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Cliente não residente</a:t>
                  </a:r>
                </a:p>
                <a:p>
                  <a:pPr algn="ctr"/>
                  <a:endParaRPr lang="pt-BR" sz="1000" dirty="0">
                    <a:latin typeface="Arial Nova" panose="020B0504020202020204" pitchFamily="34" charset="0"/>
                  </a:endParaRPr>
                </a:p>
              </p:txBody>
            </p:sp>
            <p:pic>
              <p:nvPicPr>
                <p:cNvPr id="110" name="Gráfico 109" descr="Usuário">
                  <a:extLst>
                    <a:ext uri="{FF2B5EF4-FFF2-40B4-BE49-F238E27FC236}">
                      <a16:creationId xmlns:a16="http://schemas.microsoft.com/office/drawing/2014/main" id="{2289414B-281A-4C0A-9B97-EA1D675D3A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8390" y="2256463"/>
                  <a:ext cx="664919" cy="664919"/>
                </a:xfrm>
                <a:prstGeom prst="rect">
                  <a:avLst/>
                </a:prstGeom>
              </p:spPr>
            </p:pic>
            <p:sp>
              <p:nvSpPr>
                <p:cNvPr id="111" name="CaixaDeTexto 110">
                  <a:extLst>
                    <a:ext uri="{FF2B5EF4-FFF2-40B4-BE49-F238E27FC236}">
                      <a16:creationId xmlns:a16="http://schemas.microsoft.com/office/drawing/2014/main" id="{DF36B7C9-3750-463D-ABFA-894E717BE300}"/>
                    </a:ext>
                  </a:extLst>
                </p:cNvPr>
                <p:cNvSpPr txBox="1"/>
                <p:nvPr/>
              </p:nvSpPr>
              <p:spPr>
                <a:xfrm>
                  <a:off x="9482650" y="5990802"/>
                  <a:ext cx="9637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sz="1000" b="1" dirty="0">
                      <a:solidFill>
                        <a:srgbClr val="002060"/>
                      </a:solidFill>
                      <a:latin typeface="Arial Nova" panose="020B0504020202020204" pitchFamily="34" charset="0"/>
                      <a:cs typeface="Arial" panose="020B0604020202020204" pitchFamily="34" charset="0"/>
                    </a:rPr>
                    <a:t>EUROCLEAR</a:t>
                  </a:r>
                </a:p>
                <a:p>
                  <a:pPr algn="ctr"/>
                  <a:endParaRPr lang="pt-BR" sz="1000" dirty="0"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3" name="Gráfico 112" descr="Quadra">
                  <a:extLst>
                    <a:ext uri="{FF2B5EF4-FFF2-40B4-BE49-F238E27FC236}">
                      <a16:creationId xmlns:a16="http://schemas.microsoft.com/office/drawing/2014/main" id="{AB46D3B1-C09E-481B-964D-C7A661BD74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05766" y="5329431"/>
                  <a:ext cx="711474" cy="711474"/>
                </a:xfrm>
                <a:prstGeom prst="rect">
                  <a:avLst/>
                </a:prstGeom>
              </p:spPr>
            </p:pic>
            <p:cxnSp>
              <p:nvCxnSpPr>
                <p:cNvPr id="115" name="Conector: Angulado 114">
                  <a:extLst>
                    <a:ext uri="{FF2B5EF4-FFF2-40B4-BE49-F238E27FC236}">
                      <a16:creationId xmlns:a16="http://schemas.microsoft.com/office/drawing/2014/main" id="{F157D863-EFFC-4B43-ABB9-4AF4F774C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744328" y="4086300"/>
                  <a:ext cx="2538434" cy="1132023"/>
                </a:xfrm>
                <a:prstGeom prst="bentConnector3">
                  <a:avLst>
                    <a:gd name="adj1" fmla="val 99811"/>
                  </a:avLst>
                </a:prstGeom>
                <a:ln w="28575">
                  <a:solidFill>
                    <a:srgbClr val="00377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ector: Angulado 164">
                  <a:extLst>
                    <a:ext uri="{FF2B5EF4-FFF2-40B4-BE49-F238E27FC236}">
                      <a16:creationId xmlns:a16="http://schemas.microsoft.com/office/drawing/2014/main" id="{157B546D-3BDC-4DFC-AEE5-2E913A72D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54520" y="5921529"/>
                  <a:ext cx="1384716" cy="0"/>
                </a:xfrm>
                <a:prstGeom prst="straightConnector1">
                  <a:avLst/>
                </a:prstGeom>
                <a:ln w="28575">
                  <a:solidFill>
                    <a:srgbClr val="00377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5" name="Conector: Angulado 134">
                <a:extLst>
                  <a:ext uri="{FF2B5EF4-FFF2-40B4-BE49-F238E27FC236}">
                    <a16:creationId xmlns:a16="http://schemas.microsoft.com/office/drawing/2014/main" id="{466E81D5-52EC-4124-844A-C2BA327FF83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767921" y="2875662"/>
                <a:ext cx="95795" cy="3119334"/>
              </a:xfrm>
              <a:prstGeom prst="bentConnector3">
                <a:avLst>
                  <a:gd name="adj1" fmla="val -317244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ector: Angulado 124">
                <a:extLst>
                  <a:ext uri="{FF2B5EF4-FFF2-40B4-BE49-F238E27FC236}">
                    <a16:creationId xmlns:a16="http://schemas.microsoft.com/office/drawing/2014/main" id="{1FA81505-2F74-4D5A-A71B-698576CFFC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52789" y="5795074"/>
                <a:ext cx="1466532" cy="9227"/>
              </a:xfrm>
              <a:prstGeom prst="straightConnector1">
                <a:avLst/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CaixaDeTexto 137">
                <a:extLst>
                  <a:ext uri="{FF2B5EF4-FFF2-40B4-BE49-F238E27FC236}">
                    <a16:creationId xmlns:a16="http://schemas.microsoft.com/office/drawing/2014/main" id="{BC5B7B12-77ED-42DB-AA76-C0FB9291F843}"/>
                  </a:ext>
                </a:extLst>
              </p:cNvPr>
              <p:cNvSpPr txBox="1"/>
              <p:nvPr/>
            </p:nvSpPr>
            <p:spPr>
              <a:xfrm>
                <a:off x="7559163" y="3177542"/>
                <a:ext cx="1549291" cy="50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9.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Confirma a retirada dos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títulos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CaixaDeTexto 125">
                <a:extLst>
                  <a:ext uri="{FF2B5EF4-FFF2-40B4-BE49-F238E27FC236}">
                    <a16:creationId xmlns:a16="http://schemas.microsoft.com/office/drawing/2014/main" id="{A9A59DC8-4F8E-40A2-B62A-4A4C798FC1ED}"/>
                  </a:ext>
                </a:extLst>
              </p:cNvPr>
              <p:cNvSpPr txBox="1"/>
              <p:nvPr/>
            </p:nvSpPr>
            <p:spPr>
              <a:xfrm>
                <a:off x="9945894" y="4504219"/>
                <a:ext cx="1383447" cy="66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7.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Confirma a retirada dos títulos via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SWIFT (MT546)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EE0520D5-2B0B-47F5-B5EE-58B18C29F36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33517939-39EC-4B8A-88D6-8F07F38D849A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130" name="Triângulo isósceles 129">
              <a:extLst>
                <a:ext uri="{FF2B5EF4-FFF2-40B4-BE49-F238E27FC236}">
                  <a16:creationId xmlns:a16="http://schemas.microsoft.com/office/drawing/2014/main" id="{D86ECA1A-2057-48BF-9D3C-0C7B3F1D3E78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CA271CEF-EDA7-49B1-B544-D8208219571B}"/>
              </a:ext>
            </a:extLst>
          </p:cNvPr>
          <p:cNvSpPr txBox="1"/>
          <p:nvPr/>
        </p:nvSpPr>
        <p:spPr>
          <a:xfrm>
            <a:off x="4271486" y="684061"/>
            <a:ext cx="363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RETIRADA NA EUROCLEAR</a:t>
            </a:r>
          </a:p>
        </p:txBody>
      </p: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C2A44BEC-AF6D-4C84-B4B6-BB7971A8B0BC}"/>
              </a:ext>
            </a:extLst>
          </p:cNvPr>
          <p:cNvCxnSpPr>
            <a:cxnSpLocks/>
          </p:cNvCxnSpPr>
          <p:nvPr/>
        </p:nvCxnSpPr>
        <p:spPr>
          <a:xfrm rot="10800000" flipH="1">
            <a:off x="6369278" y="2028806"/>
            <a:ext cx="1494730" cy="0"/>
          </a:xfrm>
          <a:prstGeom prst="bentConnector3">
            <a:avLst>
              <a:gd name="adj1" fmla="val 50000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: Angulado 70">
            <a:extLst>
              <a:ext uri="{FF2B5EF4-FFF2-40B4-BE49-F238E27FC236}">
                <a16:creationId xmlns:a16="http://schemas.microsoft.com/office/drawing/2014/main" id="{334633AE-1B23-4BA1-8549-BA3CE6C8DEFD}"/>
              </a:ext>
            </a:extLst>
          </p:cNvPr>
          <p:cNvCxnSpPr>
            <a:cxnSpLocks/>
          </p:cNvCxnSpPr>
          <p:nvPr/>
        </p:nvCxnSpPr>
        <p:spPr>
          <a:xfrm rot="10800000">
            <a:off x="6375625" y="2263051"/>
            <a:ext cx="1494730" cy="0"/>
          </a:xfrm>
          <a:prstGeom prst="bentConnector3">
            <a:avLst>
              <a:gd name="adj1" fmla="val 42249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do 71">
            <a:extLst>
              <a:ext uri="{FF2B5EF4-FFF2-40B4-BE49-F238E27FC236}">
                <a16:creationId xmlns:a16="http://schemas.microsoft.com/office/drawing/2014/main" id="{C9C49FA6-55E3-4AAB-91C8-76AD90F7C895}"/>
              </a:ext>
            </a:extLst>
          </p:cNvPr>
          <p:cNvCxnSpPr>
            <a:cxnSpLocks/>
          </p:cNvCxnSpPr>
          <p:nvPr/>
        </p:nvCxnSpPr>
        <p:spPr>
          <a:xfrm rot="10800000" flipH="1">
            <a:off x="4115103" y="2020274"/>
            <a:ext cx="1235314" cy="0"/>
          </a:xfrm>
          <a:prstGeom prst="bentConnector3">
            <a:avLst>
              <a:gd name="adj1" fmla="val 50000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: Angulado 73">
            <a:extLst>
              <a:ext uri="{FF2B5EF4-FFF2-40B4-BE49-F238E27FC236}">
                <a16:creationId xmlns:a16="http://schemas.microsoft.com/office/drawing/2014/main" id="{8D7D6FF2-DB7B-4E7A-B773-CF4C78552DD2}"/>
              </a:ext>
            </a:extLst>
          </p:cNvPr>
          <p:cNvCxnSpPr>
            <a:cxnSpLocks/>
          </p:cNvCxnSpPr>
          <p:nvPr/>
        </p:nvCxnSpPr>
        <p:spPr>
          <a:xfrm rot="10800000">
            <a:off x="4083904" y="2264050"/>
            <a:ext cx="1235314" cy="0"/>
          </a:xfrm>
          <a:prstGeom prst="bentConnector3">
            <a:avLst>
              <a:gd name="adj1" fmla="val 42249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22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ângulo 174">
            <a:extLst>
              <a:ext uri="{FF2B5EF4-FFF2-40B4-BE49-F238E27FC236}">
                <a16:creationId xmlns:a16="http://schemas.microsoft.com/office/drawing/2014/main" id="{200C9C5C-E80F-42DB-B3D4-61B9D3A8DB5F}"/>
              </a:ext>
            </a:extLst>
          </p:cNvPr>
          <p:cNvSpPr/>
          <p:nvPr/>
        </p:nvSpPr>
        <p:spPr>
          <a:xfrm>
            <a:off x="-3410" y="1024053"/>
            <a:ext cx="12192000" cy="582109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219264" y="677004"/>
            <a:ext cx="3756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DEPÓSITO DE TÍTULO INTERNACIONAL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4502094" y="1333423"/>
            <a:ext cx="3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VIA EUROCLEAR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C8DD0884-0D9A-47A1-AA81-CC44F8B91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85" y="1937387"/>
            <a:ext cx="7126832" cy="3994425"/>
          </a:xfrm>
          <a:prstGeom prst="rect">
            <a:avLst/>
          </a:prstGeom>
        </p:spPr>
      </p:pic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0D5FD638-AB5E-4247-A8E5-F14883022184}"/>
              </a:ext>
            </a:extLst>
          </p:cNvPr>
          <p:cNvCxnSpPr>
            <a:cxnSpLocks/>
          </p:cNvCxnSpPr>
          <p:nvPr/>
        </p:nvCxnSpPr>
        <p:spPr>
          <a:xfrm>
            <a:off x="7255110" y="2906918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F15B0F8B-C7E1-4A04-AC83-AFDF2520398A}"/>
              </a:ext>
            </a:extLst>
          </p:cNvPr>
          <p:cNvCxnSpPr>
            <a:cxnSpLocks/>
          </p:cNvCxnSpPr>
          <p:nvPr/>
        </p:nvCxnSpPr>
        <p:spPr>
          <a:xfrm>
            <a:off x="6248116" y="3305956"/>
            <a:ext cx="1981484" cy="12700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6E44BA69-6835-4E60-967A-7548C4E8E4ED}"/>
              </a:ext>
            </a:extLst>
          </p:cNvPr>
          <p:cNvCxnSpPr>
            <a:cxnSpLocks/>
          </p:cNvCxnSpPr>
          <p:nvPr/>
        </p:nvCxnSpPr>
        <p:spPr>
          <a:xfrm>
            <a:off x="6256242" y="3614048"/>
            <a:ext cx="1981484" cy="12700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576CE7-5B79-4FDF-9943-2F601BF0CE72}"/>
              </a:ext>
            </a:extLst>
          </p:cNvPr>
          <p:cNvSpPr txBox="1"/>
          <p:nvPr/>
        </p:nvSpPr>
        <p:spPr>
          <a:xfrm>
            <a:off x="8247242" y="2782038"/>
            <a:ext cx="2099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ISIN do Ativo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D1FFB1E-281B-4DCE-B5E0-1641CAEDEC44}"/>
              </a:ext>
            </a:extLst>
          </p:cNvPr>
          <p:cNvSpPr txBox="1"/>
          <p:nvPr/>
        </p:nvSpPr>
        <p:spPr>
          <a:xfrm>
            <a:off x="8229600" y="3186583"/>
            <a:ext cx="348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Data de Negociação e Liquidação devem </a:t>
            </a:r>
            <a:b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</a:br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ser informadas pelo custodiante</a:t>
            </a:r>
          </a:p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(Data de Liquidação pode ser maior que negociação)</a:t>
            </a:r>
          </a:p>
          <a:p>
            <a:pPr algn="ctr"/>
            <a:endParaRPr lang="pt-BR" sz="1050" dirty="0">
              <a:solidFill>
                <a:srgbClr val="002858"/>
              </a:solidFill>
              <a:latin typeface="Arial Nova" panose="020B0504020202020204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CD925165-651C-41D7-B32A-FBA6F4FDE245}"/>
              </a:ext>
            </a:extLst>
          </p:cNvPr>
          <p:cNvSpPr txBox="1"/>
          <p:nvPr/>
        </p:nvSpPr>
        <p:spPr>
          <a:xfrm>
            <a:off x="8229600" y="5553204"/>
            <a:ext cx="37222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Conta do Custodiante na </a:t>
            </a:r>
            <a:r>
              <a:rPr lang="pt-BR" sz="1050" dirty="0" err="1">
                <a:solidFill>
                  <a:srgbClr val="002858"/>
                </a:solidFill>
                <a:latin typeface="Arial Nova" panose="020B0504020202020204" pitchFamily="34" charset="0"/>
              </a:rPr>
              <a:t>Euroclear</a:t>
            </a:r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 - Número de 5 dígitos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cxnSp>
        <p:nvCxnSpPr>
          <p:cNvPr id="80" name="Conector: Angulado 51">
            <a:extLst>
              <a:ext uri="{FF2B5EF4-FFF2-40B4-BE49-F238E27FC236}">
                <a16:creationId xmlns:a16="http://schemas.microsoft.com/office/drawing/2014/main" id="{5AA53473-A007-49BB-9C0A-B2150EE366AE}"/>
              </a:ext>
            </a:extLst>
          </p:cNvPr>
          <p:cNvCxnSpPr>
            <a:cxnSpLocks/>
          </p:cNvCxnSpPr>
          <p:nvPr/>
        </p:nvCxnSpPr>
        <p:spPr>
          <a:xfrm>
            <a:off x="7255110" y="5673730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4BC08DE3-165C-4209-B5A6-9ADC1621BE11}"/>
              </a:ext>
            </a:extLst>
          </p:cNvPr>
          <p:cNvSpPr/>
          <p:nvPr/>
        </p:nvSpPr>
        <p:spPr>
          <a:xfrm>
            <a:off x="8247242" y="2774922"/>
            <a:ext cx="993577" cy="261032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782C2CC1-6C77-4374-B1DF-BDB51AFED167}"/>
              </a:ext>
            </a:extLst>
          </p:cNvPr>
          <p:cNvSpPr/>
          <p:nvPr/>
        </p:nvSpPr>
        <p:spPr>
          <a:xfrm>
            <a:off x="8254187" y="3217886"/>
            <a:ext cx="3266132" cy="539246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0CFF3E24-D660-4FF0-A9C4-632F3C24163F}"/>
              </a:ext>
            </a:extLst>
          </p:cNvPr>
          <p:cNvSpPr/>
          <p:nvPr/>
        </p:nvSpPr>
        <p:spPr>
          <a:xfrm>
            <a:off x="8254187" y="5524897"/>
            <a:ext cx="3557709" cy="297666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4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ângulo 174">
            <a:extLst>
              <a:ext uri="{FF2B5EF4-FFF2-40B4-BE49-F238E27FC236}">
                <a16:creationId xmlns:a16="http://schemas.microsoft.com/office/drawing/2014/main" id="{200C9C5C-E80F-42DB-B3D4-61B9D3A8DB5F}"/>
              </a:ext>
            </a:extLst>
          </p:cNvPr>
          <p:cNvSpPr/>
          <p:nvPr/>
        </p:nvSpPr>
        <p:spPr>
          <a:xfrm>
            <a:off x="93044" y="1092965"/>
            <a:ext cx="12192000" cy="582109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219264" y="677004"/>
            <a:ext cx="3756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DEPÓSITO DE TÍTULO INTERNACIONAL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4502094" y="1333423"/>
            <a:ext cx="3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EUROCLEAR VIA FED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576CE7-5B79-4FDF-9943-2F601BF0CE72}"/>
              </a:ext>
            </a:extLst>
          </p:cNvPr>
          <p:cNvSpPr txBox="1"/>
          <p:nvPr/>
        </p:nvSpPr>
        <p:spPr>
          <a:xfrm>
            <a:off x="7090697" y="2488941"/>
            <a:ext cx="2099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ISIN do Ativo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D1FFB1E-281B-4DCE-B5E0-1641CAEDEC44}"/>
              </a:ext>
            </a:extLst>
          </p:cNvPr>
          <p:cNvSpPr txBox="1"/>
          <p:nvPr/>
        </p:nvSpPr>
        <p:spPr>
          <a:xfrm>
            <a:off x="7090697" y="2853410"/>
            <a:ext cx="348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Data de Negociação e Liquidação devem </a:t>
            </a:r>
            <a:b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</a:br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ser informadas pelo custodiante</a:t>
            </a:r>
          </a:p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(Data de Liquidação pode ser maior que negociação)</a:t>
            </a:r>
          </a:p>
          <a:p>
            <a:pPr algn="ctr"/>
            <a:endParaRPr lang="pt-BR" sz="1050" dirty="0">
              <a:solidFill>
                <a:srgbClr val="002858"/>
              </a:solidFill>
              <a:latin typeface="Arial Nova" panose="020B0504020202020204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CD925165-651C-41D7-B32A-FBA6F4FDE245}"/>
              </a:ext>
            </a:extLst>
          </p:cNvPr>
          <p:cNvSpPr txBox="1"/>
          <p:nvPr/>
        </p:nvSpPr>
        <p:spPr>
          <a:xfrm>
            <a:off x="7090697" y="5268004"/>
            <a:ext cx="37222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Conta do investidor embaixo do Custodiante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ADE4DD12-5D63-4C42-98AD-8AA0FEE30771}"/>
              </a:ext>
            </a:extLst>
          </p:cNvPr>
          <p:cNvSpPr txBox="1"/>
          <p:nvPr/>
        </p:nvSpPr>
        <p:spPr>
          <a:xfrm>
            <a:off x="7090697" y="4931707"/>
            <a:ext cx="37222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Número ABA do Custodiante - Número de 9 dígitos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F50F37D7-6F09-4DCA-B9AC-A16730B4531E}"/>
              </a:ext>
            </a:extLst>
          </p:cNvPr>
          <p:cNvSpPr txBox="1"/>
          <p:nvPr/>
        </p:nvSpPr>
        <p:spPr>
          <a:xfrm>
            <a:off x="7090697" y="5588605"/>
            <a:ext cx="37222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Nome da subconta do investidor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B96B8561-028E-440F-94E8-A1D966CE319B}"/>
              </a:ext>
            </a:extLst>
          </p:cNvPr>
          <p:cNvSpPr txBox="1"/>
          <p:nvPr/>
        </p:nvSpPr>
        <p:spPr>
          <a:xfrm>
            <a:off x="7087287" y="5922192"/>
            <a:ext cx="317550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Número da conta do custodiante no  DTCC 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34F83789-6DE2-422A-A5D6-5043DD79E848}"/>
              </a:ext>
            </a:extLst>
          </p:cNvPr>
          <p:cNvSpPr/>
          <p:nvPr/>
        </p:nvSpPr>
        <p:spPr>
          <a:xfrm>
            <a:off x="7112422" y="2459111"/>
            <a:ext cx="875576" cy="283745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A59356A-8097-4CC4-BCCB-B73A9B0ACFAC}"/>
              </a:ext>
            </a:extLst>
          </p:cNvPr>
          <p:cNvSpPr/>
          <p:nvPr/>
        </p:nvSpPr>
        <p:spPr>
          <a:xfrm>
            <a:off x="7123501" y="2824223"/>
            <a:ext cx="3268385" cy="577422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C62DA419-CC8D-4302-B236-236B7789669C}"/>
              </a:ext>
            </a:extLst>
          </p:cNvPr>
          <p:cNvSpPr/>
          <p:nvPr/>
        </p:nvSpPr>
        <p:spPr>
          <a:xfrm>
            <a:off x="7123502" y="4914810"/>
            <a:ext cx="3139294" cy="295304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E6FA6E38-5618-41BE-A2F2-275C77FA56EB}"/>
              </a:ext>
            </a:extLst>
          </p:cNvPr>
          <p:cNvSpPr/>
          <p:nvPr/>
        </p:nvSpPr>
        <p:spPr>
          <a:xfrm>
            <a:off x="7123501" y="5322569"/>
            <a:ext cx="2795050" cy="207919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B5AB9916-E69D-4523-A7B9-A298377CD059}"/>
              </a:ext>
            </a:extLst>
          </p:cNvPr>
          <p:cNvSpPr/>
          <p:nvPr/>
        </p:nvSpPr>
        <p:spPr>
          <a:xfrm>
            <a:off x="7123502" y="5602112"/>
            <a:ext cx="2066452" cy="301574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0AD47E55-BC36-4E37-91B8-EC3914FB8386}"/>
              </a:ext>
            </a:extLst>
          </p:cNvPr>
          <p:cNvSpPr/>
          <p:nvPr/>
        </p:nvSpPr>
        <p:spPr>
          <a:xfrm>
            <a:off x="7118491" y="5903686"/>
            <a:ext cx="2824444" cy="301574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B85F48-3B1D-4C54-8341-3795D0223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1" y="1777751"/>
            <a:ext cx="6003786" cy="4432114"/>
          </a:xfrm>
          <a:prstGeom prst="rect">
            <a:avLst/>
          </a:prstGeom>
        </p:spPr>
      </p:pic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F15B0F8B-C7E1-4A04-AC83-AFDF2520398A}"/>
              </a:ext>
            </a:extLst>
          </p:cNvPr>
          <p:cNvCxnSpPr>
            <a:cxnSpLocks/>
          </p:cNvCxnSpPr>
          <p:nvPr/>
        </p:nvCxnSpPr>
        <p:spPr>
          <a:xfrm>
            <a:off x="5227750" y="2976366"/>
            <a:ext cx="1862947" cy="0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6E44BA69-6835-4E60-967A-7548C4E8E4ED}"/>
              </a:ext>
            </a:extLst>
          </p:cNvPr>
          <p:cNvCxnSpPr>
            <a:cxnSpLocks/>
          </p:cNvCxnSpPr>
          <p:nvPr/>
        </p:nvCxnSpPr>
        <p:spPr>
          <a:xfrm flipV="1">
            <a:off x="5227750" y="3288704"/>
            <a:ext cx="1862947" cy="3637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Angulado 51">
            <a:extLst>
              <a:ext uri="{FF2B5EF4-FFF2-40B4-BE49-F238E27FC236}">
                <a16:creationId xmlns:a16="http://schemas.microsoft.com/office/drawing/2014/main" id="{5AA53473-A007-49BB-9C0A-B2150EE366AE}"/>
              </a:ext>
            </a:extLst>
          </p:cNvPr>
          <p:cNvCxnSpPr>
            <a:cxnSpLocks/>
          </p:cNvCxnSpPr>
          <p:nvPr/>
        </p:nvCxnSpPr>
        <p:spPr>
          <a:xfrm>
            <a:off x="6116207" y="5062266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0D5FD638-AB5E-4247-A8E5-F14883022184}"/>
              </a:ext>
            </a:extLst>
          </p:cNvPr>
          <p:cNvCxnSpPr>
            <a:cxnSpLocks/>
          </p:cNvCxnSpPr>
          <p:nvPr/>
        </p:nvCxnSpPr>
        <p:spPr>
          <a:xfrm>
            <a:off x="6116207" y="2613740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: Angulado 51">
            <a:extLst>
              <a:ext uri="{FF2B5EF4-FFF2-40B4-BE49-F238E27FC236}">
                <a16:creationId xmlns:a16="http://schemas.microsoft.com/office/drawing/2014/main" id="{9FB678C3-B21B-47D3-AC9C-5B5622E22354}"/>
              </a:ext>
            </a:extLst>
          </p:cNvPr>
          <p:cNvCxnSpPr>
            <a:cxnSpLocks/>
          </p:cNvCxnSpPr>
          <p:nvPr/>
        </p:nvCxnSpPr>
        <p:spPr>
          <a:xfrm>
            <a:off x="6116207" y="5387186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do 51">
            <a:extLst>
              <a:ext uri="{FF2B5EF4-FFF2-40B4-BE49-F238E27FC236}">
                <a16:creationId xmlns:a16="http://schemas.microsoft.com/office/drawing/2014/main" id="{59351FC1-D312-448C-A30A-3BE055A3B408}"/>
              </a:ext>
            </a:extLst>
          </p:cNvPr>
          <p:cNvCxnSpPr>
            <a:cxnSpLocks/>
          </p:cNvCxnSpPr>
          <p:nvPr/>
        </p:nvCxnSpPr>
        <p:spPr>
          <a:xfrm>
            <a:off x="6116207" y="5720744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: Angulado 51">
            <a:extLst>
              <a:ext uri="{FF2B5EF4-FFF2-40B4-BE49-F238E27FC236}">
                <a16:creationId xmlns:a16="http://schemas.microsoft.com/office/drawing/2014/main" id="{6A5A9AD2-D23B-4EA1-BCCC-6B320487247A}"/>
              </a:ext>
            </a:extLst>
          </p:cNvPr>
          <p:cNvCxnSpPr>
            <a:cxnSpLocks/>
          </p:cNvCxnSpPr>
          <p:nvPr/>
        </p:nvCxnSpPr>
        <p:spPr>
          <a:xfrm>
            <a:off x="6116207" y="6037491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3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ângulo 174">
            <a:extLst>
              <a:ext uri="{FF2B5EF4-FFF2-40B4-BE49-F238E27FC236}">
                <a16:creationId xmlns:a16="http://schemas.microsoft.com/office/drawing/2014/main" id="{200C9C5C-E80F-42DB-B3D4-61B9D3A8DB5F}"/>
              </a:ext>
            </a:extLst>
          </p:cNvPr>
          <p:cNvSpPr/>
          <p:nvPr/>
        </p:nvSpPr>
        <p:spPr>
          <a:xfrm>
            <a:off x="93044" y="1092965"/>
            <a:ext cx="12192000" cy="582109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4" name="Imagem 83" descr="image003">
            <a:extLst>
              <a:ext uri="{FF2B5EF4-FFF2-40B4-BE49-F238E27FC236}">
                <a16:creationId xmlns:a16="http://schemas.microsoft.com/office/drawing/2014/main" id="{181842DF-725E-4B53-8709-4DCCC1588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1" y="1756499"/>
            <a:ext cx="6457592" cy="40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219264" y="677004"/>
            <a:ext cx="3756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DEPÓSITO DE TÍTULO INTERNACIONAL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4502094" y="1333423"/>
            <a:ext cx="3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EUROCLEAR VIA DTCC</a:t>
            </a:r>
          </a:p>
        </p:txBody>
      </p: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F15B0F8B-C7E1-4A04-AC83-AFDF2520398A}"/>
              </a:ext>
            </a:extLst>
          </p:cNvPr>
          <p:cNvCxnSpPr>
            <a:cxnSpLocks/>
          </p:cNvCxnSpPr>
          <p:nvPr/>
        </p:nvCxnSpPr>
        <p:spPr>
          <a:xfrm>
            <a:off x="5588577" y="3066518"/>
            <a:ext cx="1862947" cy="0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6E44BA69-6835-4E60-967A-7548C4E8E4ED}"/>
              </a:ext>
            </a:extLst>
          </p:cNvPr>
          <p:cNvCxnSpPr>
            <a:cxnSpLocks/>
          </p:cNvCxnSpPr>
          <p:nvPr/>
        </p:nvCxnSpPr>
        <p:spPr>
          <a:xfrm flipV="1">
            <a:off x="5588576" y="3378947"/>
            <a:ext cx="1862947" cy="3637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576CE7-5B79-4FDF-9943-2F601BF0CE72}"/>
              </a:ext>
            </a:extLst>
          </p:cNvPr>
          <p:cNvSpPr txBox="1"/>
          <p:nvPr/>
        </p:nvSpPr>
        <p:spPr>
          <a:xfrm>
            <a:off x="7451524" y="2541228"/>
            <a:ext cx="2099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ISIN do Ativo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D1FFB1E-281B-4DCE-B5E0-1641CAEDEC44}"/>
              </a:ext>
            </a:extLst>
          </p:cNvPr>
          <p:cNvSpPr txBox="1"/>
          <p:nvPr/>
        </p:nvSpPr>
        <p:spPr>
          <a:xfrm>
            <a:off x="7451523" y="2953767"/>
            <a:ext cx="348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Data de Negociação e Liquidação devem </a:t>
            </a:r>
            <a:b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</a:br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ser informadas pelo custodiante</a:t>
            </a:r>
          </a:p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(Data de Liquidação pode ser maior que negociação)</a:t>
            </a:r>
          </a:p>
          <a:p>
            <a:pPr algn="ctr"/>
            <a:endParaRPr lang="pt-BR" sz="1050" dirty="0">
              <a:solidFill>
                <a:srgbClr val="002858"/>
              </a:solidFill>
              <a:latin typeface="Arial Nova" panose="020B0504020202020204" pitchFamily="34" charset="0"/>
            </a:endParaRPr>
          </a:p>
        </p:txBody>
      </p: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0D5FD638-AB5E-4247-A8E5-F14883022184}"/>
              </a:ext>
            </a:extLst>
          </p:cNvPr>
          <p:cNvCxnSpPr>
            <a:cxnSpLocks/>
          </p:cNvCxnSpPr>
          <p:nvPr/>
        </p:nvCxnSpPr>
        <p:spPr>
          <a:xfrm>
            <a:off x="6477034" y="2678783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do 51">
            <a:extLst>
              <a:ext uri="{FF2B5EF4-FFF2-40B4-BE49-F238E27FC236}">
                <a16:creationId xmlns:a16="http://schemas.microsoft.com/office/drawing/2014/main" id="{59351FC1-D312-448C-A30A-3BE055A3B408}"/>
              </a:ext>
            </a:extLst>
          </p:cNvPr>
          <p:cNvCxnSpPr>
            <a:cxnSpLocks/>
          </p:cNvCxnSpPr>
          <p:nvPr/>
        </p:nvCxnSpPr>
        <p:spPr>
          <a:xfrm>
            <a:off x="6477033" y="5254679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: Angulado 51">
            <a:extLst>
              <a:ext uri="{FF2B5EF4-FFF2-40B4-BE49-F238E27FC236}">
                <a16:creationId xmlns:a16="http://schemas.microsoft.com/office/drawing/2014/main" id="{6A5A9AD2-D23B-4EA1-BCCC-6B320487247A}"/>
              </a:ext>
            </a:extLst>
          </p:cNvPr>
          <p:cNvCxnSpPr>
            <a:cxnSpLocks/>
          </p:cNvCxnSpPr>
          <p:nvPr/>
        </p:nvCxnSpPr>
        <p:spPr>
          <a:xfrm>
            <a:off x="6477033" y="5642336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F50F37D7-6F09-4DCA-B9AC-A16730B4531E}"/>
              </a:ext>
            </a:extLst>
          </p:cNvPr>
          <p:cNvSpPr txBox="1"/>
          <p:nvPr/>
        </p:nvSpPr>
        <p:spPr>
          <a:xfrm>
            <a:off x="7451523" y="5114651"/>
            <a:ext cx="37222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Conta do Custodiante na DTC - Número até 4 dígitos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B96B8561-028E-440F-94E8-A1D966CE319B}"/>
              </a:ext>
            </a:extLst>
          </p:cNvPr>
          <p:cNvSpPr txBox="1"/>
          <p:nvPr/>
        </p:nvSpPr>
        <p:spPr>
          <a:xfrm>
            <a:off x="7451523" y="5524007"/>
            <a:ext cx="388188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Conta do investidor embaixo do Custodiante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20925838-8554-416D-880F-98D6179301A6}"/>
              </a:ext>
            </a:extLst>
          </p:cNvPr>
          <p:cNvSpPr/>
          <p:nvPr/>
        </p:nvSpPr>
        <p:spPr>
          <a:xfrm>
            <a:off x="7505292" y="2500311"/>
            <a:ext cx="875576" cy="283745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436C1CFB-CDFF-4EDF-837F-C027FC9BD644}"/>
              </a:ext>
            </a:extLst>
          </p:cNvPr>
          <p:cNvSpPr/>
          <p:nvPr/>
        </p:nvSpPr>
        <p:spPr>
          <a:xfrm>
            <a:off x="7505292" y="2971080"/>
            <a:ext cx="3268385" cy="577422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3D4B062B-325D-4BAE-88B0-2598D1E19442}"/>
              </a:ext>
            </a:extLst>
          </p:cNvPr>
          <p:cNvSpPr/>
          <p:nvPr/>
        </p:nvSpPr>
        <p:spPr>
          <a:xfrm>
            <a:off x="7505291" y="5150719"/>
            <a:ext cx="3268385" cy="265104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9AB28752-07BF-4719-9FF4-527BB709AED2}"/>
              </a:ext>
            </a:extLst>
          </p:cNvPr>
          <p:cNvSpPr/>
          <p:nvPr/>
        </p:nvSpPr>
        <p:spPr>
          <a:xfrm>
            <a:off x="7505291" y="5528864"/>
            <a:ext cx="2768262" cy="296315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8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572600" y="677004"/>
            <a:ext cx="3049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DEPÓSITO NA DTCC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grpSp>
        <p:nvGrpSpPr>
          <p:cNvPr id="230" name="Agrupar 229">
            <a:extLst>
              <a:ext uri="{FF2B5EF4-FFF2-40B4-BE49-F238E27FC236}">
                <a16:creationId xmlns:a16="http://schemas.microsoft.com/office/drawing/2014/main" id="{694D3549-DB9A-413A-96DD-301DEC543CF4}"/>
              </a:ext>
            </a:extLst>
          </p:cNvPr>
          <p:cNvGrpSpPr/>
          <p:nvPr/>
        </p:nvGrpSpPr>
        <p:grpSpPr>
          <a:xfrm>
            <a:off x="3080981" y="1597924"/>
            <a:ext cx="6030037" cy="4828518"/>
            <a:chOff x="6624574" y="1911692"/>
            <a:chExt cx="5202160" cy="4446142"/>
          </a:xfrm>
        </p:grpSpPr>
        <p:cxnSp>
          <p:nvCxnSpPr>
            <p:cNvPr id="134" name="Conector: Angulado 133">
              <a:extLst>
                <a:ext uri="{FF2B5EF4-FFF2-40B4-BE49-F238E27FC236}">
                  <a16:creationId xmlns:a16="http://schemas.microsoft.com/office/drawing/2014/main" id="{88E99FD8-96DB-4AE7-BA03-1FCAA1B1177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803100" y="2567798"/>
              <a:ext cx="1007621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Agrupar 228">
              <a:extLst>
                <a:ext uri="{FF2B5EF4-FFF2-40B4-BE49-F238E27FC236}">
                  <a16:creationId xmlns:a16="http://schemas.microsoft.com/office/drawing/2014/main" id="{78A914C5-93CF-4560-BBE7-B8483F786412}"/>
                </a:ext>
              </a:extLst>
            </p:cNvPr>
            <p:cNvGrpSpPr/>
            <p:nvPr/>
          </p:nvGrpSpPr>
          <p:grpSpPr>
            <a:xfrm>
              <a:off x="6624574" y="1911692"/>
              <a:ext cx="5202160" cy="4446142"/>
              <a:chOff x="6625399" y="1925763"/>
              <a:chExt cx="5202160" cy="4446142"/>
            </a:xfrm>
          </p:grpSpPr>
          <p:pic>
            <p:nvPicPr>
              <p:cNvPr id="112" name="Gráfico 111" descr="Edifício">
                <a:extLst>
                  <a:ext uri="{FF2B5EF4-FFF2-40B4-BE49-F238E27FC236}">
                    <a16:creationId xmlns:a16="http://schemas.microsoft.com/office/drawing/2014/main" id="{6DBB2504-1588-4965-A8AA-B3DB54533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88288" y="2413780"/>
                <a:ext cx="538749" cy="550430"/>
              </a:xfrm>
              <a:prstGeom prst="rect">
                <a:avLst/>
              </a:prstGeom>
            </p:spPr>
          </p:pic>
          <p:pic>
            <p:nvPicPr>
              <p:cNvPr id="118" name="Gráfico 117" descr="Banco">
                <a:extLst>
                  <a:ext uri="{FF2B5EF4-FFF2-40B4-BE49-F238E27FC236}">
                    <a16:creationId xmlns:a16="http://schemas.microsoft.com/office/drawing/2014/main" id="{89D7CDBD-900F-4EF3-B7EE-2603E7384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094185" y="5341796"/>
                <a:ext cx="772674" cy="732921"/>
              </a:xfrm>
              <a:prstGeom prst="rect">
                <a:avLst/>
              </a:prstGeom>
            </p:spPr>
          </p:pic>
          <p:cxnSp>
            <p:nvCxnSpPr>
              <p:cNvPr id="127" name="Conector: Angulado 126">
                <a:extLst>
                  <a:ext uri="{FF2B5EF4-FFF2-40B4-BE49-F238E27FC236}">
                    <a16:creationId xmlns:a16="http://schemas.microsoft.com/office/drawing/2014/main" id="{17A07673-B47C-4002-A5D4-F0BAE2BE26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703779" y="2797144"/>
                <a:ext cx="1007621" cy="0"/>
              </a:xfrm>
              <a:prstGeom prst="bentConnector3">
                <a:avLst>
                  <a:gd name="adj1" fmla="val 42249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CaixaDeTexto 143">
                <a:extLst>
                  <a:ext uri="{FF2B5EF4-FFF2-40B4-BE49-F238E27FC236}">
                    <a16:creationId xmlns:a16="http://schemas.microsoft.com/office/drawing/2014/main" id="{4B957B4D-CB5E-41A1-AA67-770F12D6FC0F}"/>
                  </a:ext>
                </a:extLst>
              </p:cNvPr>
              <p:cNvSpPr txBox="1"/>
              <p:nvPr/>
            </p:nvSpPr>
            <p:spPr>
              <a:xfrm>
                <a:off x="6688099" y="5975140"/>
                <a:ext cx="1598351" cy="39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rgbClr val="002858"/>
                    </a:solidFill>
                    <a:latin typeface="Arial Nova" panose="020B0504020202020204" pitchFamily="34" charset="0"/>
                  </a:rPr>
                  <a:t>Banco do cliente </a:t>
                </a:r>
              </a:p>
              <a:p>
                <a:pPr algn="ctr"/>
                <a:r>
                  <a:rPr lang="pt-BR" sz="1100" b="1" dirty="0">
                    <a:solidFill>
                      <a:srgbClr val="002858"/>
                    </a:solidFill>
                    <a:latin typeface="Arial Nova" panose="020B0504020202020204" pitchFamily="34" charset="0"/>
                  </a:rPr>
                  <a:t>no exterior</a:t>
                </a:r>
                <a:endParaRPr lang="pt-BR" sz="1200" b="1" dirty="0">
                  <a:solidFill>
                    <a:srgbClr val="002858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62" name="CaixaDeTexto 161">
                <a:extLst>
                  <a:ext uri="{FF2B5EF4-FFF2-40B4-BE49-F238E27FC236}">
                    <a16:creationId xmlns:a16="http://schemas.microsoft.com/office/drawing/2014/main" id="{2B2F7F3B-2001-4D3D-A51F-1F90D21C3171}"/>
                  </a:ext>
                </a:extLst>
              </p:cNvPr>
              <p:cNvSpPr txBox="1"/>
              <p:nvPr/>
            </p:nvSpPr>
            <p:spPr>
              <a:xfrm>
                <a:off x="9325764" y="1963232"/>
                <a:ext cx="1923316" cy="524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o depósito dos títulos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no sistema de garantias - NGA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CaixaDeTexto 162">
                <a:extLst>
                  <a:ext uri="{FF2B5EF4-FFF2-40B4-BE49-F238E27FC236}">
                    <a16:creationId xmlns:a16="http://schemas.microsoft.com/office/drawing/2014/main" id="{1D5D7021-9D4F-4953-85F6-2C0782E1F2D1}"/>
                  </a:ext>
                </a:extLst>
              </p:cNvPr>
              <p:cNvSpPr txBox="1"/>
              <p:nvPr/>
            </p:nvSpPr>
            <p:spPr>
              <a:xfrm>
                <a:off x="7626666" y="1925763"/>
                <a:ext cx="1482585" cy="524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o depósito dos títulos em garantias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CaixaDeTexto 163">
                <a:extLst>
                  <a:ext uri="{FF2B5EF4-FFF2-40B4-BE49-F238E27FC236}">
                    <a16:creationId xmlns:a16="http://schemas.microsoft.com/office/drawing/2014/main" id="{8DFC3D3C-5CE8-4968-9F00-AAFCCBEFDFE9}"/>
                  </a:ext>
                </a:extLst>
              </p:cNvPr>
              <p:cNvSpPr txBox="1"/>
              <p:nvPr/>
            </p:nvSpPr>
            <p:spPr>
              <a:xfrm>
                <a:off x="7954064" y="5161798"/>
                <a:ext cx="1781064" cy="680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Efetua o depósito (</a:t>
                </a:r>
                <a:r>
                  <a:rPr lang="pt-BR" sz="1100" i="1" dirty="0" err="1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pledge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) do título na conta garantia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da B3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CaixaDeTexto 165">
                <a:extLst>
                  <a:ext uri="{FF2B5EF4-FFF2-40B4-BE49-F238E27FC236}">
                    <a16:creationId xmlns:a16="http://schemas.microsoft.com/office/drawing/2014/main" id="{F0FC983B-9315-432B-A2F9-CF1F5EAB5A11}"/>
                  </a:ext>
                </a:extLst>
              </p:cNvPr>
              <p:cNvSpPr txBox="1"/>
              <p:nvPr/>
            </p:nvSpPr>
            <p:spPr>
              <a:xfrm>
                <a:off x="6625399" y="4045510"/>
                <a:ext cx="1289137" cy="836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o depósito do título na conta garantia da B3 na DTCC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CaixaDeTexto 167">
                <a:extLst>
                  <a:ext uri="{FF2B5EF4-FFF2-40B4-BE49-F238E27FC236}">
                    <a16:creationId xmlns:a16="http://schemas.microsoft.com/office/drawing/2014/main" id="{40DA5A0C-8A7B-4D30-8ED6-78DCCFB0C8FB}"/>
                  </a:ext>
                </a:extLst>
              </p:cNvPr>
              <p:cNvSpPr txBox="1"/>
              <p:nvPr/>
            </p:nvSpPr>
            <p:spPr>
              <a:xfrm>
                <a:off x="10150689" y="4344255"/>
                <a:ext cx="1289137" cy="836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Confirma o depósito do título (comando único) na conta garantia da B3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CaixaDeTexto 169">
                <a:extLst>
                  <a:ext uri="{FF2B5EF4-FFF2-40B4-BE49-F238E27FC236}">
                    <a16:creationId xmlns:a16="http://schemas.microsoft.com/office/drawing/2014/main" id="{672CB390-FEB3-4276-B932-18939ED343E1}"/>
                  </a:ext>
                </a:extLst>
              </p:cNvPr>
              <p:cNvSpPr txBox="1"/>
              <p:nvPr/>
            </p:nvSpPr>
            <p:spPr>
              <a:xfrm>
                <a:off x="9582661" y="2886403"/>
                <a:ext cx="1436635" cy="80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Sistema de garantias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– NGA confirma o depósito</a:t>
                </a:r>
              </a:p>
              <a:p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8" name="Gráfico 177" descr="Seguro">
                <a:extLst>
                  <a:ext uri="{FF2B5EF4-FFF2-40B4-BE49-F238E27FC236}">
                    <a16:creationId xmlns:a16="http://schemas.microsoft.com/office/drawing/2014/main" id="{907764E8-24B4-484C-A00B-143254F78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1031525" y="2252576"/>
                <a:ext cx="657128" cy="657128"/>
              </a:xfrm>
              <a:prstGeom prst="rect">
                <a:avLst/>
              </a:prstGeom>
            </p:spPr>
          </p:pic>
          <p:sp>
            <p:nvSpPr>
              <p:cNvPr id="179" name="CaixaDeTexto 178">
                <a:extLst>
                  <a:ext uri="{FF2B5EF4-FFF2-40B4-BE49-F238E27FC236}">
                    <a16:creationId xmlns:a16="http://schemas.microsoft.com/office/drawing/2014/main" id="{52053242-8925-4FBC-93B1-BEF44467DF65}"/>
                  </a:ext>
                </a:extLst>
              </p:cNvPr>
              <p:cNvSpPr txBox="1"/>
              <p:nvPr/>
            </p:nvSpPr>
            <p:spPr>
              <a:xfrm>
                <a:off x="10932916" y="2842191"/>
                <a:ext cx="894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Clearing B3</a:t>
                </a:r>
              </a:p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Garantias</a:t>
                </a:r>
              </a:p>
              <a:p>
                <a:pPr algn="ctr"/>
                <a:endParaRPr lang="pt-BR" sz="160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80" name="CaixaDeTexto 179">
                <a:extLst>
                  <a:ext uri="{FF2B5EF4-FFF2-40B4-BE49-F238E27FC236}">
                    <a16:creationId xmlns:a16="http://schemas.microsoft.com/office/drawing/2014/main" id="{05449191-B68B-4748-BD3D-194C6F53C52A}"/>
                  </a:ext>
                </a:extLst>
              </p:cNvPr>
              <p:cNvSpPr txBox="1"/>
              <p:nvPr/>
            </p:nvSpPr>
            <p:spPr>
              <a:xfrm>
                <a:off x="8443639" y="2889503"/>
                <a:ext cx="14366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Participante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CaixaDeTexto 182">
                <a:extLst>
                  <a:ext uri="{FF2B5EF4-FFF2-40B4-BE49-F238E27FC236}">
                    <a16:creationId xmlns:a16="http://schemas.microsoft.com/office/drawing/2014/main" id="{85159941-DA11-40B0-AD21-73C93EA9F193}"/>
                  </a:ext>
                </a:extLst>
              </p:cNvPr>
              <p:cNvSpPr txBox="1"/>
              <p:nvPr/>
            </p:nvSpPr>
            <p:spPr>
              <a:xfrm>
                <a:off x="6874771" y="2783128"/>
                <a:ext cx="9396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Cliente não residente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</a:endParaRPr>
              </a:p>
            </p:txBody>
          </p:sp>
          <p:pic>
            <p:nvPicPr>
              <p:cNvPr id="184" name="Gráfico 183" descr="Usuário">
                <a:extLst>
                  <a:ext uri="{FF2B5EF4-FFF2-40B4-BE49-F238E27FC236}">
                    <a16:creationId xmlns:a16="http://schemas.microsoft.com/office/drawing/2014/main" id="{704054E3-3CC0-44CE-8298-D5A11AD1D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98390" y="2256463"/>
                <a:ext cx="664919" cy="664919"/>
              </a:xfrm>
              <a:prstGeom prst="rect">
                <a:avLst/>
              </a:prstGeom>
            </p:spPr>
          </p:pic>
          <p:sp>
            <p:nvSpPr>
              <p:cNvPr id="185" name="CaixaDeTexto 184">
                <a:extLst>
                  <a:ext uri="{FF2B5EF4-FFF2-40B4-BE49-F238E27FC236}">
                    <a16:creationId xmlns:a16="http://schemas.microsoft.com/office/drawing/2014/main" id="{279A6591-381F-4101-91CB-598C76C6E319}"/>
                  </a:ext>
                </a:extLst>
              </p:cNvPr>
              <p:cNvSpPr txBox="1"/>
              <p:nvPr/>
            </p:nvSpPr>
            <p:spPr>
              <a:xfrm>
                <a:off x="9808888" y="6021138"/>
                <a:ext cx="624503" cy="241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rgbClr val="002858"/>
                    </a:solidFill>
                    <a:latin typeface="Arial Nova" panose="020B0504020202020204" pitchFamily="34" charset="0"/>
                  </a:rPr>
                  <a:t>DTCC</a:t>
                </a:r>
              </a:p>
            </p:txBody>
          </p:sp>
          <p:pic>
            <p:nvPicPr>
              <p:cNvPr id="187" name="Gráfico 186" descr="Quadra">
                <a:extLst>
                  <a:ext uri="{FF2B5EF4-FFF2-40B4-BE49-F238E27FC236}">
                    <a16:creationId xmlns:a16="http://schemas.microsoft.com/office/drawing/2014/main" id="{08015991-39BD-4A05-924D-F9AE0A88D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770450" y="5389379"/>
                <a:ext cx="711474" cy="711474"/>
              </a:xfrm>
              <a:prstGeom prst="rect">
                <a:avLst/>
              </a:prstGeom>
            </p:spPr>
          </p:pic>
          <p:cxnSp>
            <p:nvCxnSpPr>
              <p:cNvPr id="190" name="Conector: Angulado 189">
                <a:extLst>
                  <a:ext uri="{FF2B5EF4-FFF2-40B4-BE49-F238E27FC236}">
                    <a16:creationId xmlns:a16="http://schemas.microsoft.com/office/drawing/2014/main" id="{21C0F89D-22D4-454F-AB34-A448E6515B6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9659353" y="2575418"/>
                <a:ext cx="1108384" cy="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ector: Angulado 191">
                <a:extLst>
                  <a:ext uri="{FF2B5EF4-FFF2-40B4-BE49-F238E27FC236}">
                    <a16:creationId xmlns:a16="http://schemas.microsoft.com/office/drawing/2014/main" id="{5312181E-B6D6-40AF-B520-A637EDAE3D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9675114" y="4054789"/>
                <a:ext cx="2586568" cy="844506"/>
              </a:xfrm>
              <a:prstGeom prst="bentConnector3">
                <a:avLst>
                  <a:gd name="adj1" fmla="val -782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ector: Angulado 224">
                <a:extLst>
                  <a:ext uri="{FF2B5EF4-FFF2-40B4-BE49-F238E27FC236}">
                    <a16:creationId xmlns:a16="http://schemas.microsoft.com/office/drawing/2014/main" id="{A496683C-BF47-4D03-A134-DFCDDB3674C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881470" y="2622095"/>
                <a:ext cx="95795" cy="3119334"/>
              </a:xfrm>
              <a:prstGeom prst="bentConnector3">
                <a:avLst>
                  <a:gd name="adj1" fmla="val -317244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5" name="Conector: Angulado 124">
            <a:extLst>
              <a:ext uri="{FF2B5EF4-FFF2-40B4-BE49-F238E27FC236}">
                <a16:creationId xmlns:a16="http://schemas.microsoft.com/office/drawing/2014/main" id="{C8513DE6-6BAA-4767-A4E1-5C4DFE5DFC21}"/>
              </a:ext>
            </a:extLst>
          </p:cNvPr>
          <p:cNvCxnSpPr>
            <a:cxnSpLocks/>
          </p:cNvCxnSpPr>
          <p:nvPr/>
        </p:nvCxnSpPr>
        <p:spPr>
          <a:xfrm flipV="1">
            <a:off x="4559109" y="5744905"/>
            <a:ext cx="2087931" cy="1177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DD0F0E72-7104-4E08-AC55-0258ED51F13A}"/>
              </a:ext>
            </a:extLst>
          </p:cNvPr>
          <p:cNvSpPr txBox="1"/>
          <p:nvPr/>
        </p:nvSpPr>
        <p:spPr>
          <a:xfrm>
            <a:off x="4419116" y="2667815"/>
            <a:ext cx="1565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7. </a:t>
            </a:r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Confirma o depósito em garantias</a:t>
            </a:r>
          </a:p>
          <a:p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Conector: Angulado 115">
            <a:extLst>
              <a:ext uri="{FF2B5EF4-FFF2-40B4-BE49-F238E27FC236}">
                <a16:creationId xmlns:a16="http://schemas.microsoft.com/office/drawing/2014/main" id="{2EE777D8-32F2-4645-B4FC-342096774FA3}"/>
              </a:ext>
            </a:extLst>
          </p:cNvPr>
          <p:cNvCxnSpPr>
            <a:cxnSpLocks/>
          </p:cNvCxnSpPr>
          <p:nvPr/>
        </p:nvCxnSpPr>
        <p:spPr>
          <a:xfrm rot="10800000">
            <a:off x="4459211" y="2540909"/>
            <a:ext cx="1061795" cy="0"/>
          </a:xfrm>
          <a:prstGeom prst="bentConnector3">
            <a:avLst>
              <a:gd name="adj1" fmla="val 42249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599369" y="677004"/>
            <a:ext cx="2996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RETIRADA NA DTCC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grpSp>
        <p:nvGrpSpPr>
          <p:cNvPr id="92" name="Agrupar 91">
            <a:extLst>
              <a:ext uri="{FF2B5EF4-FFF2-40B4-BE49-F238E27FC236}">
                <a16:creationId xmlns:a16="http://schemas.microsoft.com/office/drawing/2014/main" id="{041F6FC5-81A5-4425-8C57-BB26986D25BD}"/>
              </a:ext>
            </a:extLst>
          </p:cNvPr>
          <p:cNvGrpSpPr/>
          <p:nvPr/>
        </p:nvGrpSpPr>
        <p:grpSpPr>
          <a:xfrm>
            <a:off x="2977607" y="1600136"/>
            <a:ext cx="7182047" cy="4874872"/>
            <a:chOff x="6677333" y="1971420"/>
            <a:chExt cx="6040763" cy="4444316"/>
          </a:xfrm>
        </p:grpSpPr>
        <p:cxnSp>
          <p:nvCxnSpPr>
            <p:cNvPr id="93" name="Conector: Angulado 92">
              <a:extLst>
                <a:ext uri="{FF2B5EF4-FFF2-40B4-BE49-F238E27FC236}">
                  <a16:creationId xmlns:a16="http://schemas.microsoft.com/office/drawing/2014/main" id="{CE63198B-E8E0-42C2-9BC4-4DCF83F4E9D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88286" y="2534716"/>
              <a:ext cx="1007621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D0A86743-ACD7-4172-B768-826D38E93CBD}"/>
                </a:ext>
              </a:extLst>
            </p:cNvPr>
            <p:cNvGrpSpPr/>
            <p:nvPr/>
          </p:nvGrpSpPr>
          <p:grpSpPr>
            <a:xfrm>
              <a:off x="6677333" y="1971420"/>
              <a:ext cx="6040763" cy="4444316"/>
              <a:chOff x="6678158" y="1985491"/>
              <a:chExt cx="6040763" cy="4444316"/>
            </a:xfrm>
          </p:grpSpPr>
          <p:pic>
            <p:nvPicPr>
              <p:cNvPr id="95" name="Gráfico 94" descr="Edifício">
                <a:extLst>
                  <a:ext uri="{FF2B5EF4-FFF2-40B4-BE49-F238E27FC236}">
                    <a16:creationId xmlns:a16="http://schemas.microsoft.com/office/drawing/2014/main" id="{C8CDA5F1-4F7D-4483-9D8B-A3F4C110C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00773" y="2370459"/>
                <a:ext cx="538749" cy="550430"/>
              </a:xfrm>
              <a:prstGeom prst="rect">
                <a:avLst/>
              </a:prstGeom>
            </p:spPr>
          </p:pic>
          <p:pic>
            <p:nvPicPr>
              <p:cNvPr id="96" name="Gráfico 95" descr="Banco">
                <a:extLst>
                  <a:ext uri="{FF2B5EF4-FFF2-40B4-BE49-F238E27FC236}">
                    <a16:creationId xmlns:a16="http://schemas.microsoft.com/office/drawing/2014/main" id="{8DFA4BDD-7969-46A5-B871-427D6D27C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094185" y="5341796"/>
                <a:ext cx="772674" cy="732921"/>
              </a:xfrm>
              <a:prstGeom prst="rect">
                <a:avLst/>
              </a:prstGeom>
            </p:spPr>
          </p:pic>
          <p:cxnSp>
            <p:nvCxnSpPr>
              <p:cNvPr id="97" name="Conector: Angulado 96">
                <a:extLst>
                  <a:ext uri="{FF2B5EF4-FFF2-40B4-BE49-F238E27FC236}">
                    <a16:creationId xmlns:a16="http://schemas.microsoft.com/office/drawing/2014/main" id="{73EADC57-2135-458B-914D-F2CFE78DB30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748061" y="2790324"/>
                <a:ext cx="1108385" cy="0"/>
              </a:xfrm>
              <a:prstGeom prst="bentConnector3">
                <a:avLst>
                  <a:gd name="adj1" fmla="val 42249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CaixaDeTexto 97">
                <a:extLst>
                  <a:ext uri="{FF2B5EF4-FFF2-40B4-BE49-F238E27FC236}">
                    <a16:creationId xmlns:a16="http://schemas.microsoft.com/office/drawing/2014/main" id="{E4F1F1A0-1DCF-4C1D-8334-AF3AF1E7DC6E}"/>
                  </a:ext>
                </a:extLst>
              </p:cNvPr>
              <p:cNvSpPr txBox="1"/>
              <p:nvPr/>
            </p:nvSpPr>
            <p:spPr>
              <a:xfrm>
                <a:off x="6680883" y="5946526"/>
                <a:ext cx="1598351" cy="39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rgbClr val="002858"/>
                    </a:solidFill>
                    <a:latin typeface="Arial Nova" panose="020B0504020202020204" pitchFamily="34" charset="0"/>
                  </a:rPr>
                  <a:t>Banco do cliente </a:t>
                </a:r>
              </a:p>
              <a:p>
                <a:pPr algn="ctr"/>
                <a:r>
                  <a:rPr lang="pt-BR" sz="1100" b="1" dirty="0">
                    <a:solidFill>
                      <a:srgbClr val="002858"/>
                    </a:solidFill>
                    <a:latin typeface="Arial Nova" panose="020B0504020202020204" pitchFamily="34" charset="0"/>
                  </a:rPr>
                  <a:t>no exterior</a:t>
                </a:r>
                <a:endParaRPr lang="pt-BR" sz="1200" b="1" dirty="0">
                  <a:solidFill>
                    <a:srgbClr val="002858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99" name="CaixaDeTexto 98">
                <a:extLst>
                  <a:ext uri="{FF2B5EF4-FFF2-40B4-BE49-F238E27FC236}">
                    <a16:creationId xmlns:a16="http://schemas.microsoft.com/office/drawing/2014/main" id="{022159B2-3530-41C8-A54D-F65B638AF9F2}"/>
                  </a:ext>
                </a:extLst>
              </p:cNvPr>
              <p:cNvSpPr txBox="1"/>
              <p:nvPr/>
            </p:nvSpPr>
            <p:spPr>
              <a:xfrm>
                <a:off x="9379763" y="1985491"/>
                <a:ext cx="1785700" cy="519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a retirada dos títulos no sistema de garantias - NGA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68057368-383E-4BBE-9A91-8E1DB415427E}"/>
                  </a:ext>
                </a:extLst>
              </p:cNvPr>
              <p:cNvSpPr txBox="1"/>
              <p:nvPr/>
            </p:nvSpPr>
            <p:spPr>
              <a:xfrm>
                <a:off x="7642113" y="2076606"/>
                <a:ext cx="1421895" cy="519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a retirada dos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títulos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CaixaDeTexto 100">
                <a:extLst>
                  <a:ext uri="{FF2B5EF4-FFF2-40B4-BE49-F238E27FC236}">
                    <a16:creationId xmlns:a16="http://schemas.microsoft.com/office/drawing/2014/main" id="{BDB35B87-9898-4280-8E91-7C8BF6FEAD5B}"/>
                  </a:ext>
                </a:extLst>
              </p:cNvPr>
              <p:cNvSpPr txBox="1"/>
              <p:nvPr/>
            </p:nvSpPr>
            <p:spPr>
              <a:xfrm>
                <a:off x="8033688" y="5121194"/>
                <a:ext cx="1511784" cy="519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Instrui a retirada (</a:t>
                </a:r>
                <a:r>
                  <a:rPr lang="pt-BR" sz="1100" i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release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) dos títulos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CaixaDeTexto 101">
                <a:extLst>
                  <a:ext uri="{FF2B5EF4-FFF2-40B4-BE49-F238E27FC236}">
                    <a16:creationId xmlns:a16="http://schemas.microsoft.com/office/drawing/2014/main" id="{5C36C337-8C66-4EB2-B637-C4F27CFE1C99}"/>
                  </a:ext>
                </a:extLst>
              </p:cNvPr>
              <p:cNvSpPr txBox="1"/>
              <p:nvPr/>
            </p:nvSpPr>
            <p:spPr>
              <a:xfrm>
                <a:off x="6678158" y="4082270"/>
                <a:ext cx="1289137" cy="673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Solicita a retirada dos títulos da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conta da B3 na DTCC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CaixaDeTexto 102">
                <a:extLst>
                  <a:ext uri="{FF2B5EF4-FFF2-40B4-BE49-F238E27FC236}">
                    <a16:creationId xmlns:a16="http://schemas.microsoft.com/office/drawing/2014/main" id="{F78821C6-DE60-4651-8552-9816E5CFB429}"/>
                  </a:ext>
                </a:extLst>
              </p:cNvPr>
              <p:cNvSpPr txBox="1"/>
              <p:nvPr/>
            </p:nvSpPr>
            <p:spPr>
              <a:xfrm>
                <a:off x="11429784" y="3927944"/>
                <a:ext cx="1289137" cy="98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Se possuir saldo disponível, aprova a retirada (duplo comando) dos títulos na DTCC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4C56BD47-24FE-4F62-946B-284715541267}"/>
                  </a:ext>
                </a:extLst>
              </p:cNvPr>
              <p:cNvSpPr txBox="1"/>
              <p:nvPr/>
            </p:nvSpPr>
            <p:spPr>
              <a:xfrm>
                <a:off x="9621576" y="2882135"/>
                <a:ext cx="1373076" cy="673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7.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Sistema de garantias </a:t>
                </a:r>
              </a:p>
              <a:p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– NGA confirma a retirada</a:t>
                </a:r>
              </a:p>
              <a:p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CaixaDeTexto 104">
                <a:extLst>
                  <a:ext uri="{FF2B5EF4-FFF2-40B4-BE49-F238E27FC236}">
                    <a16:creationId xmlns:a16="http://schemas.microsoft.com/office/drawing/2014/main" id="{F2F5B429-A777-4B4F-AF3C-8755B91C3ACE}"/>
                  </a:ext>
                </a:extLst>
              </p:cNvPr>
              <p:cNvSpPr txBox="1"/>
              <p:nvPr/>
            </p:nvSpPr>
            <p:spPr>
              <a:xfrm>
                <a:off x="8101832" y="5910709"/>
                <a:ext cx="1289137" cy="519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00" b="1" dirty="0">
                    <a:solidFill>
                      <a:srgbClr val="33CAFF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6. </a:t>
                </a:r>
                <a:r>
                  <a:rPr lang="pt-BR" sz="1100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Confirma a retirada dos títulos</a:t>
                </a:r>
              </a:p>
              <a:p>
                <a:pPr algn="ctr"/>
                <a:endParaRPr lang="pt-BR" sz="9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6" name="Gráfico 105" descr="Seguro">
                <a:extLst>
                  <a:ext uri="{FF2B5EF4-FFF2-40B4-BE49-F238E27FC236}">
                    <a16:creationId xmlns:a16="http://schemas.microsoft.com/office/drawing/2014/main" id="{10131D05-E878-4E2D-947B-6F6BB8A48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1031525" y="2252576"/>
                <a:ext cx="657128" cy="657128"/>
              </a:xfrm>
              <a:prstGeom prst="rect">
                <a:avLst/>
              </a:prstGeom>
            </p:spPr>
          </p:pic>
          <p:sp>
            <p:nvSpPr>
              <p:cNvPr id="107" name="CaixaDeTexto 106">
                <a:extLst>
                  <a:ext uri="{FF2B5EF4-FFF2-40B4-BE49-F238E27FC236}">
                    <a16:creationId xmlns:a16="http://schemas.microsoft.com/office/drawing/2014/main" id="{AF37E456-5EC0-432C-8E62-670018D95E4A}"/>
                  </a:ext>
                </a:extLst>
              </p:cNvPr>
              <p:cNvSpPr txBox="1"/>
              <p:nvPr/>
            </p:nvSpPr>
            <p:spPr>
              <a:xfrm>
                <a:off x="10932916" y="2842191"/>
                <a:ext cx="894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Clearing B3</a:t>
                </a:r>
              </a:p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Garantias</a:t>
                </a:r>
              </a:p>
              <a:p>
                <a:pPr algn="ctr"/>
                <a:endParaRPr lang="pt-BR" sz="160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310F292E-A035-4680-9550-EA4278A2AB54}"/>
                  </a:ext>
                </a:extLst>
              </p:cNvPr>
              <p:cNvSpPr txBox="1"/>
              <p:nvPr/>
            </p:nvSpPr>
            <p:spPr>
              <a:xfrm>
                <a:off x="8511963" y="2898998"/>
                <a:ext cx="14366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Participante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B0DC2D37-B9FC-4BB8-B7DF-49CBE960E7A0}"/>
                  </a:ext>
                </a:extLst>
              </p:cNvPr>
              <p:cNvSpPr txBox="1"/>
              <p:nvPr/>
            </p:nvSpPr>
            <p:spPr>
              <a:xfrm>
                <a:off x="6874771" y="2783128"/>
                <a:ext cx="9396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Cliente não residente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</a:endParaRPr>
              </a:p>
            </p:txBody>
          </p:sp>
          <p:pic>
            <p:nvPicPr>
              <p:cNvPr id="110" name="Gráfico 109" descr="Usuário">
                <a:extLst>
                  <a:ext uri="{FF2B5EF4-FFF2-40B4-BE49-F238E27FC236}">
                    <a16:creationId xmlns:a16="http://schemas.microsoft.com/office/drawing/2014/main" id="{2289414B-281A-4C0A-9B97-EA1D675D3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98390" y="2256463"/>
                <a:ext cx="664919" cy="664919"/>
              </a:xfrm>
              <a:prstGeom prst="rect">
                <a:avLst/>
              </a:prstGeom>
            </p:spPr>
          </p:pic>
          <p:sp>
            <p:nvSpPr>
              <p:cNvPr id="111" name="CaixaDeTexto 110">
                <a:extLst>
                  <a:ext uri="{FF2B5EF4-FFF2-40B4-BE49-F238E27FC236}">
                    <a16:creationId xmlns:a16="http://schemas.microsoft.com/office/drawing/2014/main" id="{DF36B7C9-3750-463D-ABFA-894E717BE300}"/>
                  </a:ext>
                </a:extLst>
              </p:cNvPr>
              <p:cNvSpPr txBox="1"/>
              <p:nvPr/>
            </p:nvSpPr>
            <p:spPr>
              <a:xfrm>
                <a:off x="9646871" y="5981108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002060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DTCC</a:t>
                </a:r>
              </a:p>
              <a:p>
                <a:pPr algn="ctr"/>
                <a:endParaRPr lang="pt-BR" sz="10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3" name="Gráfico 112" descr="Quadra">
                <a:extLst>
                  <a:ext uri="{FF2B5EF4-FFF2-40B4-BE49-F238E27FC236}">
                    <a16:creationId xmlns:a16="http://schemas.microsoft.com/office/drawing/2014/main" id="{AB46D3B1-C09E-481B-964D-C7A661BD7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578936" y="5329431"/>
                <a:ext cx="711474" cy="711474"/>
              </a:xfrm>
              <a:prstGeom prst="rect">
                <a:avLst/>
              </a:prstGeom>
            </p:spPr>
          </p:pic>
          <p:cxnSp>
            <p:nvCxnSpPr>
              <p:cNvPr id="114" name="Conector: Angulado 113">
                <a:extLst>
                  <a:ext uri="{FF2B5EF4-FFF2-40B4-BE49-F238E27FC236}">
                    <a16:creationId xmlns:a16="http://schemas.microsoft.com/office/drawing/2014/main" id="{372D7EBC-E9C2-4277-9B53-C25CB6B32F1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9754016" y="2553882"/>
                <a:ext cx="1108383" cy="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ector: Angulado 114">
                <a:extLst>
                  <a:ext uri="{FF2B5EF4-FFF2-40B4-BE49-F238E27FC236}">
                    <a16:creationId xmlns:a16="http://schemas.microsoft.com/office/drawing/2014/main" id="{F157D863-EFFC-4B43-ABB9-4AF4F774C0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602549" y="3998307"/>
                <a:ext cx="2542866" cy="978990"/>
              </a:xfrm>
              <a:prstGeom prst="bentConnector3">
                <a:avLst>
                  <a:gd name="adj1" fmla="val 99793"/>
                </a:avLst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: Angulado 164">
                <a:extLst>
                  <a:ext uri="{FF2B5EF4-FFF2-40B4-BE49-F238E27FC236}">
                    <a16:creationId xmlns:a16="http://schemas.microsoft.com/office/drawing/2014/main" id="{157B546D-3BDC-4DFC-AEE5-2E913A72DC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00327" y="5844018"/>
                <a:ext cx="1452225" cy="0"/>
              </a:xfrm>
              <a:prstGeom prst="straightConnector1">
                <a:avLst/>
              </a:prstGeom>
              <a:ln w="28575">
                <a:solidFill>
                  <a:srgbClr val="0037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BC5B7B12-77ED-42DB-AA76-C0FB9291F843}"/>
              </a:ext>
            </a:extLst>
          </p:cNvPr>
          <p:cNvSpPr txBox="1"/>
          <p:nvPr/>
        </p:nvSpPr>
        <p:spPr>
          <a:xfrm>
            <a:off x="4288303" y="2556800"/>
            <a:ext cx="1286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8. </a:t>
            </a:r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Confirma a retirada dos </a:t>
            </a:r>
          </a:p>
          <a:p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títulos</a:t>
            </a:r>
          </a:p>
          <a:p>
            <a:pPr algn="ctr"/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Conector: Angulado 124">
            <a:extLst>
              <a:ext uri="{FF2B5EF4-FFF2-40B4-BE49-F238E27FC236}">
                <a16:creationId xmlns:a16="http://schemas.microsoft.com/office/drawing/2014/main" id="{80E57FEC-0CF0-40A6-8CC2-128D4F4492A2}"/>
              </a:ext>
            </a:extLst>
          </p:cNvPr>
          <p:cNvCxnSpPr>
            <a:cxnSpLocks/>
          </p:cNvCxnSpPr>
          <p:nvPr/>
        </p:nvCxnSpPr>
        <p:spPr>
          <a:xfrm flipV="1">
            <a:off x="4478129" y="5560884"/>
            <a:ext cx="1862436" cy="1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: Angulado 118">
            <a:extLst>
              <a:ext uri="{FF2B5EF4-FFF2-40B4-BE49-F238E27FC236}">
                <a16:creationId xmlns:a16="http://schemas.microsoft.com/office/drawing/2014/main" id="{EB990FBA-6288-4353-B1DD-F20710BC76A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290314" y="2304069"/>
            <a:ext cx="111040" cy="3387601"/>
          </a:xfrm>
          <a:prstGeom prst="bentConnector3">
            <a:avLst>
              <a:gd name="adj1" fmla="val -317244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: Angulado 120">
            <a:extLst>
              <a:ext uri="{FF2B5EF4-FFF2-40B4-BE49-F238E27FC236}">
                <a16:creationId xmlns:a16="http://schemas.microsoft.com/office/drawing/2014/main" id="{EBD2AA73-971C-4104-8448-87D77BF5E173}"/>
              </a:ext>
            </a:extLst>
          </p:cNvPr>
          <p:cNvCxnSpPr>
            <a:cxnSpLocks/>
          </p:cNvCxnSpPr>
          <p:nvPr/>
        </p:nvCxnSpPr>
        <p:spPr>
          <a:xfrm rot="10800000">
            <a:off x="4294371" y="2472914"/>
            <a:ext cx="1197991" cy="0"/>
          </a:xfrm>
          <a:prstGeom prst="bentConnector3">
            <a:avLst>
              <a:gd name="adj1" fmla="val 42249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2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ângulo 174">
            <a:extLst>
              <a:ext uri="{FF2B5EF4-FFF2-40B4-BE49-F238E27FC236}">
                <a16:creationId xmlns:a16="http://schemas.microsoft.com/office/drawing/2014/main" id="{200C9C5C-E80F-42DB-B3D4-61B9D3A8DB5F}"/>
              </a:ext>
            </a:extLst>
          </p:cNvPr>
          <p:cNvSpPr/>
          <p:nvPr/>
        </p:nvSpPr>
        <p:spPr>
          <a:xfrm>
            <a:off x="93044" y="1092965"/>
            <a:ext cx="12192000" cy="582109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F9AED01-B3F7-46E6-BFF5-FFF097AE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1502969"/>
            <a:ext cx="6303188" cy="4510660"/>
          </a:xfrm>
          <a:prstGeom prst="rect">
            <a:avLst/>
          </a:prstGeom>
        </p:spPr>
      </p:pic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219264" y="677004"/>
            <a:ext cx="3756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DEPÓSITO DE TÍTULO INTERNACIONAL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4502094" y="1333423"/>
            <a:ext cx="3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VIA NA DTCC</a:t>
            </a:r>
          </a:p>
        </p:txBody>
      </p: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F15B0F8B-C7E1-4A04-AC83-AFDF2520398A}"/>
              </a:ext>
            </a:extLst>
          </p:cNvPr>
          <p:cNvCxnSpPr>
            <a:cxnSpLocks/>
          </p:cNvCxnSpPr>
          <p:nvPr/>
        </p:nvCxnSpPr>
        <p:spPr>
          <a:xfrm>
            <a:off x="5487947" y="3118033"/>
            <a:ext cx="1862947" cy="0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6E44BA69-6835-4E60-967A-7548C4E8E4ED}"/>
              </a:ext>
            </a:extLst>
          </p:cNvPr>
          <p:cNvCxnSpPr>
            <a:cxnSpLocks/>
          </p:cNvCxnSpPr>
          <p:nvPr/>
        </p:nvCxnSpPr>
        <p:spPr>
          <a:xfrm flipV="1">
            <a:off x="5478658" y="3478178"/>
            <a:ext cx="1862947" cy="3637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576CE7-5B79-4FDF-9943-2F601BF0CE72}"/>
              </a:ext>
            </a:extLst>
          </p:cNvPr>
          <p:cNvSpPr txBox="1"/>
          <p:nvPr/>
        </p:nvSpPr>
        <p:spPr>
          <a:xfrm>
            <a:off x="7350894" y="2554261"/>
            <a:ext cx="2099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ISIN do Ativo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D1FFB1E-281B-4DCE-B5E0-1641CAEDEC44}"/>
              </a:ext>
            </a:extLst>
          </p:cNvPr>
          <p:cNvSpPr txBox="1"/>
          <p:nvPr/>
        </p:nvSpPr>
        <p:spPr>
          <a:xfrm>
            <a:off x="7336730" y="3018690"/>
            <a:ext cx="348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Data de Negociação e Liquidação devem </a:t>
            </a:r>
            <a:b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</a:br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ser informadas pelo custodiante</a:t>
            </a:r>
          </a:p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(Data de Liquidação pode ser maior que negociação)</a:t>
            </a:r>
          </a:p>
          <a:p>
            <a:pPr algn="ctr"/>
            <a:endParaRPr lang="pt-BR" sz="1050" dirty="0">
              <a:solidFill>
                <a:srgbClr val="002858"/>
              </a:solidFill>
              <a:latin typeface="Arial Nova" panose="020B0504020202020204" pitchFamily="34" charset="0"/>
            </a:endParaRPr>
          </a:p>
        </p:txBody>
      </p: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0D5FD638-AB5E-4247-A8E5-F14883022184}"/>
              </a:ext>
            </a:extLst>
          </p:cNvPr>
          <p:cNvCxnSpPr>
            <a:cxnSpLocks/>
          </p:cNvCxnSpPr>
          <p:nvPr/>
        </p:nvCxnSpPr>
        <p:spPr>
          <a:xfrm>
            <a:off x="6362240" y="2676900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: Angulado 51">
            <a:extLst>
              <a:ext uri="{FF2B5EF4-FFF2-40B4-BE49-F238E27FC236}">
                <a16:creationId xmlns:a16="http://schemas.microsoft.com/office/drawing/2014/main" id="{6A5A9AD2-D23B-4EA1-BCCC-6B320487247A}"/>
              </a:ext>
            </a:extLst>
          </p:cNvPr>
          <p:cNvCxnSpPr>
            <a:cxnSpLocks/>
          </p:cNvCxnSpPr>
          <p:nvPr/>
        </p:nvCxnSpPr>
        <p:spPr>
          <a:xfrm>
            <a:off x="6376404" y="5700859"/>
            <a:ext cx="974490" cy="4319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B96B8561-028E-440F-94E8-A1D966CE319B}"/>
              </a:ext>
            </a:extLst>
          </p:cNvPr>
          <p:cNvSpPr txBox="1"/>
          <p:nvPr/>
        </p:nvSpPr>
        <p:spPr>
          <a:xfrm>
            <a:off x="7350894" y="5587466"/>
            <a:ext cx="388188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858"/>
                </a:solidFill>
                <a:latin typeface="Arial Nova" panose="020B0504020202020204" pitchFamily="34" charset="0"/>
              </a:rPr>
              <a:t>Conta do Custodiante na DTCC - Número até 4 dígitos</a:t>
            </a:r>
          </a:p>
          <a:p>
            <a:pPr algn="ctr"/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23789650-7424-4E6B-9A38-FB2472C90829}"/>
              </a:ext>
            </a:extLst>
          </p:cNvPr>
          <p:cNvSpPr/>
          <p:nvPr/>
        </p:nvSpPr>
        <p:spPr>
          <a:xfrm>
            <a:off x="7350894" y="2555947"/>
            <a:ext cx="875576" cy="283745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C73FC409-20FB-4E48-94E1-7C92B6BDFD8B}"/>
              </a:ext>
            </a:extLst>
          </p:cNvPr>
          <p:cNvSpPr/>
          <p:nvPr/>
        </p:nvSpPr>
        <p:spPr>
          <a:xfrm>
            <a:off x="7350894" y="3067985"/>
            <a:ext cx="3290006" cy="516720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6E1FE84A-769B-4891-903A-64E4E4677007}"/>
              </a:ext>
            </a:extLst>
          </p:cNvPr>
          <p:cNvSpPr/>
          <p:nvPr/>
        </p:nvSpPr>
        <p:spPr>
          <a:xfrm>
            <a:off x="7434563" y="5548397"/>
            <a:ext cx="3290811" cy="346794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3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>
            <a:extLst>
              <a:ext uri="{FF2B5EF4-FFF2-40B4-BE49-F238E27FC236}">
                <a16:creationId xmlns:a16="http://schemas.microsoft.com/office/drawing/2014/main" id="{F49E9B8F-8F80-4884-A440-66F8469D61AE}"/>
              </a:ext>
            </a:extLst>
          </p:cNvPr>
          <p:cNvSpPr/>
          <p:nvPr/>
        </p:nvSpPr>
        <p:spPr>
          <a:xfrm>
            <a:off x="3111051" y="3310149"/>
            <a:ext cx="4468332" cy="3553874"/>
          </a:xfrm>
          <a:prstGeom prst="rect">
            <a:avLst/>
          </a:prstGeom>
          <a:solidFill>
            <a:srgbClr val="1A8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spc="5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CACE11B-4E7E-4E41-B9EA-6E4148D24E56}"/>
              </a:ext>
            </a:extLst>
          </p:cNvPr>
          <p:cNvSpPr/>
          <p:nvPr/>
        </p:nvSpPr>
        <p:spPr>
          <a:xfrm>
            <a:off x="7573388" y="3371532"/>
            <a:ext cx="4618612" cy="349732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spc="50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A13E94F3-2D56-4AB7-9860-A2ABFE9BABCF}"/>
              </a:ext>
            </a:extLst>
          </p:cNvPr>
          <p:cNvGrpSpPr/>
          <p:nvPr/>
        </p:nvGrpSpPr>
        <p:grpSpPr>
          <a:xfrm>
            <a:off x="3107582" y="0"/>
            <a:ext cx="4478268" cy="3637615"/>
            <a:chOff x="-4371050" y="10335"/>
            <a:chExt cx="6480253" cy="5238544"/>
          </a:xfrm>
          <a:solidFill>
            <a:srgbClr val="267BB0"/>
          </a:solidFill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60E8041-5F3C-4CBE-9A99-643645E0812B}"/>
                </a:ext>
              </a:extLst>
            </p:cNvPr>
            <p:cNvSpPr/>
            <p:nvPr/>
          </p:nvSpPr>
          <p:spPr>
            <a:xfrm>
              <a:off x="-4371050" y="10335"/>
              <a:ext cx="6480253" cy="49939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spc="50"/>
            </a:p>
          </p:txBody>
        </p:sp>
        <p:sp>
          <p:nvSpPr>
            <p:cNvPr id="52" name="Triângulo isósceles 51">
              <a:extLst>
                <a:ext uri="{FF2B5EF4-FFF2-40B4-BE49-F238E27FC236}">
                  <a16:creationId xmlns:a16="http://schemas.microsoft.com/office/drawing/2014/main" id="{5BC09583-D751-4038-B48F-CD282C4F8526}"/>
                </a:ext>
              </a:extLst>
            </p:cNvPr>
            <p:cNvSpPr/>
            <p:nvPr/>
          </p:nvSpPr>
          <p:spPr>
            <a:xfrm flipV="1">
              <a:off x="-1366109" y="4987621"/>
              <a:ext cx="460974" cy="2612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spc="5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A9CE95A6-3373-445B-BBD1-D4E0864260CE}"/>
              </a:ext>
            </a:extLst>
          </p:cNvPr>
          <p:cNvSpPr/>
          <p:nvPr/>
        </p:nvSpPr>
        <p:spPr>
          <a:xfrm>
            <a:off x="3107582" y="-21706"/>
            <a:ext cx="9084418" cy="6879706"/>
          </a:xfrm>
          <a:prstGeom prst="rect">
            <a:avLst/>
          </a:prstGeom>
          <a:gradFill>
            <a:gsLst>
              <a:gs pos="53000">
                <a:srgbClr val="1A8BB8">
                  <a:alpha val="31000"/>
                </a:srgbClr>
              </a:gs>
              <a:gs pos="0">
                <a:srgbClr val="002858">
                  <a:alpha val="0"/>
                </a:srgbClr>
              </a:gs>
              <a:gs pos="100000">
                <a:srgbClr val="002858">
                  <a:alpha val="47000"/>
                </a:srgbClr>
              </a:gs>
              <a:gs pos="8000">
                <a:srgbClr val="002858">
                  <a:alpha val="36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pc="50" dirty="0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5B870C6-D882-4279-AFAE-D6B69109B0F8}"/>
              </a:ext>
            </a:extLst>
          </p:cNvPr>
          <p:cNvGrpSpPr/>
          <p:nvPr/>
        </p:nvGrpSpPr>
        <p:grpSpPr>
          <a:xfrm>
            <a:off x="7573386" y="-15683"/>
            <a:ext cx="4618614" cy="3475615"/>
            <a:chOff x="-2261848" y="3291416"/>
            <a:chExt cx="6651285" cy="5005247"/>
          </a:xfrm>
          <a:solidFill>
            <a:srgbClr val="58595B"/>
          </a:solidFill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8E9EE881-2B0F-4832-B22F-C06C95F1F697}"/>
                </a:ext>
              </a:extLst>
            </p:cNvPr>
            <p:cNvSpPr/>
            <p:nvPr/>
          </p:nvSpPr>
          <p:spPr>
            <a:xfrm>
              <a:off x="-2261848" y="3291416"/>
              <a:ext cx="6651285" cy="5005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spc="50"/>
            </a:p>
          </p:txBody>
        </p:sp>
        <p:sp>
          <p:nvSpPr>
            <p:cNvPr id="36" name="Triângulo isósceles 35">
              <a:extLst>
                <a:ext uri="{FF2B5EF4-FFF2-40B4-BE49-F238E27FC236}">
                  <a16:creationId xmlns:a16="http://schemas.microsoft.com/office/drawing/2014/main" id="{DB44A708-0A01-42C8-9F61-966E37E7DA74}"/>
                </a:ext>
              </a:extLst>
            </p:cNvPr>
            <p:cNvSpPr/>
            <p:nvPr/>
          </p:nvSpPr>
          <p:spPr>
            <a:xfrm flipV="1">
              <a:off x="1964231" y="6501311"/>
              <a:ext cx="460975" cy="2612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spc="50"/>
            </a:p>
          </p:txBody>
        </p: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06DC8F4-74B0-4A9D-B77D-BCEC67D005B8}"/>
              </a:ext>
            </a:extLst>
          </p:cNvPr>
          <p:cNvSpPr txBox="1"/>
          <p:nvPr/>
        </p:nvSpPr>
        <p:spPr>
          <a:xfrm>
            <a:off x="819432" y="3078134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spc="5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AGENDA</a:t>
            </a:r>
            <a:endParaRPr lang="pt-BR" sz="2400" b="1" spc="5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DE61F58F-BAA8-4706-8938-D576D3C1A2E4}"/>
              </a:ext>
            </a:extLst>
          </p:cNvPr>
          <p:cNvCxnSpPr>
            <a:cxnSpLocks/>
          </p:cNvCxnSpPr>
          <p:nvPr/>
        </p:nvCxnSpPr>
        <p:spPr>
          <a:xfrm>
            <a:off x="2895156" y="467412"/>
            <a:ext cx="0" cy="5923177"/>
          </a:xfrm>
          <a:prstGeom prst="line">
            <a:avLst/>
          </a:prstGeom>
          <a:ln>
            <a:solidFill>
              <a:srgbClr val="002858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471E05D9-8EFF-4F00-887E-D78491990D71}"/>
              </a:ext>
            </a:extLst>
          </p:cNvPr>
          <p:cNvSpPr txBox="1"/>
          <p:nvPr/>
        </p:nvSpPr>
        <p:spPr>
          <a:xfrm>
            <a:off x="4837512" y="2181141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6F3EDB8E-7AE6-45D4-A71A-89D8103D879E}"/>
              </a:ext>
            </a:extLst>
          </p:cNvPr>
          <p:cNvSpPr txBox="1"/>
          <p:nvPr/>
        </p:nvSpPr>
        <p:spPr>
          <a:xfrm>
            <a:off x="9605802" y="2165458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DÓLAR</a:t>
            </a: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B274E6EC-8E3D-4350-BD5A-1647728BC9E6}"/>
              </a:ext>
            </a:extLst>
          </p:cNvPr>
          <p:cNvSpPr txBox="1"/>
          <p:nvPr/>
        </p:nvSpPr>
        <p:spPr>
          <a:xfrm>
            <a:off x="8904487" y="5550365"/>
            <a:ext cx="2149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TÍTULO INTERNACIONAL</a:t>
            </a:r>
          </a:p>
        </p:txBody>
      </p:sp>
      <p:pic>
        <p:nvPicPr>
          <p:cNvPr id="8" name="Gráfico 7" descr="Documento">
            <a:extLst>
              <a:ext uri="{FF2B5EF4-FFF2-40B4-BE49-F238E27FC236}">
                <a16:creationId xmlns:a16="http://schemas.microsoft.com/office/drawing/2014/main" id="{0CE923DC-F7D6-4CE6-9B41-8B476788F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8632" y="4674534"/>
            <a:ext cx="661660" cy="661660"/>
          </a:xfrm>
          <a:prstGeom prst="rect">
            <a:avLst/>
          </a:prstGeom>
        </p:spPr>
      </p:pic>
      <p:pic>
        <p:nvPicPr>
          <p:cNvPr id="6" name="Gráfico 5" descr="Espiral">
            <a:extLst>
              <a:ext uri="{FF2B5EF4-FFF2-40B4-BE49-F238E27FC236}">
                <a16:creationId xmlns:a16="http://schemas.microsoft.com/office/drawing/2014/main" id="{181BD254-4038-4006-A41D-3BC2F4FA6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9721" y="1223781"/>
            <a:ext cx="787495" cy="787495"/>
          </a:xfrm>
          <a:prstGeom prst="rect">
            <a:avLst/>
          </a:prstGeom>
        </p:spPr>
      </p:pic>
      <p:pic>
        <p:nvPicPr>
          <p:cNvPr id="171" name="Gráfico 170" descr="Dinheiro">
            <a:extLst>
              <a:ext uri="{FF2B5EF4-FFF2-40B4-BE49-F238E27FC236}">
                <a16:creationId xmlns:a16="http://schemas.microsoft.com/office/drawing/2014/main" id="{944FF85B-0A7C-47D6-BE15-AE24A497E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0668" y="1198919"/>
            <a:ext cx="837217" cy="837217"/>
          </a:xfrm>
          <a:prstGeom prst="rect">
            <a:avLst/>
          </a:prstGeom>
        </p:spPr>
      </p:pic>
      <p:pic>
        <p:nvPicPr>
          <p:cNvPr id="3" name="Gráfico 2" descr="Usuários">
            <a:extLst>
              <a:ext uri="{FF2B5EF4-FFF2-40B4-BE49-F238E27FC236}">
                <a16:creationId xmlns:a16="http://schemas.microsoft.com/office/drawing/2014/main" id="{24788BDE-055B-4055-9C98-9BE188876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21432" y="4527380"/>
            <a:ext cx="831150" cy="831150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4EA2717C-2CF2-4EF9-B735-83A433B9DE42}"/>
              </a:ext>
            </a:extLst>
          </p:cNvPr>
          <p:cNvSpPr txBox="1"/>
          <p:nvPr/>
        </p:nvSpPr>
        <p:spPr>
          <a:xfrm>
            <a:off x="4599465" y="5536990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PARTICIPANTES</a:t>
            </a:r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49CFE65A-A46C-443F-BC7B-9B2BE9B6EF46}"/>
              </a:ext>
            </a:extLst>
          </p:cNvPr>
          <p:cNvSpPr/>
          <p:nvPr/>
        </p:nvSpPr>
        <p:spPr>
          <a:xfrm rot="10800000">
            <a:off x="9855749" y="3418146"/>
            <a:ext cx="357774" cy="2058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35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96D7804-919D-4573-B5C1-E241AADC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78" y="2585154"/>
            <a:ext cx="2257646" cy="10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edifício, céu, relógio&#10;&#10;Descrição gerada com muito alta confiança">
            <a:extLst>
              <a:ext uri="{FF2B5EF4-FFF2-40B4-BE49-F238E27FC236}">
                <a16:creationId xmlns:a16="http://schemas.microsoft.com/office/drawing/2014/main" id="{C2FBE7B6-C910-46C2-A434-9DAA0108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" name="Retângulo 87">
            <a:extLst>
              <a:ext uri="{FF2B5EF4-FFF2-40B4-BE49-F238E27FC236}">
                <a16:creationId xmlns:a16="http://schemas.microsoft.com/office/drawing/2014/main" id="{EA55673C-4115-40A4-ADD3-584F870EFFAE}"/>
              </a:ext>
            </a:extLst>
          </p:cNvPr>
          <p:cNvSpPr/>
          <p:nvPr/>
        </p:nvSpPr>
        <p:spPr>
          <a:xfrm>
            <a:off x="-12700" y="0"/>
            <a:ext cx="12204700" cy="6858000"/>
          </a:xfrm>
          <a:prstGeom prst="rect">
            <a:avLst/>
          </a:prstGeom>
          <a:gradFill>
            <a:gsLst>
              <a:gs pos="53000">
                <a:srgbClr val="33CAFF">
                  <a:alpha val="29000"/>
                </a:srgbClr>
              </a:gs>
              <a:gs pos="0">
                <a:srgbClr val="002858">
                  <a:alpha val="0"/>
                </a:srgbClr>
              </a:gs>
              <a:gs pos="100000">
                <a:srgbClr val="002858">
                  <a:alpha val="47000"/>
                </a:srgbClr>
              </a:gs>
              <a:gs pos="8000">
                <a:srgbClr val="002858">
                  <a:alpha val="36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C55B317-4DC6-4DCB-B6BC-67343A30BD36}"/>
              </a:ext>
            </a:extLst>
          </p:cNvPr>
          <p:cNvSpPr/>
          <p:nvPr/>
        </p:nvSpPr>
        <p:spPr>
          <a:xfrm>
            <a:off x="2264227" y="1393370"/>
            <a:ext cx="9056914" cy="4093029"/>
          </a:xfrm>
          <a:prstGeom prst="rect">
            <a:avLst/>
          </a:prstGeom>
          <a:noFill/>
          <a:ln w="28575">
            <a:solidFill>
              <a:srgbClr val="33CA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4012D72-1051-475C-ACB6-BD1A0EA3820F}"/>
              </a:ext>
            </a:extLst>
          </p:cNvPr>
          <p:cNvGrpSpPr/>
          <p:nvPr/>
        </p:nvGrpSpPr>
        <p:grpSpPr>
          <a:xfrm>
            <a:off x="914400" y="2558779"/>
            <a:ext cx="8942294" cy="1743324"/>
            <a:chOff x="0" y="2077995"/>
            <a:chExt cx="8942294" cy="174332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A62666B-9546-41EE-A49A-FAA4541E7D2A}"/>
                </a:ext>
              </a:extLst>
            </p:cNvPr>
            <p:cNvSpPr/>
            <p:nvPr/>
          </p:nvSpPr>
          <p:spPr>
            <a:xfrm>
              <a:off x="0" y="2502628"/>
              <a:ext cx="8942294" cy="1318691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rgbClr val="002858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Apresentar os processos de movimentações de garantias internacionais na </a:t>
              </a:r>
              <a:r>
                <a:rPr lang="pt-BR" sz="1600" dirty="0" err="1">
                  <a:solidFill>
                    <a:srgbClr val="002858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Clearing</a:t>
              </a:r>
              <a:r>
                <a:rPr lang="pt-BR" sz="1600" dirty="0">
                  <a:solidFill>
                    <a:srgbClr val="002858"/>
                  </a:solidFill>
                  <a:latin typeface="Lao UI" panose="020B0502040204020203" pitchFamily="34" charset="0"/>
                  <a:cs typeface="Lao UI" panose="020B0502040204020203" pitchFamily="34" charset="0"/>
                </a:rPr>
                <a:t>        .</a:t>
              </a:r>
            </a:p>
          </p:txBody>
        </p:sp>
        <p:grpSp>
          <p:nvGrpSpPr>
            <p:cNvPr id="78" name="Agrupar 77">
              <a:extLst>
                <a:ext uri="{FF2B5EF4-FFF2-40B4-BE49-F238E27FC236}">
                  <a16:creationId xmlns:a16="http://schemas.microsoft.com/office/drawing/2014/main" id="{D4CA4743-E594-4EB1-84B4-A497FCC15FC0}"/>
                </a:ext>
              </a:extLst>
            </p:cNvPr>
            <p:cNvGrpSpPr/>
            <p:nvPr/>
          </p:nvGrpSpPr>
          <p:grpSpPr>
            <a:xfrm>
              <a:off x="0" y="2077995"/>
              <a:ext cx="8942294" cy="514880"/>
              <a:chOff x="0" y="3291416"/>
              <a:chExt cx="17557748" cy="2787884"/>
            </a:xfrm>
            <a:solidFill>
              <a:srgbClr val="00377B">
                <a:alpha val="96000"/>
              </a:srgbClr>
            </a:solidFill>
            <a:effectLst/>
          </p:grpSpPr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710A9C55-3BF1-473B-B43B-E5460B6CE446}"/>
                  </a:ext>
                </a:extLst>
              </p:cNvPr>
              <p:cNvSpPr/>
              <p:nvPr/>
            </p:nvSpPr>
            <p:spPr>
              <a:xfrm>
                <a:off x="0" y="3291416"/>
                <a:ext cx="17557748" cy="22992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50" dirty="0"/>
              </a:p>
            </p:txBody>
          </p:sp>
          <p:sp>
            <p:nvSpPr>
              <p:cNvPr id="80" name="Triângulo isósceles 79">
                <a:extLst>
                  <a:ext uri="{FF2B5EF4-FFF2-40B4-BE49-F238E27FC236}">
                    <a16:creationId xmlns:a16="http://schemas.microsoft.com/office/drawing/2014/main" id="{F7769084-CA12-411D-A830-0447D37A8660}"/>
                  </a:ext>
                </a:extLst>
              </p:cNvPr>
              <p:cNvSpPr/>
              <p:nvPr/>
            </p:nvSpPr>
            <p:spPr>
              <a:xfrm flipV="1">
                <a:off x="8593141" y="5509561"/>
                <a:ext cx="414749" cy="5697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50" dirty="0"/>
              </a:p>
            </p:txBody>
          </p:sp>
        </p:grp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7F30671C-CB50-44B8-A72B-C30E00B68E5A}"/>
                </a:ext>
              </a:extLst>
            </p:cNvPr>
            <p:cNvSpPr txBox="1"/>
            <p:nvPr/>
          </p:nvSpPr>
          <p:spPr>
            <a:xfrm>
              <a:off x="3899515" y="2142383"/>
              <a:ext cx="11432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spc="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</a:t>
              </a:r>
            </a:p>
          </p:txBody>
        </p:sp>
        <p:pic>
          <p:nvPicPr>
            <p:cNvPr id="87" name="Imagem 86">
              <a:extLst>
                <a:ext uri="{FF2B5EF4-FFF2-40B4-BE49-F238E27FC236}">
                  <a16:creationId xmlns:a16="http://schemas.microsoft.com/office/drawing/2014/main" id="{C7FB2679-7DB6-4A44-B76F-48AB4FDF8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106" b="-5731"/>
            <a:stretch/>
          </p:blipFill>
          <p:spPr>
            <a:xfrm>
              <a:off x="8037368" y="2983449"/>
              <a:ext cx="388096" cy="317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51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95">
            <a:extLst>
              <a:ext uri="{FF2B5EF4-FFF2-40B4-BE49-F238E27FC236}">
                <a16:creationId xmlns:a16="http://schemas.microsoft.com/office/drawing/2014/main" id="{AE7761B9-06D0-4736-B95F-2F7AA8AE0314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26" name="Freeform 8055">
              <a:extLst>
                <a:ext uri="{FF2B5EF4-FFF2-40B4-BE49-F238E27FC236}">
                  <a16:creationId xmlns:a16="http://schemas.microsoft.com/office/drawing/2014/main" id="{EBE47700-426C-4FEA-9CE6-59644AC94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2" name="Freeform 8056">
              <a:extLst>
                <a:ext uri="{FF2B5EF4-FFF2-40B4-BE49-F238E27FC236}">
                  <a16:creationId xmlns:a16="http://schemas.microsoft.com/office/drawing/2014/main" id="{E072B7BE-5E4F-4E52-B213-D0A7715D1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3" name="Freeform 8057">
              <a:extLst>
                <a:ext uri="{FF2B5EF4-FFF2-40B4-BE49-F238E27FC236}">
                  <a16:creationId xmlns:a16="http://schemas.microsoft.com/office/drawing/2014/main" id="{7CB7B978-E404-4063-B3CA-4FF2FDD5E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4" name="Freeform 8058">
              <a:extLst>
                <a:ext uri="{FF2B5EF4-FFF2-40B4-BE49-F238E27FC236}">
                  <a16:creationId xmlns:a16="http://schemas.microsoft.com/office/drawing/2014/main" id="{1C4BA97B-CC97-4B01-9391-B19C2A70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5" name="Freeform 8059">
              <a:extLst>
                <a:ext uri="{FF2B5EF4-FFF2-40B4-BE49-F238E27FC236}">
                  <a16:creationId xmlns:a16="http://schemas.microsoft.com/office/drawing/2014/main" id="{3A15C466-F462-4030-9ED0-122A8ED22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6" name="Freeform 8060">
              <a:extLst>
                <a:ext uri="{FF2B5EF4-FFF2-40B4-BE49-F238E27FC236}">
                  <a16:creationId xmlns:a16="http://schemas.microsoft.com/office/drawing/2014/main" id="{917CC9D4-360E-4F4F-9BB6-6F815C1D9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7" name="Freeform 8061">
              <a:extLst>
                <a:ext uri="{FF2B5EF4-FFF2-40B4-BE49-F238E27FC236}">
                  <a16:creationId xmlns:a16="http://schemas.microsoft.com/office/drawing/2014/main" id="{71376414-0183-4B1F-A29E-95A1F7C4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8" name="Freeform 8062">
              <a:extLst>
                <a:ext uri="{FF2B5EF4-FFF2-40B4-BE49-F238E27FC236}">
                  <a16:creationId xmlns:a16="http://schemas.microsoft.com/office/drawing/2014/main" id="{CB73194E-F628-4F2A-8D23-EF4D673F8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39" name="Freeform 8063">
              <a:extLst>
                <a:ext uri="{FF2B5EF4-FFF2-40B4-BE49-F238E27FC236}">
                  <a16:creationId xmlns:a16="http://schemas.microsoft.com/office/drawing/2014/main" id="{5677709B-6733-45F5-B98D-2FA5B27D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64">
              <a:extLst>
                <a:ext uri="{FF2B5EF4-FFF2-40B4-BE49-F238E27FC236}">
                  <a16:creationId xmlns:a16="http://schemas.microsoft.com/office/drawing/2014/main" id="{FD51A282-693C-4BA2-9433-26EA6E88A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65">
              <a:extLst>
                <a:ext uri="{FF2B5EF4-FFF2-40B4-BE49-F238E27FC236}">
                  <a16:creationId xmlns:a16="http://schemas.microsoft.com/office/drawing/2014/main" id="{F68675D4-8FCA-486B-9A6C-E3AAA089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66">
              <a:extLst>
                <a:ext uri="{FF2B5EF4-FFF2-40B4-BE49-F238E27FC236}">
                  <a16:creationId xmlns:a16="http://schemas.microsoft.com/office/drawing/2014/main" id="{8CD56119-6E63-4B28-A730-040F208C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C028526-4301-4E83-8E31-06CA655DBCAA}"/>
              </a:ext>
            </a:extLst>
          </p:cNvPr>
          <p:cNvSpPr txBox="1"/>
          <p:nvPr/>
        </p:nvSpPr>
        <p:spPr>
          <a:xfrm>
            <a:off x="5227788" y="965319"/>
            <a:ext cx="1802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</a:p>
        </p:txBody>
      </p:sp>
      <p:grpSp>
        <p:nvGrpSpPr>
          <p:cNvPr id="44" name="Grupo 295">
            <a:extLst>
              <a:ext uri="{FF2B5EF4-FFF2-40B4-BE49-F238E27FC236}">
                <a16:creationId xmlns:a16="http://schemas.microsoft.com/office/drawing/2014/main" id="{506BF005-6917-4C8A-9C72-54B7470E3091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45" name="Freeform 8055">
              <a:extLst>
                <a:ext uri="{FF2B5EF4-FFF2-40B4-BE49-F238E27FC236}">
                  <a16:creationId xmlns:a16="http://schemas.microsoft.com/office/drawing/2014/main" id="{C1F0604A-7877-4E5A-A356-51091A3BA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56">
              <a:extLst>
                <a:ext uri="{FF2B5EF4-FFF2-40B4-BE49-F238E27FC236}">
                  <a16:creationId xmlns:a16="http://schemas.microsoft.com/office/drawing/2014/main" id="{7BA0833F-A527-4D2E-BF43-D184D040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57">
              <a:extLst>
                <a:ext uri="{FF2B5EF4-FFF2-40B4-BE49-F238E27FC236}">
                  <a16:creationId xmlns:a16="http://schemas.microsoft.com/office/drawing/2014/main" id="{E20D903E-FC4B-4875-8521-C126FE039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9" name="Freeform 8058">
              <a:extLst>
                <a:ext uri="{FF2B5EF4-FFF2-40B4-BE49-F238E27FC236}">
                  <a16:creationId xmlns:a16="http://schemas.microsoft.com/office/drawing/2014/main" id="{CD545788-BDEF-4BB1-B8C2-464C679F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0" name="Freeform 8059">
              <a:extLst>
                <a:ext uri="{FF2B5EF4-FFF2-40B4-BE49-F238E27FC236}">
                  <a16:creationId xmlns:a16="http://schemas.microsoft.com/office/drawing/2014/main" id="{BF1B07BF-4A49-461F-A0E8-82E867BDE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0">
              <a:extLst>
                <a:ext uri="{FF2B5EF4-FFF2-40B4-BE49-F238E27FC236}">
                  <a16:creationId xmlns:a16="http://schemas.microsoft.com/office/drawing/2014/main" id="{D1154ED5-A801-48B6-A857-B3C338245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5" name="Freeform 8061">
              <a:extLst>
                <a:ext uri="{FF2B5EF4-FFF2-40B4-BE49-F238E27FC236}">
                  <a16:creationId xmlns:a16="http://schemas.microsoft.com/office/drawing/2014/main" id="{A40288BE-C11B-4012-B3BE-BC032E5B5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6" name="Freeform 8062">
              <a:extLst>
                <a:ext uri="{FF2B5EF4-FFF2-40B4-BE49-F238E27FC236}">
                  <a16:creationId xmlns:a16="http://schemas.microsoft.com/office/drawing/2014/main" id="{B7605390-F338-4AB0-97C1-84B08469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7" name="Freeform 8063">
              <a:extLst>
                <a:ext uri="{FF2B5EF4-FFF2-40B4-BE49-F238E27FC236}">
                  <a16:creationId xmlns:a16="http://schemas.microsoft.com/office/drawing/2014/main" id="{97694DF4-012C-470C-8C8E-BC9D80C0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64">
              <a:extLst>
                <a:ext uri="{FF2B5EF4-FFF2-40B4-BE49-F238E27FC236}">
                  <a16:creationId xmlns:a16="http://schemas.microsoft.com/office/drawing/2014/main" id="{905A3B24-128A-4F7E-A658-5B7745614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65">
              <a:extLst>
                <a:ext uri="{FF2B5EF4-FFF2-40B4-BE49-F238E27FC236}">
                  <a16:creationId xmlns:a16="http://schemas.microsoft.com/office/drawing/2014/main" id="{93FD1A28-FC2F-4C18-AC0E-385D32A6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66">
              <a:extLst>
                <a:ext uri="{FF2B5EF4-FFF2-40B4-BE49-F238E27FC236}">
                  <a16:creationId xmlns:a16="http://schemas.microsoft.com/office/drawing/2014/main" id="{D0000815-B49F-49F2-AF3F-91C0FC7EB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1" name="Imagem 60">
            <a:extLst>
              <a:ext uri="{FF2B5EF4-FFF2-40B4-BE49-F238E27FC236}">
                <a16:creationId xmlns:a16="http://schemas.microsoft.com/office/drawing/2014/main" id="{316CB1F5-4A1F-4659-8BED-94E69A511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62" name="Agrupar 61">
            <a:extLst>
              <a:ext uri="{FF2B5EF4-FFF2-40B4-BE49-F238E27FC236}">
                <a16:creationId xmlns:a16="http://schemas.microsoft.com/office/drawing/2014/main" id="{3921BB4B-428A-46D9-AE4A-2B6EE5973ED3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BA76E0C3-5C48-456B-8D39-E4C6B6356027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64" name="Triângulo isósceles 63">
              <a:extLst>
                <a:ext uri="{FF2B5EF4-FFF2-40B4-BE49-F238E27FC236}">
                  <a16:creationId xmlns:a16="http://schemas.microsoft.com/office/drawing/2014/main" id="{AF3760E7-3EE5-49DF-BE58-87E1F7C73175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DD1F51AD-BFB5-4B5C-A7C4-C9155BB373E4}"/>
              </a:ext>
            </a:extLst>
          </p:cNvPr>
          <p:cNvSpPr txBox="1"/>
          <p:nvPr/>
        </p:nvSpPr>
        <p:spPr>
          <a:xfrm>
            <a:off x="5265592" y="677004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PARTICIPANTES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5552F85C-E591-49A3-9DD3-055D3C56B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8AE05E-892D-4ADE-937E-6E08C16E77F4}"/>
              </a:ext>
            </a:extLst>
          </p:cNvPr>
          <p:cNvSpPr txBox="1"/>
          <p:nvPr/>
        </p:nvSpPr>
        <p:spPr>
          <a:xfrm>
            <a:off x="765153" y="1824185"/>
            <a:ext cx="101105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rgbClr val="33CAFF"/>
                </a:solidFill>
                <a:latin typeface="Arial Nova" panose="020B0504020202020204" pitchFamily="34" charset="0"/>
              </a:rPr>
              <a:t>Investidores não residentes autorizados a depositar garantias no exterior para as transações nos mercados financeiros e de capitais brasileiro conforme resolução nº 4.569 do CMN. </a:t>
            </a:r>
          </a:p>
          <a:p>
            <a:pPr algn="just">
              <a:lnSpc>
                <a:spcPct val="150000"/>
              </a:lnSpc>
            </a:pPr>
            <a:endParaRPr lang="pt-BR" sz="1400" b="1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LcPeriod"/>
            </a:pPr>
            <a:r>
              <a:rPr lang="pt-BR" sz="1400" dirty="0">
                <a:solidFill>
                  <a:srgbClr val="002060"/>
                </a:solidFill>
                <a:latin typeface="Arial Nova" panose="020B0504020202020204" pitchFamily="34" charset="0"/>
              </a:rPr>
              <a:t>Resolução CMN Nº2.687: liquidam em dólares americanos suas operações realizadas nos mercados agrícolas da B3 e podem depositar títulos de emissão do tesouro norte-americano e dólares como garantia de suas operações.</a:t>
            </a:r>
          </a:p>
          <a:p>
            <a:pPr marL="400050" indent="-400050" algn="just">
              <a:lnSpc>
                <a:spcPct val="150000"/>
              </a:lnSpc>
              <a:buAutoNum type="romanLcPeriod"/>
            </a:pPr>
            <a:endParaRPr lang="pt-BR" sz="140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LcPeriod"/>
            </a:pPr>
            <a:r>
              <a:rPr lang="pt-BR" sz="1400" dirty="0">
                <a:solidFill>
                  <a:srgbClr val="002060"/>
                </a:solidFill>
                <a:latin typeface="Arial Nova" panose="020B0504020202020204" pitchFamily="34" charset="0"/>
              </a:rPr>
              <a:t>Resolução CMN Nº4.373: negociam opções, termo, operações de empréstimo (BTB), índices, derivativos listados e mercado de balcão, podem depositar como garantia, dólares, títulos de emissão do tesouro norte-americano, ADR (</a:t>
            </a:r>
            <a:r>
              <a:rPr lang="pt-BR" sz="1400" i="1" dirty="0">
                <a:solidFill>
                  <a:srgbClr val="002060"/>
                </a:solidFill>
                <a:latin typeface="Arial Nova" panose="020B0504020202020204" pitchFamily="34" charset="0"/>
              </a:rPr>
              <a:t>American </a:t>
            </a:r>
            <a:r>
              <a:rPr lang="pt-BR" sz="1400" i="1" dirty="0" err="1">
                <a:solidFill>
                  <a:srgbClr val="002060"/>
                </a:solidFill>
                <a:latin typeface="Arial Nova" panose="020B0504020202020204" pitchFamily="34" charset="0"/>
              </a:rPr>
              <a:t>Depositary</a:t>
            </a:r>
            <a:r>
              <a:rPr lang="pt-BR" sz="1400" i="1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pt-BR" sz="1400" i="1" dirty="0" err="1">
                <a:solidFill>
                  <a:srgbClr val="002060"/>
                </a:solidFill>
                <a:latin typeface="Arial Nova" panose="020B0504020202020204" pitchFamily="34" charset="0"/>
              </a:rPr>
              <a:t>Receipt</a:t>
            </a:r>
            <a:r>
              <a:rPr lang="pt-BR" sz="1400" dirty="0">
                <a:solidFill>
                  <a:srgbClr val="002060"/>
                </a:solidFill>
                <a:latin typeface="Arial Nova" panose="020B0504020202020204" pitchFamily="34" charset="0"/>
              </a:rPr>
              <a:t>) de ação elegível à aceitação como garantia e título de emissão do tesouro alemão.</a:t>
            </a:r>
          </a:p>
          <a:p>
            <a:pPr marL="342900" indent="-342900">
              <a:buAutoNum type="romanLcPeriod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2395F04-E679-444B-B5B1-92BE19414802}"/>
              </a:ext>
            </a:extLst>
          </p:cNvPr>
          <p:cNvSpPr txBox="1"/>
          <p:nvPr/>
        </p:nvSpPr>
        <p:spPr>
          <a:xfrm>
            <a:off x="763269" y="5196787"/>
            <a:ext cx="1011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rgbClr val="33CAFF"/>
                </a:solidFill>
                <a:latin typeface="Arial Nova" panose="020B0504020202020204" pitchFamily="34" charset="0"/>
              </a:rPr>
              <a:t>Solicitação de limite: </a:t>
            </a:r>
            <a:r>
              <a:rPr lang="pt-BR" sz="1400" dirty="0">
                <a:solidFill>
                  <a:srgbClr val="002060"/>
                </a:solidFill>
                <a:latin typeface="Arial Nova" panose="020B0504020202020204" pitchFamily="34" charset="0"/>
              </a:rPr>
              <a:t>O Banco Central do Brasil por meio da circular Nº 3.838, estabeleceu que o montante total de ativos que podem ser mantido no exterior para fins de cumprimento de requisição de garantias não pode ultrapassar 8% do valor agregado da margem requerida pelo sistema de compensação e liquidação. Sendo assim, faz-se necessário a solicitação de limite para utilização de garantias no exterior.</a:t>
            </a:r>
            <a:endParaRPr lang="pt-BR" sz="1400" b="1" dirty="0">
              <a:solidFill>
                <a:srgbClr val="33CAFF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4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ior, janela, mesa, pessoa&#10;&#10;Descrição gerada com muito alta confiança">
            <a:extLst>
              <a:ext uri="{FF2B5EF4-FFF2-40B4-BE49-F238E27FC236}">
                <a16:creationId xmlns:a16="http://schemas.microsoft.com/office/drawing/2014/main" id="{E5C32FD6-DE0D-482C-8BA9-303A340E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/>
          <a:stretch/>
        </p:blipFill>
        <p:spPr>
          <a:xfrm>
            <a:off x="0" y="0"/>
            <a:ext cx="12192000" cy="686832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4EE6214-F143-4A74-8B17-09FEFE8AFB10}"/>
              </a:ext>
            </a:extLst>
          </p:cNvPr>
          <p:cNvSpPr/>
          <p:nvPr/>
        </p:nvSpPr>
        <p:spPr>
          <a:xfrm>
            <a:off x="0" y="14518"/>
            <a:ext cx="12268200" cy="6911871"/>
          </a:xfrm>
          <a:prstGeom prst="rect">
            <a:avLst/>
          </a:prstGeom>
          <a:gradFill>
            <a:gsLst>
              <a:gs pos="0">
                <a:srgbClr val="002858">
                  <a:alpha val="0"/>
                </a:srgbClr>
              </a:gs>
              <a:gs pos="100000">
                <a:srgbClr val="002858">
                  <a:alpha val="0"/>
                </a:srgbClr>
              </a:gs>
              <a:gs pos="1000">
                <a:srgbClr val="002858">
                  <a:alpha val="24000"/>
                </a:srgbClr>
              </a:gs>
              <a:gs pos="52000">
                <a:srgbClr val="00377B">
                  <a:alpha val="38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4A42C2-4C49-4472-B9B9-0E8001B030A7}"/>
              </a:ext>
            </a:extLst>
          </p:cNvPr>
          <p:cNvSpPr/>
          <p:nvPr/>
        </p:nvSpPr>
        <p:spPr>
          <a:xfrm>
            <a:off x="0" y="0"/>
            <a:ext cx="3396343" cy="3639715"/>
          </a:xfrm>
          <a:prstGeom prst="rect">
            <a:avLst/>
          </a:prstGeom>
          <a:gradFill>
            <a:gsLst>
              <a:gs pos="0">
                <a:srgbClr val="002858">
                  <a:alpha val="90000"/>
                </a:srgbClr>
              </a:gs>
              <a:gs pos="100000">
                <a:srgbClr val="004AA4"/>
              </a:gs>
              <a:gs pos="100000">
                <a:srgbClr val="33CAFF">
                  <a:alpha val="90000"/>
                </a:srgbClr>
              </a:gs>
              <a:gs pos="21000">
                <a:srgbClr val="002858">
                  <a:alpha val="9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atin typeface="Arial Nov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co 4">
            <a:extLst>
              <a:ext uri="{FF2B5EF4-FFF2-40B4-BE49-F238E27FC236}">
                <a16:creationId xmlns:a16="http://schemas.microsoft.com/office/drawing/2014/main" id="{025181FA-15D4-4179-858D-6AEBE129ED5A}"/>
              </a:ext>
            </a:extLst>
          </p:cNvPr>
          <p:cNvSpPr/>
          <p:nvPr/>
        </p:nvSpPr>
        <p:spPr>
          <a:xfrm>
            <a:off x="159654" y="3610688"/>
            <a:ext cx="6408000" cy="6480000"/>
          </a:xfrm>
          <a:prstGeom prst="arc">
            <a:avLst/>
          </a:prstGeom>
          <a:gradFill>
            <a:gsLst>
              <a:gs pos="0">
                <a:srgbClr val="002858">
                  <a:alpha val="90000"/>
                </a:srgbClr>
              </a:gs>
              <a:gs pos="100000">
                <a:srgbClr val="004AA4"/>
              </a:gs>
              <a:gs pos="100000">
                <a:srgbClr val="33CAFF">
                  <a:alpha val="90000"/>
                </a:srgbClr>
              </a:gs>
              <a:gs pos="21000">
                <a:srgbClr val="002858">
                  <a:alpha val="9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0100B4-2146-4662-944B-46206C859CEA}"/>
              </a:ext>
            </a:extLst>
          </p:cNvPr>
          <p:cNvSpPr txBox="1"/>
          <p:nvPr/>
        </p:nvSpPr>
        <p:spPr>
          <a:xfrm>
            <a:off x="0" y="1240842"/>
            <a:ext cx="33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50" dirty="0">
                <a:solidFill>
                  <a:schemeClr val="bg1"/>
                </a:solidFill>
                <a:latin typeface="Arial Nova" panose="020B0604020202020204" pitchFamily="34" charset="0"/>
                <a:cs typeface="Arial" panose="020B0604020202020204" pitchFamily="34" charset="0"/>
              </a:rPr>
              <a:t>FLUXO DE MOVIMENTAÇÃO DE DÓLARES</a:t>
            </a:r>
          </a:p>
          <a:p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81BD4FB-27C4-4F2B-9697-5F60FE65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60" y="134385"/>
            <a:ext cx="1124326" cy="5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3651192" y="677004"/>
            <a:ext cx="489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DO DEPÓSITO DE DÓLARES EM GARANTIAS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4120740" y="1243909"/>
            <a:ext cx="394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ATRAVÉS DA CONTA DE LIQUIDAÇÃO</a:t>
            </a:r>
          </a:p>
        </p:txBody>
      </p:sp>
      <p:grpSp>
        <p:nvGrpSpPr>
          <p:cNvPr id="228" name="Agrupar 227">
            <a:extLst>
              <a:ext uri="{FF2B5EF4-FFF2-40B4-BE49-F238E27FC236}">
                <a16:creationId xmlns:a16="http://schemas.microsoft.com/office/drawing/2014/main" id="{80B6DC49-9344-48DD-92E7-AADECC5129A6}"/>
              </a:ext>
            </a:extLst>
          </p:cNvPr>
          <p:cNvGrpSpPr/>
          <p:nvPr/>
        </p:nvGrpSpPr>
        <p:grpSpPr>
          <a:xfrm>
            <a:off x="1859296" y="1726475"/>
            <a:ext cx="8423514" cy="5441782"/>
            <a:chOff x="78824" y="2134271"/>
            <a:chExt cx="6083777" cy="4011359"/>
          </a:xfrm>
        </p:grpSpPr>
        <p:pic>
          <p:nvPicPr>
            <p:cNvPr id="35" name="Gráfico 34" descr="Edifício">
              <a:extLst>
                <a:ext uri="{FF2B5EF4-FFF2-40B4-BE49-F238E27FC236}">
                  <a16:creationId xmlns:a16="http://schemas.microsoft.com/office/drawing/2014/main" id="{E7BFA471-0A2D-439F-BC45-0E3C3EE3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83773" y="2474071"/>
              <a:ext cx="564351" cy="561023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DC56DA10-413F-496E-8317-7F81F9610B22}"/>
                </a:ext>
              </a:extLst>
            </p:cNvPr>
            <p:cNvSpPr txBox="1"/>
            <p:nvPr/>
          </p:nvSpPr>
          <p:spPr>
            <a:xfrm>
              <a:off x="78824" y="2983869"/>
              <a:ext cx="939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Cliente não residente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</a:endParaRP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69F46ADA-ACD9-4CEB-B1DB-27982A8F6D29}"/>
                </a:ext>
              </a:extLst>
            </p:cNvPr>
            <p:cNvSpPr txBox="1"/>
            <p:nvPr/>
          </p:nvSpPr>
          <p:spPr>
            <a:xfrm>
              <a:off x="4552117" y="2991885"/>
              <a:ext cx="9252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Clearing B3 </a:t>
              </a: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Liquidação 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C0DC6339-4527-4621-8033-8822DF719DB4}"/>
                </a:ext>
              </a:extLst>
            </p:cNvPr>
            <p:cNvSpPr txBox="1"/>
            <p:nvPr/>
          </p:nvSpPr>
          <p:spPr>
            <a:xfrm>
              <a:off x="1506074" y="3051068"/>
              <a:ext cx="1380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Participante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Gráfico 75" descr="Moedas">
              <a:extLst>
                <a:ext uri="{FF2B5EF4-FFF2-40B4-BE49-F238E27FC236}">
                  <a16:creationId xmlns:a16="http://schemas.microsoft.com/office/drawing/2014/main" id="{3D0331EB-9F26-48B6-BCEA-1EF857EC55B1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11223" y="2453673"/>
              <a:ext cx="493070" cy="578688"/>
            </a:xfrm>
            <a:prstGeom prst="rect">
              <a:avLst/>
            </a:prstGeom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CD16A845-0BC5-4F75-98D5-324FF463DD98}"/>
                </a:ext>
              </a:extLst>
            </p:cNvPr>
            <p:cNvSpPr txBox="1"/>
            <p:nvPr/>
          </p:nvSpPr>
          <p:spPr>
            <a:xfrm>
              <a:off x="1458162" y="5499299"/>
              <a:ext cx="1748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Clearing B3</a:t>
              </a: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Garantias</a:t>
              </a:r>
            </a:p>
            <a:p>
              <a:pPr algn="ctr"/>
              <a:endParaRPr lang="pt-BR" sz="1600" dirty="0">
                <a:latin typeface="Arial Nova" panose="020B0504020202020204" pitchFamily="34" charset="0"/>
              </a:endParaRPr>
            </a:p>
          </p:txBody>
        </p:sp>
        <p:cxnSp>
          <p:nvCxnSpPr>
            <p:cNvPr id="81" name="Conector: Angulado 80">
              <a:extLst>
                <a:ext uri="{FF2B5EF4-FFF2-40B4-BE49-F238E27FC236}">
                  <a16:creationId xmlns:a16="http://schemas.microsoft.com/office/drawing/2014/main" id="{7307C59C-22AC-4742-88F9-9352E01E5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990" y="2660462"/>
              <a:ext cx="980079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CaixaDeTexto 149">
              <a:extLst>
                <a:ext uri="{FF2B5EF4-FFF2-40B4-BE49-F238E27FC236}">
                  <a16:creationId xmlns:a16="http://schemas.microsoft.com/office/drawing/2014/main" id="{7CA4FD32-0632-4BEB-8225-84225400F5D3}"/>
                </a:ext>
              </a:extLst>
            </p:cNvPr>
            <p:cNvSpPr txBox="1"/>
            <p:nvPr/>
          </p:nvSpPr>
          <p:spPr>
            <a:xfrm>
              <a:off x="565044" y="2134271"/>
              <a:ext cx="1690168" cy="54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1.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Solicita a transferência dos dólares da conta de liquidação para a conta de garantias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CaixaDeTexto 150">
              <a:extLst>
                <a:ext uri="{FF2B5EF4-FFF2-40B4-BE49-F238E27FC236}">
                  <a16:creationId xmlns:a16="http://schemas.microsoft.com/office/drawing/2014/main" id="{84307537-9835-4778-B02B-263EFEE9DC5C}"/>
                </a:ext>
              </a:extLst>
            </p:cNvPr>
            <p:cNvSpPr txBox="1"/>
            <p:nvPr/>
          </p:nvSpPr>
          <p:spPr>
            <a:xfrm>
              <a:off x="2647893" y="2143739"/>
              <a:ext cx="2309865" cy="54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2.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Solicita para a equipe de Liquidação a transferência da conta de liquidação para a conta de garantias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CaixaDeTexto 151">
              <a:extLst>
                <a:ext uri="{FF2B5EF4-FFF2-40B4-BE49-F238E27FC236}">
                  <a16:creationId xmlns:a16="http://schemas.microsoft.com/office/drawing/2014/main" id="{DE8310DD-64A5-4E96-8F09-D1080F4574BB}"/>
                </a:ext>
              </a:extLst>
            </p:cNvPr>
            <p:cNvSpPr txBox="1"/>
            <p:nvPr/>
          </p:nvSpPr>
          <p:spPr>
            <a:xfrm>
              <a:off x="4616065" y="5535057"/>
              <a:ext cx="691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Citibank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CaixaDeTexto 153">
              <a:extLst>
                <a:ext uri="{FF2B5EF4-FFF2-40B4-BE49-F238E27FC236}">
                  <a16:creationId xmlns:a16="http://schemas.microsoft.com/office/drawing/2014/main" id="{87F2EBBF-D920-4096-88BA-CE5F09DA85CD}"/>
                </a:ext>
              </a:extLst>
            </p:cNvPr>
            <p:cNvSpPr txBox="1"/>
            <p:nvPr/>
          </p:nvSpPr>
          <p:spPr>
            <a:xfrm>
              <a:off x="816452" y="2973709"/>
              <a:ext cx="1210789" cy="41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9.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Confirma o depósito em garantias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CaixaDeTexto 159">
              <a:extLst>
                <a:ext uri="{FF2B5EF4-FFF2-40B4-BE49-F238E27FC236}">
                  <a16:creationId xmlns:a16="http://schemas.microsoft.com/office/drawing/2014/main" id="{5D23AF00-D250-46A4-B1CF-BBFF52691FE9}"/>
                </a:ext>
              </a:extLst>
            </p:cNvPr>
            <p:cNvSpPr txBox="1"/>
            <p:nvPr/>
          </p:nvSpPr>
          <p:spPr>
            <a:xfrm>
              <a:off x="5083213" y="3628639"/>
              <a:ext cx="1079388" cy="66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3.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Transferência no Citibank da conta</a:t>
              </a:r>
            </a:p>
            <a:p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de liquidação para a conta de garantias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áfico 3" descr="Usuário">
              <a:extLst>
                <a:ext uri="{FF2B5EF4-FFF2-40B4-BE49-F238E27FC236}">
                  <a16:creationId xmlns:a16="http://schemas.microsoft.com/office/drawing/2014/main" id="{459ABDB3-E9F8-4FCE-B998-864BEEDA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1264" y="2401180"/>
              <a:ext cx="664919" cy="664919"/>
            </a:xfrm>
            <a:prstGeom prst="rect">
              <a:avLst/>
            </a:prstGeom>
          </p:spPr>
        </p:pic>
        <p:pic>
          <p:nvPicPr>
            <p:cNvPr id="22" name="Gráfico 21" descr="Seguro">
              <a:extLst>
                <a:ext uri="{FF2B5EF4-FFF2-40B4-BE49-F238E27FC236}">
                  <a16:creationId xmlns:a16="http://schemas.microsoft.com/office/drawing/2014/main" id="{BC682401-52E6-458D-9882-00563374B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83740" y="4889754"/>
              <a:ext cx="657128" cy="657128"/>
            </a:xfrm>
            <a:prstGeom prst="rect">
              <a:avLst/>
            </a:prstGeom>
          </p:spPr>
        </p:pic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id="{4AD59EA1-041B-43D0-A924-0F8A88A9C97D}"/>
                </a:ext>
              </a:extLst>
            </p:cNvPr>
            <p:cNvSpPr txBox="1"/>
            <p:nvPr/>
          </p:nvSpPr>
          <p:spPr>
            <a:xfrm>
              <a:off x="2807333" y="5354499"/>
              <a:ext cx="1748663" cy="54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4.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Efetua a transferência e informa o depósito para a conta de garantias via SWIFT (MT910)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1" name="Conector de Seta Reta 130">
              <a:extLst>
                <a:ext uri="{FF2B5EF4-FFF2-40B4-BE49-F238E27FC236}">
                  <a16:creationId xmlns:a16="http://schemas.microsoft.com/office/drawing/2014/main" id="{C706CAE1-3F61-430D-A57E-D27D229495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1119" y="3344147"/>
              <a:ext cx="1" cy="1438653"/>
            </a:xfrm>
            <a:prstGeom prst="straightConnector1">
              <a:avLst/>
            </a:prstGeom>
            <a:ln w="28575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de Seta Reta 131">
              <a:extLst>
                <a:ext uri="{FF2B5EF4-FFF2-40B4-BE49-F238E27FC236}">
                  <a16:creationId xmlns:a16="http://schemas.microsoft.com/office/drawing/2014/main" id="{A43F86B5-3858-408B-8BC3-A88065ED4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1600" y="3356660"/>
              <a:ext cx="1297" cy="1454986"/>
            </a:xfrm>
            <a:prstGeom prst="straightConnector1">
              <a:avLst/>
            </a:prstGeom>
            <a:ln w="28575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CaixaDeTexto 146">
              <a:extLst>
                <a:ext uri="{FF2B5EF4-FFF2-40B4-BE49-F238E27FC236}">
                  <a16:creationId xmlns:a16="http://schemas.microsoft.com/office/drawing/2014/main" id="{E3C812C1-3F10-49AF-820B-02E1F93D7743}"/>
                </a:ext>
              </a:extLst>
            </p:cNvPr>
            <p:cNvSpPr txBox="1"/>
            <p:nvPr/>
          </p:nvSpPr>
          <p:spPr>
            <a:xfrm>
              <a:off x="3783103" y="3628639"/>
              <a:ext cx="1032499" cy="79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5.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Confirma a transação</a:t>
              </a:r>
            </a:p>
            <a:p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e informa o número</a:t>
              </a:r>
            </a:p>
            <a:p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de referência da transferência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CaixaDeTexto 152">
              <a:extLst>
                <a:ext uri="{FF2B5EF4-FFF2-40B4-BE49-F238E27FC236}">
                  <a16:creationId xmlns:a16="http://schemas.microsoft.com/office/drawing/2014/main" id="{682DBB25-51D7-4556-9349-751B5878829B}"/>
                </a:ext>
              </a:extLst>
            </p:cNvPr>
            <p:cNvSpPr txBox="1"/>
            <p:nvPr/>
          </p:nvSpPr>
          <p:spPr>
            <a:xfrm>
              <a:off x="2798588" y="2963213"/>
              <a:ext cx="1748663" cy="41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6.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Equipe de Liquidação informa o número de referência da transação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CaixaDeTexto 154">
              <a:extLst>
                <a:ext uri="{FF2B5EF4-FFF2-40B4-BE49-F238E27FC236}">
                  <a16:creationId xmlns:a16="http://schemas.microsoft.com/office/drawing/2014/main" id="{0619E6AB-7CF6-445B-BD64-74424C6FD7E7}"/>
                </a:ext>
              </a:extLst>
            </p:cNvPr>
            <p:cNvSpPr txBox="1"/>
            <p:nvPr/>
          </p:nvSpPr>
          <p:spPr>
            <a:xfrm>
              <a:off x="2444087" y="3607324"/>
              <a:ext cx="1128536" cy="79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7.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Solicita o depósito no sistema de garantias – NGA informando o número de referência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CaixaDeTexto 155">
              <a:extLst>
                <a:ext uri="{FF2B5EF4-FFF2-40B4-BE49-F238E27FC236}">
                  <a16:creationId xmlns:a16="http://schemas.microsoft.com/office/drawing/2014/main" id="{CEF95399-8208-4344-B0EF-7172317E74AE}"/>
                </a:ext>
              </a:extLst>
            </p:cNvPr>
            <p:cNvSpPr txBox="1"/>
            <p:nvPr/>
          </p:nvSpPr>
          <p:spPr>
            <a:xfrm>
              <a:off x="1307195" y="3636523"/>
              <a:ext cx="913059" cy="66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8.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Sistema de garantias - NGA confirma o depósito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7" name="Conector: Angulado 156">
              <a:extLst>
                <a:ext uri="{FF2B5EF4-FFF2-40B4-BE49-F238E27FC236}">
                  <a16:creationId xmlns:a16="http://schemas.microsoft.com/office/drawing/2014/main" id="{A7A6D8DF-59D0-4357-9FBC-94B9A141C0A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82715" y="2872800"/>
              <a:ext cx="905882" cy="179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: Angulado 157">
              <a:extLst>
                <a:ext uri="{FF2B5EF4-FFF2-40B4-BE49-F238E27FC236}">
                  <a16:creationId xmlns:a16="http://schemas.microsoft.com/office/drawing/2014/main" id="{66D9C954-7206-407C-A73D-54921A2E3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5235" y="2666126"/>
              <a:ext cx="1435219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: Angulado 164">
              <a:extLst>
                <a:ext uri="{FF2B5EF4-FFF2-40B4-BE49-F238E27FC236}">
                  <a16:creationId xmlns:a16="http://schemas.microsoft.com/office/drawing/2014/main" id="{E86C7736-9D8B-46EB-B4E4-36D2089AC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6779" y="2872800"/>
              <a:ext cx="1384716" cy="0"/>
            </a:xfrm>
            <a:prstGeom prst="straightConnector1">
              <a:avLst/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de Seta Reta 166">
              <a:extLst>
                <a:ext uri="{FF2B5EF4-FFF2-40B4-BE49-F238E27FC236}">
                  <a16:creationId xmlns:a16="http://schemas.microsoft.com/office/drawing/2014/main" id="{F61346CB-09E6-49F5-B3D8-5A3A31FC2C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5603" y="3479011"/>
              <a:ext cx="4865" cy="1387113"/>
            </a:xfrm>
            <a:prstGeom prst="straightConnector1">
              <a:avLst/>
            </a:prstGeom>
            <a:ln w="28575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de Seta Reta 170">
              <a:extLst>
                <a:ext uri="{FF2B5EF4-FFF2-40B4-BE49-F238E27FC236}">
                  <a16:creationId xmlns:a16="http://schemas.microsoft.com/office/drawing/2014/main" id="{E1CD2B45-61F5-46AD-A39C-26EE7A6DD4B8}"/>
                </a:ext>
              </a:extLst>
            </p:cNvPr>
            <p:cNvCxnSpPr>
              <a:cxnSpLocks/>
            </p:cNvCxnSpPr>
            <p:nvPr/>
          </p:nvCxnSpPr>
          <p:spPr>
            <a:xfrm>
              <a:off x="5075360" y="3490987"/>
              <a:ext cx="11580" cy="1375137"/>
            </a:xfrm>
            <a:prstGeom prst="straightConnector1">
              <a:avLst/>
            </a:prstGeom>
            <a:ln w="28575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: Angulado 164">
              <a:extLst>
                <a:ext uri="{FF2B5EF4-FFF2-40B4-BE49-F238E27FC236}">
                  <a16:creationId xmlns:a16="http://schemas.microsoft.com/office/drawing/2014/main" id="{4AD42FE6-32D8-46EC-A830-21CE57767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7185" y="5271532"/>
              <a:ext cx="1384716" cy="0"/>
            </a:xfrm>
            <a:prstGeom prst="straightConnector1">
              <a:avLst/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Gráfico 185" descr="Quadra">
              <a:extLst>
                <a:ext uri="{FF2B5EF4-FFF2-40B4-BE49-F238E27FC236}">
                  <a16:creationId xmlns:a16="http://schemas.microsoft.com/office/drawing/2014/main" id="{F74F65E7-A268-4526-ACEC-60517D5D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05936" y="4884972"/>
              <a:ext cx="711474" cy="71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68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3651192" y="677004"/>
            <a:ext cx="489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DO DEPÓSITO DE DÓLARES EM GARANTIAS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F44BA27D-040C-471B-932B-C9DCB2E1B33E}"/>
              </a:ext>
            </a:extLst>
          </p:cNvPr>
          <p:cNvSpPr txBox="1"/>
          <p:nvPr/>
        </p:nvSpPr>
        <p:spPr>
          <a:xfrm>
            <a:off x="4640237" y="1281114"/>
            <a:ext cx="290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DIRETO DA CONTA DO CLIENTE</a:t>
            </a:r>
          </a:p>
        </p:txBody>
      </p:sp>
      <p:grpSp>
        <p:nvGrpSpPr>
          <p:cNvPr id="229" name="Agrupar 228">
            <a:extLst>
              <a:ext uri="{FF2B5EF4-FFF2-40B4-BE49-F238E27FC236}">
                <a16:creationId xmlns:a16="http://schemas.microsoft.com/office/drawing/2014/main" id="{78A914C5-93CF-4560-BBE7-B8483F786412}"/>
              </a:ext>
            </a:extLst>
          </p:cNvPr>
          <p:cNvGrpSpPr/>
          <p:nvPr/>
        </p:nvGrpSpPr>
        <p:grpSpPr>
          <a:xfrm>
            <a:off x="2478501" y="1919543"/>
            <a:ext cx="6949630" cy="4435671"/>
            <a:chOff x="1909562" y="2260542"/>
            <a:chExt cx="6231550" cy="4435671"/>
          </a:xfrm>
        </p:grpSpPr>
        <p:pic>
          <p:nvPicPr>
            <p:cNvPr id="112" name="Gráfico 111" descr="Edifício">
              <a:extLst>
                <a:ext uri="{FF2B5EF4-FFF2-40B4-BE49-F238E27FC236}">
                  <a16:creationId xmlns:a16="http://schemas.microsoft.com/office/drawing/2014/main" id="{6DBB2504-1588-4965-A8AA-B3DB54533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58455" y="5317080"/>
              <a:ext cx="538749" cy="550430"/>
            </a:xfrm>
            <a:prstGeom prst="rect">
              <a:avLst/>
            </a:prstGeom>
          </p:spPr>
        </p:pic>
        <p:pic>
          <p:nvPicPr>
            <p:cNvPr id="118" name="Gráfico 117" descr="Banco">
              <a:extLst>
                <a:ext uri="{FF2B5EF4-FFF2-40B4-BE49-F238E27FC236}">
                  <a16:creationId xmlns:a16="http://schemas.microsoft.com/office/drawing/2014/main" id="{89D7CDBD-900F-4EF3-B7EE-2603E738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81196" y="2260542"/>
              <a:ext cx="772674" cy="732921"/>
            </a:xfrm>
            <a:prstGeom prst="rect">
              <a:avLst/>
            </a:prstGeom>
          </p:spPr>
        </p:pic>
        <p:sp>
          <p:nvSpPr>
            <p:cNvPr id="144" name="CaixaDeTexto 143">
              <a:extLst>
                <a:ext uri="{FF2B5EF4-FFF2-40B4-BE49-F238E27FC236}">
                  <a16:creationId xmlns:a16="http://schemas.microsoft.com/office/drawing/2014/main" id="{4B957B4D-CB5E-41A1-AA67-770F12D6FC0F}"/>
                </a:ext>
              </a:extLst>
            </p:cNvPr>
            <p:cNvSpPr txBox="1"/>
            <p:nvPr/>
          </p:nvSpPr>
          <p:spPr>
            <a:xfrm>
              <a:off x="4382418" y="3046932"/>
              <a:ext cx="15983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002858"/>
                  </a:solidFill>
                  <a:latin typeface="Arial Nova" panose="020B0504020202020204" pitchFamily="34" charset="0"/>
                </a:rPr>
                <a:t>Banco do cliente </a:t>
              </a:r>
            </a:p>
            <a:p>
              <a:pPr algn="ctr"/>
              <a:r>
                <a:rPr lang="pt-BR" sz="1100" b="1" dirty="0">
                  <a:solidFill>
                    <a:srgbClr val="002858"/>
                  </a:solidFill>
                  <a:latin typeface="Arial Nova" panose="020B0504020202020204" pitchFamily="34" charset="0"/>
                </a:rPr>
                <a:t>no exterior</a:t>
              </a:r>
              <a:endParaRPr lang="pt-BR" sz="1200" b="1" dirty="0">
                <a:solidFill>
                  <a:srgbClr val="002858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64" name="CaixaDeTexto 163">
              <a:extLst>
                <a:ext uri="{FF2B5EF4-FFF2-40B4-BE49-F238E27FC236}">
                  <a16:creationId xmlns:a16="http://schemas.microsoft.com/office/drawing/2014/main" id="{8DFC3D3C-5CE8-4968-9F00-AAFCCBEFDFE9}"/>
                </a:ext>
              </a:extLst>
            </p:cNvPr>
            <p:cNvSpPr txBox="1"/>
            <p:nvPr/>
          </p:nvSpPr>
          <p:spPr>
            <a:xfrm>
              <a:off x="5380187" y="2342310"/>
              <a:ext cx="210151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2.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Efetua a transferência para a conta de garantias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CaixaDeTexto 167">
              <a:extLst>
                <a:ext uri="{FF2B5EF4-FFF2-40B4-BE49-F238E27FC236}">
                  <a16:creationId xmlns:a16="http://schemas.microsoft.com/office/drawing/2014/main" id="{40DA5A0C-8A7B-4D30-8ED6-78DCCFB0C8FB}"/>
                </a:ext>
              </a:extLst>
            </p:cNvPr>
            <p:cNvSpPr txBox="1"/>
            <p:nvPr/>
          </p:nvSpPr>
          <p:spPr>
            <a:xfrm>
              <a:off x="3211983" y="3040786"/>
              <a:ext cx="13580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4.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Informa o número de referencia da transferência realizada via SWIFT (MT103 /MT202)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8" name="Gráfico 177" descr="Seguro">
              <a:extLst>
                <a:ext uri="{FF2B5EF4-FFF2-40B4-BE49-F238E27FC236}">
                  <a16:creationId xmlns:a16="http://schemas.microsoft.com/office/drawing/2014/main" id="{907764E8-24B4-484C-A00B-143254F78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54396" y="5307918"/>
              <a:ext cx="657128" cy="657128"/>
            </a:xfrm>
            <a:prstGeom prst="rect">
              <a:avLst/>
            </a:prstGeom>
          </p:spPr>
        </p:pic>
        <p:sp>
          <p:nvSpPr>
            <p:cNvPr id="179" name="CaixaDeTexto 178">
              <a:extLst>
                <a:ext uri="{FF2B5EF4-FFF2-40B4-BE49-F238E27FC236}">
                  <a16:creationId xmlns:a16="http://schemas.microsoft.com/office/drawing/2014/main" id="{52053242-8925-4FBC-93B1-BEF44467DF65}"/>
                </a:ext>
              </a:extLst>
            </p:cNvPr>
            <p:cNvSpPr txBox="1"/>
            <p:nvPr/>
          </p:nvSpPr>
          <p:spPr>
            <a:xfrm>
              <a:off x="7246469" y="5914438"/>
              <a:ext cx="894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Clearing B3</a:t>
              </a: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Garantias</a:t>
              </a:r>
            </a:p>
            <a:p>
              <a:pPr algn="ctr"/>
              <a:endParaRPr lang="pt-BR" sz="1600" dirty="0">
                <a:latin typeface="Arial Nova" panose="020B0504020202020204" pitchFamily="34" charset="0"/>
              </a:endParaRPr>
            </a:p>
          </p:txBody>
        </p:sp>
        <p:sp>
          <p:nvSpPr>
            <p:cNvPr id="180" name="CaixaDeTexto 179">
              <a:extLst>
                <a:ext uri="{FF2B5EF4-FFF2-40B4-BE49-F238E27FC236}">
                  <a16:creationId xmlns:a16="http://schemas.microsoft.com/office/drawing/2014/main" id="{05449191-B68B-4748-BD3D-194C6F53C52A}"/>
                </a:ext>
              </a:extLst>
            </p:cNvPr>
            <p:cNvSpPr txBox="1"/>
            <p:nvPr/>
          </p:nvSpPr>
          <p:spPr>
            <a:xfrm>
              <a:off x="1909562" y="5857746"/>
              <a:ext cx="1436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Participante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CaixaDeTexto 182">
              <a:extLst>
                <a:ext uri="{FF2B5EF4-FFF2-40B4-BE49-F238E27FC236}">
                  <a16:creationId xmlns:a16="http://schemas.microsoft.com/office/drawing/2014/main" id="{85159941-DA11-40B0-AD21-73C93EA9F193}"/>
                </a:ext>
              </a:extLst>
            </p:cNvPr>
            <p:cNvSpPr txBox="1"/>
            <p:nvPr/>
          </p:nvSpPr>
          <p:spPr>
            <a:xfrm>
              <a:off x="2246102" y="3031412"/>
              <a:ext cx="939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Cliente não residente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</a:endParaRPr>
            </a:p>
          </p:txBody>
        </p:sp>
        <p:pic>
          <p:nvPicPr>
            <p:cNvPr id="184" name="Gráfico 183" descr="Usuário">
              <a:extLst>
                <a:ext uri="{FF2B5EF4-FFF2-40B4-BE49-F238E27FC236}">
                  <a16:creationId xmlns:a16="http://schemas.microsoft.com/office/drawing/2014/main" id="{704054E3-3CC0-44CE-8298-D5A11AD1D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395370" y="2368027"/>
              <a:ext cx="664919" cy="664919"/>
            </a:xfrm>
            <a:prstGeom prst="rect">
              <a:avLst/>
            </a:prstGeom>
          </p:spPr>
        </p:pic>
        <p:sp>
          <p:nvSpPr>
            <p:cNvPr id="185" name="CaixaDeTexto 184">
              <a:extLst>
                <a:ext uri="{FF2B5EF4-FFF2-40B4-BE49-F238E27FC236}">
                  <a16:creationId xmlns:a16="http://schemas.microsoft.com/office/drawing/2014/main" id="{279A6591-381F-4101-91CB-598C76C6E319}"/>
                </a:ext>
              </a:extLst>
            </p:cNvPr>
            <p:cNvSpPr txBox="1"/>
            <p:nvPr/>
          </p:nvSpPr>
          <p:spPr>
            <a:xfrm>
              <a:off x="7331316" y="2913591"/>
              <a:ext cx="691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Citibank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7" name="Gráfico 186" descr="Quadra">
              <a:extLst>
                <a:ext uri="{FF2B5EF4-FFF2-40B4-BE49-F238E27FC236}">
                  <a16:creationId xmlns:a16="http://schemas.microsoft.com/office/drawing/2014/main" id="{08015991-39BD-4A05-924D-F9AE0A88D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15006" y="2399793"/>
              <a:ext cx="711474" cy="711474"/>
            </a:xfrm>
            <a:prstGeom prst="rect">
              <a:avLst/>
            </a:prstGeom>
          </p:spPr>
        </p:pic>
        <p:sp>
          <p:nvSpPr>
            <p:cNvPr id="188" name="CaixaDeTexto 187">
              <a:extLst>
                <a:ext uri="{FF2B5EF4-FFF2-40B4-BE49-F238E27FC236}">
                  <a16:creationId xmlns:a16="http://schemas.microsoft.com/office/drawing/2014/main" id="{9CB83A33-DE59-458E-83C6-0482EACBB016}"/>
                </a:ext>
              </a:extLst>
            </p:cNvPr>
            <p:cNvSpPr txBox="1"/>
            <p:nvPr/>
          </p:nvSpPr>
          <p:spPr>
            <a:xfrm>
              <a:off x="4331368" y="5957549"/>
              <a:ext cx="2024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6.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Solicita o depósito no sistema de garantias - NGA informando o número de referência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5CCC01EC-8EF7-4BCC-8165-EF2CE2A665AE}"/>
              </a:ext>
            </a:extLst>
          </p:cNvPr>
          <p:cNvSpPr txBox="1"/>
          <p:nvPr/>
        </p:nvSpPr>
        <p:spPr>
          <a:xfrm>
            <a:off x="3647600" y="1746785"/>
            <a:ext cx="2170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1. </a:t>
            </a:r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Solicita a transferência dos dólares para a conta de garantias</a:t>
            </a:r>
          </a:p>
          <a:p>
            <a:pPr algn="ctr"/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FA1C73F8-8A4E-4FF7-8C92-C8F587006757}"/>
              </a:ext>
            </a:extLst>
          </p:cNvPr>
          <p:cNvCxnSpPr>
            <a:cxnSpLocks/>
          </p:cNvCxnSpPr>
          <p:nvPr/>
        </p:nvCxnSpPr>
        <p:spPr>
          <a:xfrm flipH="1" flipV="1">
            <a:off x="3496880" y="3115158"/>
            <a:ext cx="1" cy="1566999"/>
          </a:xfrm>
          <a:prstGeom prst="straightConnector1">
            <a:avLst/>
          </a:prstGeom>
          <a:ln w="28575">
            <a:solidFill>
              <a:srgbClr val="002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FB7F3555-442B-4E9F-BABF-7F746B73A3A5}"/>
              </a:ext>
            </a:extLst>
          </p:cNvPr>
          <p:cNvSpPr txBox="1"/>
          <p:nvPr/>
        </p:nvSpPr>
        <p:spPr>
          <a:xfrm>
            <a:off x="8955261" y="3324185"/>
            <a:ext cx="10732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3. </a:t>
            </a:r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Notifica o depósito na conta de garantias via SWIFT (MT910)</a:t>
            </a:r>
          </a:p>
          <a:p>
            <a:pPr algn="ctr"/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Conector: Angulado 110">
            <a:extLst>
              <a:ext uri="{FF2B5EF4-FFF2-40B4-BE49-F238E27FC236}">
                <a16:creationId xmlns:a16="http://schemas.microsoft.com/office/drawing/2014/main" id="{AE826C2E-F1C9-464E-81B6-58258F2ACBB1}"/>
              </a:ext>
            </a:extLst>
          </p:cNvPr>
          <p:cNvCxnSpPr>
            <a:cxnSpLocks/>
          </p:cNvCxnSpPr>
          <p:nvPr/>
        </p:nvCxnSpPr>
        <p:spPr>
          <a:xfrm flipV="1">
            <a:off x="4248035" y="5532746"/>
            <a:ext cx="4096196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075A1DE8-C234-4B37-9E3D-86A74242A92D}"/>
              </a:ext>
            </a:extLst>
          </p:cNvPr>
          <p:cNvSpPr txBox="1"/>
          <p:nvPr/>
        </p:nvSpPr>
        <p:spPr>
          <a:xfrm>
            <a:off x="2195961" y="3482990"/>
            <a:ext cx="1146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5. </a:t>
            </a:r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Cliente informa o número de referência da transferência</a:t>
            </a:r>
          </a:p>
          <a:p>
            <a:pPr algn="ctr"/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Conector: Angulado 73">
            <a:extLst>
              <a:ext uri="{FF2B5EF4-FFF2-40B4-BE49-F238E27FC236}">
                <a16:creationId xmlns:a16="http://schemas.microsoft.com/office/drawing/2014/main" id="{38D073FF-82F8-4F88-9B75-0C45AC2786BA}"/>
              </a:ext>
            </a:extLst>
          </p:cNvPr>
          <p:cNvCxnSpPr>
            <a:cxnSpLocks/>
          </p:cNvCxnSpPr>
          <p:nvPr/>
        </p:nvCxnSpPr>
        <p:spPr>
          <a:xfrm flipV="1">
            <a:off x="4068589" y="2359094"/>
            <a:ext cx="1357004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582A966A-F548-43F6-8584-B047246ABAAD}"/>
              </a:ext>
            </a:extLst>
          </p:cNvPr>
          <p:cNvCxnSpPr>
            <a:cxnSpLocks/>
          </p:cNvCxnSpPr>
          <p:nvPr/>
        </p:nvCxnSpPr>
        <p:spPr>
          <a:xfrm flipV="1">
            <a:off x="6681984" y="2524327"/>
            <a:ext cx="155796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do 75">
            <a:extLst>
              <a:ext uri="{FF2B5EF4-FFF2-40B4-BE49-F238E27FC236}">
                <a16:creationId xmlns:a16="http://schemas.microsoft.com/office/drawing/2014/main" id="{DD8B3FC9-D2A9-4170-B322-A199003C576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80684" y="2604799"/>
            <a:ext cx="1254272" cy="2439"/>
          </a:xfrm>
          <a:prstGeom prst="bentConnector3">
            <a:avLst>
              <a:gd name="adj1" fmla="val 50000"/>
            </a:avLst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0FE10827-9418-4093-BF35-84112A271272}"/>
              </a:ext>
            </a:extLst>
          </p:cNvPr>
          <p:cNvCxnSpPr>
            <a:cxnSpLocks/>
          </p:cNvCxnSpPr>
          <p:nvPr/>
        </p:nvCxnSpPr>
        <p:spPr>
          <a:xfrm>
            <a:off x="3267996" y="3153763"/>
            <a:ext cx="0" cy="1564984"/>
          </a:xfrm>
          <a:prstGeom prst="straightConnector1">
            <a:avLst/>
          </a:prstGeom>
          <a:ln w="28575">
            <a:solidFill>
              <a:srgbClr val="002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5377D957-1021-4C28-BC79-3A157E0E45DE}"/>
              </a:ext>
            </a:extLst>
          </p:cNvPr>
          <p:cNvCxnSpPr>
            <a:cxnSpLocks/>
          </p:cNvCxnSpPr>
          <p:nvPr/>
        </p:nvCxnSpPr>
        <p:spPr>
          <a:xfrm flipH="1">
            <a:off x="8924952" y="2858626"/>
            <a:ext cx="1" cy="2057295"/>
          </a:xfrm>
          <a:prstGeom prst="straightConnector1">
            <a:avLst/>
          </a:prstGeom>
          <a:ln w="28575">
            <a:solidFill>
              <a:srgbClr val="002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02BACC46-CFA7-4561-AE9E-5B4E9D6CDC44}"/>
              </a:ext>
            </a:extLst>
          </p:cNvPr>
          <p:cNvSpPr txBox="1"/>
          <p:nvPr/>
        </p:nvSpPr>
        <p:spPr>
          <a:xfrm>
            <a:off x="5274931" y="4751702"/>
            <a:ext cx="180184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7. </a:t>
            </a:r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Sistema de garantias -NGA confirma o depósito</a:t>
            </a:r>
          </a:p>
          <a:p>
            <a:pPr algn="ctr"/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Conector: Angulado 164">
            <a:extLst>
              <a:ext uri="{FF2B5EF4-FFF2-40B4-BE49-F238E27FC236}">
                <a16:creationId xmlns:a16="http://schemas.microsoft.com/office/drawing/2014/main" id="{FCF21973-ED2A-4215-8B33-19FA554CBB0F}"/>
              </a:ext>
            </a:extLst>
          </p:cNvPr>
          <p:cNvCxnSpPr>
            <a:cxnSpLocks/>
          </p:cNvCxnSpPr>
          <p:nvPr/>
        </p:nvCxnSpPr>
        <p:spPr>
          <a:xfrm flipH="1">
            <a:off x="4271373" y="5264111"/>
            <a:ext cx="3968578" cy="0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7F2F974B-6408-46AA-8757-7F21A1555554}"/>
              </a:ext>
            </a:extLst>
          </p:cNvPr>
          <p:cNvSpPr txBox="1"/>
          <p:nvPr/>
        </p:nvSpPr>
        <p:spPr>
          <a:xfrm>
            <a:off x="3495640" y="3822344"/>
            <a:ext cx="1047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33CAFF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8. </a:t>
            </a:r>
            <a:r>
              <a:rPr lang="pt-BR" sz="11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Confirma o depósito em garantias</a:t>
            </a:r>
          </a:p>
          <a:p>
            <a:pPr algn="ctr"/>
            <a:endParaRPr lang="pt-BR" sz="900" dirty="0">
              <a:solidFill>
                <a:srgbClr val="002060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9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ângulo 174">
            <a:extLst>
              <a:ext uri="{FF2B5EF4-FFF2-40B4-BE49-F238E27FC236}">
                <a16:creationId xmlns:a16="http://schemas.microsoft.com/office/drawing/2014/main" id="{200C9C5C-E80F-42DB-B3D4-61B9D3A8DB5F}"/>
              </a:ext>
            </a:extLst>
          </p:cNvPr>
          <p:cNvSpPr/>
          <p:nvPr/>
        </p:nvSpPr>
        <p:spPr>
          <a:xfrm>
            <a:off x="-3410" y="1024053"/>
            <a:ext cx="6117338" cy="582109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id="{F764E6A6-509D-4E5C-832A-0C5315068D0B}"/>
              </a:ext>
            </a:extLst>
          </p:cNvPr>
          <p:cNvSpPr/>
          <p:nvPr/>
        </p:nvSpPr>
        <p:spPr>
          <a:xfrm>
            <a:off x="6064263" y="1031169"/>
            <a:ext cx="6117338" cy="5821095"/>
          </a:xfrm>
          <a:prstGeom prst="rect">
            <a:avLst/>
          </a:prstGeom>
          <a:solidFill>
            <a:srgbClr val="E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4906274" y="677004"/>
            <a:ext cx="2382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DEPÓSITO DE DÓLARES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7522639" y="4977590"/>
            <a:ext cx="3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TRANSFERÊNCIA DE LIQUIDAÇÃO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F44BA27D-040C-471B-932B-C9DCB2E1B33E}"/>
              </a:ext>
            </a:extLst>
          </p:cNvPr>
          <p:cNvSpPr txBox="1"/>
          <p:nvPr/>
        </p:nvSpPr>
        <p:spPr>
          <a:xfrm>
            <a:off x="8043885" y="1990994"/>
            <a:ext cx="215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DEPÓSITO DE CLIENTE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48D0B3-3586-4D8D-9D07-C297917FC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21" y="1841168"/>
            <a:ext cx="5877800" cy="40422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3298C9F-B3F8-4E26-A6CC-8BA83150CEA7}"/>
              </a:ext>
            </a:extLst>
          </p:cNvPr>
          <p:cNvSpPr txBox="1"/>
          <p:nvPr/>
        </p:nvSpPr>
        <p:spPr>
          <a:xfrm>
            <a:off x="4074401" y="4898207"/>
            <a:ext cx="1609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002060"/>
                </a:solidFill>
              </a:rPr>
              <a:t>Número de Ref. SWIFT</a:t>
            </a:r>
          </a:p>
        </p:txBody>
      </p:sp>
      <p:cxnSp>
        <p:nvCxnSpPr>
          <p:cNvPr id="51" name="Conector: Angulado 51">
            <a:extLst>
              <a:ext uri="{FF2B5EF4-FFF2-40B4-BE49-F238E27FC236}">
                <a16:creationId xmlns:a16="http://schemas.microsoft.com/office/drawing/2014/main" id="{1CF096F1-4E20-4023-B398-7064A56DC697}"/>
              </a:ext>
            </a:extLst>
          </p:cNvPr>
          <p:cNvCxnSpPr>
            <a:cxnSpLocks/>
          </p:cNvCxnSpPr>
          <p:nvPr/>
        </p:nvCxnSpPr>
        <p:spPr>
          <a:xfrm>
            <a:off x="3670479" y="5033038"/>
            <a:ext cx="393523" cy="0"/>
          </a:xfrm>
          <a:prstGeom prst="straightConnector1">
            <a:avLst/>
          </a:prstGeom>
          <a:ln w="28575">
            <a:solidFill>
              <a:srgbClr val="0037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67B9F7-A267-4753-AF4A-483F0F6266F2}"/>
              </a:ext>
            </a:extLst>
          </p:cNvPr>
          <p:cNvSpPr txBox="1"/>
          <p:nvPr/>
        </p:nvSpPr>
        <p:spPr>
          <a:xfrm>
            <a:off x="7010636" y="2603959"/>
            <a:ext cx="4224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dirty="0">
                <a:solidFill>
                  <a:srgbClr val="002060"/>
                </a:solidFill>
              </a:rPr>
              <a:t>Número de Ref. SWIFT deve ser informado pelo cliente. O código de referência da transferência de dólares da mensagem MT103 informado no campo 20 –</a:t>
            </a:r>
            <a:r>
              <a:rPr lang="pt-BR" sz="1400" i="1" dirty="0">
                <a:solidFill>
                  <a:srgbClr val="002060"/>
                </a:solidFill>
              </a:rPr>
              <a:t> </a:t>
            </a:r>
            <a:r>
              <a:rPr lang="pt-BR" sz="1400" i="1" dirty="0" err="1">
                <a:solidFill>
                  <a:srgbClr val="002060"/>
                </a:solidFill>
              </a:rPr>
              <a:t>Sender</a:t>
            </a:r>
            <a:r>
              <a:rPr lang="pt-BR" sz="1400" i="1" dirty="0">
                <a:solidFill>
                  <a:srgbClr val="002060"/>
                </a:solidFill>
              </a:rPr>
              <a:t> </a:t>
            </a:r>
            <a:r>
              <a:rPr lang="pt-BR" sz="1400" i="1" dirty="0" err="1">
                <a:solidFill>
                  <a:srgbClr val="002060"/>
                </a:solidFill>
              </a:rPr>
              <a:t>Reference</a:t>
            </a:r>
            <a:r>
              <a:rPr lang="pt-BR" sz="1400" i="1" dirty="0">
                <a:solidFill>
                  <a:srgbClr val="002060"/>
                </a:solidFill>
              </a:rPr>
              <a:t>, </a:t>
            </a:r>
            <a:r>
              <a:rPr lang="pt-BR" sz="1400" dirty="0">
                <a:solidFill>
                  <a:srgbClr val="002060"/>
                </a:solidFill>
              </a:rPr>
              <a:t>ou o código de referência da transferência de dólares da mensagem MT202 informado no campo 21 – </a:t>
            </a:r>
            <a:r>
              <a:rPr lang="pt-BR" sz="1400" i="1" dirty="0" err="1">
                <a:solidFill>
                  <a:srgbClr val="002060"/>
                </a:solidFill>
              </a:rPr>
              <a:t>Related</a:t>
            </a:r>
            <a:r>
              <a:rPr lang="pt-BR" sz="1400" i="1" dirty="0">
                <a:solidFill>
                  <a:srgbClr val="002060"/>
                </a:solidFill>
              </a:rPr>
              <a:t> </a:t>
            </a:r>
            <a:r>
              <a:rPr lang="pt-BR" sz="1400" i="1" dirty="0" err="1">
                <a:solidFill>
                  <a:srgbClr val="002060"/>
                </a:solidFill>
              </a:rPr>
              <a:t>Reference</a:t>
            </a:r>
            <a:r>
              <a:rPr lang="pt-BR" sz="1400" i="1" dirty="0">
                <a:solidFill>
                  <a:srgbClr val="002060"/>
                </a:solidFill>
              </a:rPr>
              <a:t> </a:t>
            </a:r>
            <a:r>
              <a:rPr lang="pt-BR" sz="1400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11767BC8-8C68-428F-B9FC-943211A45174}"/>
              </a:ext>
            </a:extLst>
          </p:cNvPr>
          <p:cNvSpPr txBox="1"/>
          <p:nvPr/>
        </p:nvSpPr>
        <p:spPr>
          <a:xfrm>
            <a:off x="7588529" y="5464093"/>
            <a:ext cx="306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2060"/>
                </a:solidFill>
              </a:rPr>
              <a:t>Número de Ref. SWIFT deve ser informado pela equipe de liquidação</a:t>
            </a:r>
          </a:p>
        </p:txBody>
      </p:sp>
      <p:pic>
        <p:nvPicPr>
          <p:cNvPr id="9" name="Gráfico 8" descr="Call center">
            <a:extLst>
              <a:ext uri="{FF2B5EF4-FFF2-40B4-BE49-F238E27FC236}">
                <a16:creationId xmlns:a16="http://schemas.microsoft.com/office/drawing/2014/main" id="{5CA459C9-1BD7-4D17-966C-C8FE7AA58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7497" y="4808994"/>
            <a:ext cx="631905" cy="631905"/>
          </a:xfrm>
          <a:prstGeom prst="rect">
            <a:avLst/>
          </a:prstGeom>
        </p:spPr>
      </p:pic>
      <p:pic>
        <p:nvPicPr>
          <p:cNvPr id="11" name="Gráfico 10" descr="Email">
            <a:extLst>
              <a:ext uri="{FF2B5EF4-FFF2-40B4-BE49-F238E27FC236}">
                <a16:creationId xmlns:a16="http://schemas.microsoft.com/office/drawing/2014/main" id="{DFEDE1E3-6AA9-4CB6-950F-0B8CC54B60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75113" y="1886544"/>
            <a:ext cx="516675" cy="516675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F020B0FB-34C8-44B3-85A4-8E39DDB68950}"/>
              </a:ext>
            </a:extLst>
          </p:cNvPr>
          <p:cNvSpPr/>
          <p:nvPr/>
        </p:nvSpPr>
        <p:spPr>
          <a:xfrm>
            <a:off x="4074401" y="4878899"/>
            <a:ext cx="1446942" cy="261032"/>
          </a:xfrm>
          <a:prstGeom prst="rect">
            <a:avLst/>
          </a:prstGeom>
          <a:noFill/>
          <a:ln w="19050">
            <a:solidFill>
              <a:srgbClr val="7DD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2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295">
            <a:extLst>
              <a:ext uri="{FF2B5EF4-FFF2-40B4-BE49-F238E27FC236}">
                <a16:creationId xmlns:a16="http://schemas.microsoft.com/office/drawing/2014/main" id="{CDE0FA20-FCD1-482E-8ECF-346E2286B3B6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39" name="Freeform 8055">
              <a:extLst>
                <a:ext uri="{FF2B5EF4-FFF2-40B4-BE49-F238E27FC236}">
                  <a16:creationId xmlns:a16="http://schemas.microsoft.com/office/drawing/2014/main" id="{B59748D8-1AE6-4508-8405-4CD2FD98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0" name="Freeform 8056">
              <a:extLst>
                <a:ext uri="{FF2B5EF4-FFF2-40B4-BE49-F238E27FC236}">
                  <a16:creationId xmlns:a16="http://schemas.microsoft.com/office/drawing/2014/main" id="{A6F669EC-506B-4AC4-8BE8-DFF60959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1" name="Freeform 8057">
              <a:extLst>
                <a:ext uri="{FF2B5EF4-FFF2-40B4-BE49-F238E27FC236}">
                  <a16:creationId xmlns:a16="http://schemas.microsoft.com/office/drawing/2014/main" id="{483736FF-E1BF-42F9-AB70-76DA87E8A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2" name="Freeform 8058">
              <a:extLst>
                <a:ext uri="{FF2B5EF4-FFF2-40B4-BE49-F238E27FC236}">
                  <a16:creationId xmlns:a16="http://schemas.microsoft.com/office/drawing/2014/main" id="{3EC17B22-AB61-4AE7-80DE-5DA00E3C4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3" name="Freeform 8059">
              <a:extLst>
                <a:ext uri="{FF2B5EF4-FFF2-40B4-BE49-F238E27FC236}">
                  <a16:creationId xmlns:a16="http://schemas.microsoft.com/office/drawing/2014/main" id="{CDEB190C-5DFB-4458-B97C-B674BABB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4" name="Freeform 8060">
              <a:extLst>
                <a:ext uri="{FF2B5EF4-FFF2-40B4-BE49-F238E27FC236}">
                  <a16:creationId xmlns:a16="http://schemas.microsoft.com/office/drawing/2014/main" id="{89A816C1-B159-44E7-A32F-FA825FE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5" name="Freeform 8061">
              <a:extLst>
                <a:ext uri="{FF2B5EF4-FFF2-40B4-BE49-F238E27FC236}">
                  <a16:creationId xmlns:a16="http://schemas.microsoft.com/office/drawing/2014/main" id="{7A367B4F-4A7C-4A6C-A84C-DAFD5D77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6" name="Freeform 8062">
              <a:extLst>
                <a:ext uri="{FF2B5EF4-FFF2-40B4-BE49-F238E27FC236}">
                  <a16:creationId xmlns:a16="http://schemas.microsoft.com/office/drawing/2014/main" id="{60B73B10-8968-4290-8A8D-FCB2E3D7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7" name="Freeform 8063">
              <a:extLst>
                <a:ext uri="{FF2B5EF4-FFF2-40B4-BE49-F238E27FC236}">
                  <a16:creationId xmlns:a16="http://schemas.microsoft.com/office/drawing/2014/main" id="{B52D7393-AA02-4C90-B760-41592076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48" name="Freeform 8064">
              <a:extLst>
                <a:ext uri="{FF2B5EF4-FFF2-40B4-BE49-F238E27FC236}">
                  <a16:creationId xmlns:a16="http://schemas.microsoft.com/office/drawing/2014/main" id="{7DC0CE76-4D0D-458A-8305-A782E923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3" name="Freeform 8065">
              <a:extLst>
                <a:ext uri="{FF2B5EF4-FFF2-40B4-BE49-F238E27FC236}">
                  <a16:creationId xmlns:a16="http://schemas.microsoft.com/office/drawing/2014/main" id="{33AC574E-402D-4FB4-A9AF-24EE76A9A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4" name="Freeform 8066">
              <a:extLst>
                <a:ext uri="{FF2B5EF4-FFF2-40B4-BE49-F238E27FC236}">
                  <a16:creationId xmlns:a16="http://schemas.microsoft.com/office/drawing/2014/main" id="{C8CC719A-D25E-44DB-8C2A-4CD6C1CCB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grpSp>
        <p:nvGrpSpPr>
          <p:cNvPr id="56" name="Grupo 295">
            <a:extLst>
              <a:ext uri="{FF2B5EF4-FFF2-40B4-BE49-F238E27FC236}">
                <a16:creationId xmlns:a16="http://schemas.microsoft.com/office/drawing/2014/main" id="{24EE64F9-704C-4815-85B8-45612AACF24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551" y="207820"/>
            <a:ext cx="600806" cy="678208"/>
            <a:chOff x="4107336" y="1402548"/>
            <a:chExt cx="483089" cy="545328"/>
          </a:xfrm>
          <a:solidFill>
            <a:schemeClr val="bg1"/>
          </a:solidFill>
        </p:grpSpPr>
        <p:sp>
          <p:nvSpPr>
            <p:cNvPr id="57" name="Freeform 8055">
              <a:extLst>
                <a:ext uri="{FF2B5EF4-FFF2-40B4-BE49-F238E27FC236}">
                  <a16:creationId xmlns:a16="http://schemas.microsoft.com/office/drawing/2014/main" id="{B6467A42-CDAA-4A5A-8BFA-F10620DFC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704" y="1402548"/>
              <a:ext cx="195606" cy="195606"/>
            </a:xfrm>
            <a:custGeom>
              <a:avLst/>
              <a:gdLst>
                <a:gd name="T0" fmla="*/ 66 w 132"/>
                <a:gd name="T1" fmla="*/ 13 h 132"/>
                <a:gd name="T2" fmla="*/ 47 w 132"/>
                <a:gd name="T3" fmla="*/ 16 h 132"/>
                <a:gd name="T4" fmla="*/ 29 w 132"/>
                <a:gd name="T5" fmla="*/ 28 h 132"/>
                <a:gd name="T6" fmla="*/ 18 w 132"/>
                <a:gd name="T7" fmla="*/ 46 h 132"/>
                <a:gd name="T8" fmla="*/ 14 w 132"/>
                <a:gd name="T9" fmla="*/ 66 h 132"/>
                <a:gd name="T10" fmla="*/ 18 w 132"/>
                <a:gd name="T11" fmla="*/ 87 h 132"/>
                <a:gd name="T12" fmla="*/ 29 w 132"/>
                <a:gd name="T13" fmla="*/ 103 h 132"/>
                <a:gd name="T14" fmla="*/ 47 w 132"/>
                <a:gd name="T15" fmla="*/ 115 h 132"/>
                <a:gd name="T16" fmla="*/ 66 w 132"/>
                <a:gd name="T17" fmla="*/ 120 h 132"/>
                <a:gd name="T18" fmla="*/ 87 w 132"/>
                <a:gd name="T19" fmla="*/ 115 h 132"/>
                <a:gd name="T20" fmla="*/ 105 w 132"/>
                <a:gd name="T21" fmla="*/ 103 h 132"/>
                <a:gd name="T22" fmla="*/ 116 w 132"/>
                <a:gd name="T23" fmla="*/ 87 h 132"/>
                <a:gd name="T24" fmla="*/ 120 w 132"/>
                <a:gd name="T25" fmla="*/ 66 h 132"/>
                <a:gd name="T26" fmla="*/ 116 w 132"/>
                <a:gd name="T27" fmla="*/ 46 h 132"/>
                <a:gd name="T28" fmla="*/ 105 w 132"/>
                <a:gd name="T29" fmla="*/ 28 h 132"/>
                <a:gd name="T30" fmla="*/ 87 w 132"/>
                <a:gd name="T31" fmla="*/ 16 h 132"/>
                <a:gd name="T32" fmla="*/ 66 w 132"/>
                <a:gd name="T33" fmla="*/ 13 h 132"/>
                <a:gd name="T34" fmla="*/ 66 w 132"/>
                <a:gd name="T35" fmla="*/ 0 h 132"/>
                <a:gd name="T36" fmla="*/ 84 w 132"/>
                <a:gd name="T37" fmla="*/ 3 h 132"/>
                <a:gd name="T38" fmla="*/ 99 w 132"/>
                <a:gd name="T39" fmla="*/ 9 h 132"/>
                <a:gd name="T40" fmla="*/ 114 w 132"/>
                <a:gd name="T41" fmla="*/ 19 h 132"/>
                <a:gd name="T42" fmla="*/ 125 w 132"/>
                <a:gd name="T43" fmla="*/ 33 h 132"/>
                <a:gd name="T44" fmla="*/ 131 w 132"/>
                <a:gd name="T45" fmla="*/ 49 h 132"/>
                <a:gd name="T46" fmla="*/ 132 w 132"/>
                <a:gd name="T47" fmla="*/ 66 h 132"/>
                <a:gd name="T48" fmla="*/ 131 w 132"/>
                <a:gd name="T49" fmla="*/ 84 h 132"/>
                <a:gd name="T50" fmla="*/ 125 w 132"/>
                <a:gd name="T51" fmla="*/ 99 h 132"/>
                <a:gd name="T52" fmla="*/ 114 w 132"/>
                <a:gd name="T53" fmla="*/ 112 h 132"/>
                <a:gd name="T54" fmla="*/ 99 w 132"/>
                <a:gd name="T55" fmla="*/ 123 h 132"/>
                <a:gd name="T56" fmla="*/ 84 w 132"/>
                <a:gd name="T57" fmla="*/ 130 h 132"/>
                <a:gd name="T58" fmla="*/ 66 w 132"/>
                <a:gd name="T59" fmla="*/ 132 h 132"/>
                <a:gd name="T60" fmla="*/ 50 w 132"/>
                <a:gd name="T61" fmla="*/ 130 h 132"/>
                <a:gd name="T62" fmla="*/ 33 w 132"/>
                <a:gd name="T63" fmla="*/ 123 h 132"/>
                <a:gd name="T64" fmla="*/ 20 w 132"/>
                <a:gd name="T65" fmla="*/ 112 h 132"/>
                <a:gd name="T66" fmla="*/ 9 w 132"/>
                <a:gd name="T67" fmla="*/ 99 h 132"/>
                <a:gd name="T68" fmla="*/ 3 w 132"/>
                <a:gd name="T69" fmla="*/ 84 h 132"/>
                <a:gd name="T70" fmla="*/ 0 w 132"/>
                <a:gd name="T71" fmla="*/ 66 h 132"/>
                <a:gd name="T72" fmla="*/ 3 w 132"/>
                <a:gd name="T73" fmla="*/ 49 h 132"/>
                <a:gd name="T74" fmla="*/ 9 w 132"/>
                <a:gd name="T75" fmla="*/ 33 h 132"/>
                <a:gd name="T76" fmla="*/ 20 w 132"/>
                <a:gd name="T77" fmla="*/ 19 h 132"/>
                <a:gd name="T78" fmla="*/ 33 w 132"/>
                <a:gd name="T79" fmla="*/ 9 h 132"/>
                <a:gd name="T80" fmla="*/ 50 w 132"/>
                <a:gd name="T81" fmla="*/ 3 h 132"/>
                <a:gd name="T82" fmla="*/ 66 w 132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2">
                  <a:moveTo>
                    <a:pt x="66" y="13"/>
                  </a:moveTo>
                  <a:lnTo>
                    <a:pt x="47" y="16"/>
                  </a:lnTo>
                  <a:lnTo>
                    <a:pt x="29" y="28"/>
                  </a:lnTo>
                  <a:lnTo>
                    <a:pt x="18" y="46"/>
                  </a:lnTo>
                  <a:lnTo>
                    <a:pt x="14" y="66"/>
                  </a:lnTo>
                  <a:lnTo>
                    <a:pt x="18" y="87"/>
                  </a:lnTo>
                  <a:lnTo>
                    <a:pt x="29" y="103"/>
                  </a:lnTo>
                  <a:lnTo>
                    <a:pt x="47" y="115"/>
                  </a:lnTo>
                  <a:lnTo>
                    <a:pt x="66" y="120"/>
                  </a:lnTo>
                  <a:lnTo>
                    <a:pt x="87" y="115"/>
                  </a:lnTo>
                  <a:lnTo>
                    <a:pt x="105" y="103"/>
                  </a:lnTo>
                  <a:lnTo>
                    <a:pt x="116" y="87"/>
                  </a:lnTo>
                  <a:lnTo>
                    <a:pt x="120" y="66"/>
                  </a:lnTo>
                  <a:lnTo>
                    <a:pt x="116" y="46"/>
                  </a:lnTo>
                  <a:lnTo>
                    <a:pt x="105" y="28"/>
                  </a:lnTo>
                  <a:lnTo>
                    <a:pt x="87" y="16"/>
                  </a:lnTo>
                  <a:lnTo>
                    <a:pt x="66" y="13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99" y="9"/>
                  </a:lnTo>
                  <a:lnTo>
                    <a:pt x="114" y="19"/>
                  </a:lnTo>
                  <a:lnTo>
                    <a:pt x="125" y="33"/>
                  </a:lnTo>
                  <a:lnTo>
                    <a:pt x="131" y="49"/>
                  </a:lnTo>
                  <a:lnTo>
                    <a:pt x="132" y="66"/>
                  </a:lnTo>
                  <a:lnTo>
                    <a:pt x="131" y="84"/>
                  </a:lnTo>
                  <a:lnTo>
                    <a:pt x="125" y="99"/>
                  </a:lnTo>
                  <a:lnTo>
                    <a:pt x="114" y="112"/>
                  </a:lnTo>
                  <a:lnTo>
                    <a:pt x="99" y="123"/>
                  </a:lnTo>
                  <a:lnTo>
                    <a:pt x="84" y="130"/>
                  </a:lnTo>
                  <a:lnTo>
                    <a:pt x="66" y="132"/>
                  </a:lnTo>
                  <a:lnTo>
                    <a:pt x="50" y="130"/>
                  </a:lnTo>
                  <a:lnTo>
                    <a:pt x="33" y="123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8" name="Freeform 8056">
              <a:extLst>
                <a:ext uri="{FF2B5EF4-FFF2-40B4-BE49-F238E27FC236}">
                  <a16:creationId xmlns:a16="http://schemas.microsoft.com/office/drawing/2014/main" id="{44D564F8-960C-4CCB-BC42-1D22B06A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24" y="1447004"/>
              <a:ext cx="136332" cy="142259"/>
            </a:xfrm>
            <a:custGeom>
              <a:avLst/>
              <a:gdLst>
                <a:gd name="T0" fmla="*/ 45 w 92"/>
                <a:gd name="T1" fmla="*/ 0 h 96"/>
                <a:gd name="T2" fmla="*/ 53 w 92"/>
                <a:gd name="T3" fmla="*/ 0 h 96"/>
                <a:gd name="T4" fmla="*/ 57 w 92"/>
                <a:gd name="T5" fmla="*/ 3 h 96"/>
                <a:gd name="T6" fmla="*/ 62 w 92"/>
                <a:gd name="T7" fmla="*/ 6 h 96"/>
                <a:gd name="T8" fmla="*/ 65 w 92"/>
                <a:gd name="T9" fmla="*/ 9 h 96"/>
                <a:gd name="T10" fmla="*/ 66 w 92"/>
                <a:gd name="T11" fmla="*/ 12 h 96"/>
                <a:gd name="T12" fmla="*/ 66 w 92"/>
                <a:gd name="T13" fmla="*/ 16 h 96"/>
                <a:gd name="T14" fmla="*/ 66 w 92"/>
                <a:gd name="T15" fmla="*/ 18 h 96"/>
                <a:gd name="T16" fmla="*/ 66 w 92"/>
                <a:gd name="T17" fmla="*/ 21 h 96"/>
                <a:gd name="T18" fmla="*/ 65 w 92"/>
                <a:gd name="T19" fmla="*/ 27 h 96"/>
                <a:gd name="T20" fmla="*/ 66 w 92"/>
                <a:gd name="T21" fmla="*/ 27 h 96"/>
                <a:gd name="T22" fmla="*/ 66 w 92"/>
                <a:gd name="T23" fmla="*/ 27 h 96"/>
                <a:gd name="T24" fmla="*/ 68 w 92"/>
                <a:gd name="T25" fmla="*/ 27 h 96"/>
                <a:gd name="T26" fmla="*/ 68 w 92"/>
                <a:gd name="T27" fmla="*/ 28 h 96"/>
                <a:gd name="T28" fmla="*/ 68 w 92"/>
                <a:gd name="T29" fmla="*/ 40 h 96"/>
                <a:gd name="T30" fmla="*/ 66 w 92"/>
                <a:gd name="T31" fmla="*/ 40 h 96"/>
                <a:gd name="T32" fmla="*/ 65 w 92"/>
                <a:gd name="T33" fmla="*/ 42 h 96"/>
                <a:gd name="T34" fmla="*/ 65 w 92"/>
                <a:gd name="T35" fmla="*/ 42 h 96"/>
                <a:gd name="T36" fmla="*/ 63 w 92"/>
                <a:gd name="T37" fmla="*/ 40 h 96"/>
                <a:gd name="T38" fmla="*/ 63 w 92"/>
                <a:gd name="T39" fmla="*/ 48 h 96"/>
                <a:gd name="T40" fmla="*/ 62 w 92"/>
                <a:gd name="T41" fmla="*/ 51 h 96"/>
                <a:gd name="T42" fmla="*/ 59 w 92"/>
                <a:gd name="T43" fmla="*/ 54 h 96"/>
                <a:gd name="T44" fmla="*/ 57 w 92"/>
                <a:gd name="T45" fmla="*/ 61 h 96"/>
                <a:gd name="T46" fmla="*/ 74 w 92"/>
                <a:gd name="T47" fmla="*/ 64 h 96"/>
                <a:gd name="T48" fmla="*/ 89 w 92"/>
                <a:gd name="T49" fmla="*/ 70 h 96"/>
                <a:gd name="T50" fmla="*/ 90 w 92"/>
                <a:gd name="T51" fmla="*/ 72 h 96"/>
                <a:gd name="T52" fmla="*/ 92 w 92"/>
                <a:gd name="T53" fmla="*/ 73 h 96"/>
                <a:gd name="T54" fmla="*/ 89 w 92"/>
                <a:gd name="T55" fmla="*/ 78 h 96"/>
                <a:gd name="T56" fmla="*/ 75 w 92"/>
                <a:gd name="T57" fmla="*/ 88 h 96"/>
                <a:gd name="T58" fmla="*/ 62 w 92"/>
                <a:gd name="T59" fmla="*/ 94 h 96"/>
                <a:gd name="T60" fmla="*/ 45 w 92"/>
                <a:gd name="T61" fmla="*/ 96 h 96"/>
                <a:gd name="T62" fmla="*/ 30 w 92"/>
                <a:gd name="T63" fmla="*/ 94 h 96"/>
                <a:gd name="T64" fmla="*/ 17 w 92"/>
                <a:gd name="T65" fmla="*/ 88 h 96"/>
                <a:gd name="T66" fmla="*/ 3 w 92"/>
                <a:gd name="T67" fmla="*/ 78 h 96"/>
                <a:gd name="T68" fmla="*/ 0 w 92"/>
                <a:gd name="T69" fmla="*/ 73 h 96"/>
                <a:gd name="T70" fmla="*/ 2 w 92"/>
                <a:gd name="T71" fmla="*/ 72 h 96"/>
                <a:gd name="T72" fmla="*/ 3 w 92"/>
                <a:gd name="T73" fmla="*/ 70 h 96"/>
                <a:gd name="T74" fmla="*/ 18 w 92"/>
                <a:gd name="T75" fmla="*/ 64 h 96"/>
                <a:gd name="T76" fmla="*/ 35 w 92"/>
                <a:gd name="T77" fmla="*/ 61 h 96"/>
                <a:gd name="T78" fmla="*/ 33 w 92"/>
                <a:gd name="T79" fmla="*/ 54 h 96"/>
                <a:gd name="T80" fmla="*/ 30 w 92"/>
                <a:gd name="T81" fmla="*/ 51 h 96"/>
                <a:gd name="T82" fmla="*/ 29 w 92"/>
                <a:gd name="T83" fmla="*/ 48 h 96"/>
                <a:gd name="T84" fmla="*/ 27 w 92"/>
                <a:gd name="T85" fmla="*/ 40 h 96"/>
                <a:gd name="T86" fmla="*/ 27 w 92"/>
                <a:gd name="T87" fmla="*/ 42 h 96"/>
                <a:gd name="T88" fmla="*/ 26 w 92"/>
                <a:gd name="T89" fmla="*/ 42 h 96"/>
                <a:gd name="T90" fmla="*/ 26 w 92"/>
                <a:gd name="T91" fmla="*/ 40 h 96"/>
                <a:gd name="T92" fmla="*/ 24 w 92"/>
                <a:gd name="T93" fmla="*/ 40 h 96"/>
                <a:gd name="T94" fmla="*/ 23 w 92"/>
                <a:gd name="T95" fmla="*/ 28 h 96"/>
                <a:gd name="T96" fmla="*/ 24 w 92"/>
                <a:gd name="T97" fmla="*/ 27 h 96"/>
                <a:gd name="T98" fmla="*/ 26 w 92"/>
                <a:gd name="T99" fmla="*/ 27 h 96"/>
                <a:gd name="T100" fmla="*/ 26 w 92"/>
                <a:gd name="T101" fmla="*/ 27 h 96"/>
                <a:gd name="T102" fmla="*/ 26 w 92"/>
                <a:gd name="T103" fmla="*/ 27 h 96"/>
                <a:gd name="T104" fmla="*/ 26 w 92"/>
                <a:gd name="T105" fmla="*/ 21 h 96"/>
                <a:gd name="T106" fmla="*/ 26 w 92"/>
                <a:gd name="T107" fmla="*/ 18 h 96"/>
                <a:gd name="T108" fmla="*/ 26 w 92"/>
                <a:gd name="T109" fmla="*/ 16 h 96"/>
                <a:gd name="T110" fmla="*/ 26 w 92"/>
                <a:gd name="T111" fmla="*/ 12 h 96"/>
                <a:gd name="T112" fmla="*/ 27 w 92"/>
                <a:gd name="T113" fmla="*/ 9 h 96"/>
                <a:gd name="T114" fmla="*/ 29 w 92"/>
                <a:gd name="T115" fmla="*/ 6 h 96"/>
                <a:gd name="T116" fmla="*/ 35 w 92"/>
                <a:gd name="T117" fmla="*/ 3 h 96"/>
                <a:gd name="T118" fmla="*/ 39 w 92"/>
                <a:gd name="T119" fmla="*/ 0 h 96"/>
                <a:gd name="T120" fmla="*/ 45 w 92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6">
                  <a:moveTo>
                    <a:pt x="45" y="0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5" y="9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0"/>
                  </a:lnTo>
                  <a:lnTo>
                    <a:pt x="63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7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0" y="72"/>
                  </a:lnTo>
                  <a:lnTo>
                    <a:pt x="92" y="73"/>
                  </a:lnTo>
                  <a:lnTo>
                    <a:pt x="89" y="78"/>
                  </a:lnTo>
                  <a:lnTo>
                    <a:pt x="75" y="88"/>
                  </a:lnTo>
                  <a:lnTo>
                    <a:pt x="62" y="94"/>
                  </a:lnTo>
                  <a:lnTo>
                    <a:pt x="45" y="96"/>
                  </a:lnTo>
                  <a:lnTo>
                    <a:pt x="30" y="94"/>
                  </a:lnTo>
                  <a:lnTo>
                    <a:pt x="17" y="88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9" y="48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59" name="Freeform 8057">
              <a:extLst>
                <a:ext uri="{FF2B5EF4-FFF2-40B4-BE49-F238E27FC236}">
                  <a16:creationId xmlns:a16="http://schemas.microsoft.com/office/drawing/2014/main" id="{305020D4-8821-4EB4-B4A1-8063368E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3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9 w 132"/>
                <a:gd name="T5" fmla="*/ 29 h 133"/>
                <a:gd name="T6" fmla="*/ 17 w 132"/>
                <a:gd name="T7" fmla="*/ 47 h 133"/>
                <a:gd name="T8" fmla="*/ 12 w 132"/>
                <a:gd name="T9" fmla="*/ 67 h 133"/>
                <a:gd name="T10" fmla="*/ 17 w 132"/>
                <a:gd name="T11" fmla="*/ 88 h 133"/>
                <a:gd name="T12" fmla="*/ 29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6 w 132"/>
                <a:gd name="T19" fmla="*/ 116 h 133"/>
                <a:gd name="T20" fmla="*/ 104 w 132"/>
                <a:gd name="T21" fmla="*/ 104 h 133"/>
                <a:gd name="T22" fmla="*/ 116 w 132"/>
                <a:gd name="T23" fmla="*/ 88 h 133"/>
                <a:gd name="T24" fmla="*/ 119 w 132"/>
                <a:gd name="T25" fmla="*/ 67 h 133"/>
                <a:gd name="T26" fmla="*/ 116 w 132"/>
                <a:gd name="T27" fmla="*/ 47 h 133"/>
                <a:gd name="T28" fmla="*/ 104 w 132"/>
                <a:gd name="T29" fmla="*/ 29 h 133"/>
                <a:gd name="T30" fmla="*/ 86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3 w 132"/>
                <a:gd name="T37" fmla="*/ 3 h 133"/>
                <a:gd name="T38" fmla="*/ 99 w 132"/>
                <a:gd name="T39" fmla="*/ 10 h 133"/>
                <a:gd name="T40" fmla="*/ 113 w 132"/>
                <a:gd name="T41" fmla="*/ 20 h 133"/>
                <a:gd name="T42" fmla="*/ 123 w 132"/>
                <a:gd name="T43" fmla="*/ 34 h 133"/>
                <a:gd name="T44" fmla="*/ 129 w 132"/>
                <a:gd name="T45" fmla="*/ 50 h 133"/>
                <a:gd name="T46" fmla="*/ 132 w 132"/>
                <a:gd name="T47" fmla="*/ 67 h 133"/>
                <a:gd name="T48" fmla="*/ 129 w 132"/>
                <a:gd name="T49" fmla="*/ 85 h 133"/>
                <a:gd name="T50" fmla="*/ 123 w 132"/>
                <a:gd name="T51" fmla="*/ 100 h 133"/>
                <a:gd name="T52" fmla="*/ 113 w 132"/>
                <a:gd name="T53" fmla="*/ 113 h 133"/>
                <a:gd name="T54" fmla="*/ 99 w 132"/>
                <a:gd name="T55" fmla="*/ 124 h 133"/>
                <a:gd name="T56" fmla="*/ 83 w 132"/>
                <a:gd name="T57" fmla="*/ 131 h 133"/>
                <a:gd name="T58" fmla="*/ 66 w 132"/>
                <a:gd name="T59" fmla="*/ 133 h 133"/>
                <a:gd name="T60" fmla="*/ 48 w 132"/>
                <a:gd name="T61" fmla="*/ 131 h 133"/>
                <a:gd name="T62" fmla="*/ 33 w 132"/>
                <a:gd name="T63" fmla="*/ 124 h 133"/>
                <a:gd name="T64" fmla="*/ 20 w 132"/>
                <a:gd name="T65" fmla="*/ 113 h 133"/>
                <a:gd name="T66" fmla="*/ 9 w 132"/>
                <a:gd name="T67" fmla="*/ 100 h 133"/>
                <a:gd name="T68" fmla="*/ 2 w 132"/>
                <a:gd name="T69" fmla="*/ 85 h 133"/>
                <a:gd name="T70" fmla="*/ 0 w 132"/>
                <a:gd name="T71" fmla="*/ 67 h 133"/>
                <a:gd name="T72" fmla="*/ 2 w 132"/>
                <a:gd name="T73" fmla="*/ 50 h 133"/>
                <a:gd name="T74" fmla="*/ 9 w 132"/>
                <a:gd name="T75" fmla="*/ 34 h 133"/>
                <a:gd name="T76" fmla="*/ 20 w 132"/>
                <a:gd name="T77" fmla="*/ 20 h 133"/>
                <a:gd name="T78" fmla="*/ 33 w 132"/>
                <a:gd name="T79" fmla="*/ 10 h 133"/>
                <a:gd name="T80" fmla="*/ 48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9" y="29"/>
                  </a:lnTo>
                  <a:lnTo>
                    <a:pt x="17" y="47"/>
                  </a:lnTo>
                  <a:lnTo>
                    <a:pt x="12" y="67"/>
                  </a:lnTo>
                  <a:lnTo>
                    <a:pt x="17" y="88"/>
                  </a:lnTo>
                  <a:lnTo>
                    <a:pt x="29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6" y="116"/>
                  </a:lnTo>
                  <a:lnTo>
                    <a:pt x="104" y="104"/>
                  </a:lnTo>
                  <a:lnTo>
                    <a:pt x="116" y="88"/>
                  </a:lnTo>
                  <a:lnTo>
                    <a:pt x="119" y="67"/>
                  </a:lnTo>
                  <a:lnTo>
                    <a:pt x="116" y="47"/>
                  </a:lnTo>
                  <a:lnTo>
                    <a:pt x="104" y="29"/>
                  </a:lnTo>
                  <a:lnTo>
                    <a:pt x="86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3" y="3"/>
                  </a:lnTo>
                  <a:lnTo>
                    <a:pt x="99" y="10"/>
                  </a:lnTo>
                  <a:lnTo>
                    <a:pt x="113" y="20"/>
                  </a:lnTo>
                  <a:lnTo>
                    <a:pt x="123" y="34"/>
                  </a:lnTo>
                  <a:lnTo>
                    <a:pt x="129" y="50"/>
                  </a:lnTo>
                  <a:lnTo>
                    <a:pt x="132" y="67"/>
                  </a:lnTo>
                  <a:lnTo>
                    <a:pt x="129" y="85"/>
                  </a:lnTo>
                  <a:lnTo>
                    <a:pt x="123" y="100"/>
                  </a:lnTo>
                  <a:lnTo>
                    <a:pt x="113" y="113"/>
                  </a:lnTo>
                  <a:lnTo>
                    <a:pt x="99" y="124"/>
                  </a:lnTo>
                  <a:lnTo>
                    <a:pt x="83" y="131"/>
                  </a:lnTo>
                  <a:lnTo>
                    <a:pt x="66" y="133"/>
                  </a:lnTo>
                  <a:lnTo>
                    <a:pt x="48" y="131"/>
                  </a:lnTo>
                  <a:lnTo>
                    <a:pt x="33" y="124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0" name="Freeform 8058">
              <a:extLst>
                <a:ext uri="{FF2B5EF4-FFF2-40B4-BE49-F238E27FC236}">
                  <a16:creationId xmlns:a16="http://schemas.microsoft.com/office/drawing/2014/main" id="{5C46EBC3-3CE6-4921-944F-57A4FA40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974" y="1698922"/>
              <a:ext cx="137814" cy="142259"/>
            </a:xfrm>
            <a:custGeom>
              <a:avLst/>
              <a:gdLst>
                <a:gd name="T0" fmla="*/ 46 w 93"/>
                <a:gd name="T1" fmla="*/ 0 h 96"/>
                <a:gd name="T2" fmla="*/ 52 w 93"/>
                <a:gd name="T3" fmla="*/ 1 h 96"/>
                <a:gd name="T4" fmla="*/ 58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7 w 93"/>
                <a:gd name="T13" fmla="*/ 16 h 96"/>
                <a:gd name="T14" fmla="*/ 67 w 93"/>
                <a:gd name="T15" fmla="*/ 19 h 96"/>
                <a:gd name="T16" fmla="*/ 66 w 93"/>
                <a:gd name="T17" fmla="*/ 21 h 96"/>
                <a:gd name="T18" fmla="*/ 66 w 93"/>
                <a:gd name="T19" fmla="*/ 27 h 96"/>
                <a:gd name="T20" fmla="*/ 67 w 93"/>
                <a:gd name="T21" fmla="*/ 27 h 96"/>
                <a:gd name="T22" fmla="*/ 67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7 w 93"/>
                <a:gd name="T29" fmla="*/ 40 h 96"/>
                <a:gd name="T30" fmla="*/ 67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4 w 93"/>
                <a:gd name="T37" fmla="*/ 42 h 96"/>
                <a:gd name="T38" fmla="*/ 63 w 93"/>
                <a:gd name="T39" fmla="*/ 48 h 96"/>
                <a:gd name="T40" fmla="*/ 61 w 93"/>
                <a:gd name="T41" fmla="*/ 51 h 96"/>
                <a:gd name="T42" fmla="*/ 60 w 93"/>
                <a:gd name="T43" fmla="*/ 54 h 96"/>
                <a:gd name="T44" fmla="*/ 58 w 93"/>
                <a:gd name="T45" fmla="*/ 61 h 96"/>
                <a:gd name="T46" fmla="*/ 73 w 93"/>
                <a:gd name="T47" fmla="*/ 64 h 96"/>
                <a:gd name="T48" fmla="*/ 88 w 93"/>
                <a:gd name="T49" fmla="*/ 70 h 96"/>
                <a:gd name="T50" fmla="*/ 91 w 93"/>
                <a:gd name="T51" fmla="*/ 72 h 96"/>
                <a:gd name="T52" fmla="*/ 93 w 93"/>
                <a:gd name="T53" fmla="*/ 73 h 96"/>
                <a:gd name="T54" fmla="*/ 88 w 93"/>
                <a:gd name="T55" fmla="*/ 78 h 96"/>
                <a:gd name="T56" fmla="*/ 76 w 93"/>
                <a:gd name="T57" fmla="*/ 88 h 96"/>
                <a:gd name="T58" fmla="*/ 61 w 93"/>
                <a:gd name="T59" fmla="*/ 94 h 96"/>
                <a:gd name="T60" fmla="*/ 46 w 93"/>
                <a:gd name="T61" fmla="*/ 96 h 96"/>
                <a:gd name="T62" fmla="*/ 31 w 93"/>
                <a:gd name="T63" fmla="*/ 94 h 96"/>
                <a:gd name="T64" fmla="*/ 16 w 93"/>
                <a:gd name="T65" fmla="*/ 88 h 96"/>
                <a:gd name="T66" fmla="*/ 4 w 93"/>
                <a:gd name="T67" fmla="*/ 78 h 96"/>
                <a:gd name="T68" fmla="*/ 0 w 93"/>
                <a:gd name="T69" fmla="*/ 73 h 96"/>
                <a:gd name="T70" fmla="*/ 1 w 93"/>
                <a:gd name="T71" fmla="*/ 72 h 96"/>
                <a:gd name="T72" fmla="*/ 3 w 93"/>
                <a:gd name="T73" fmla="*/ 70 h 96"/>
                <a:gd name="T74" fmla="*/ 18 w 93"/>
                <a:gd name="T75" fmla="*/ 64 h 96"/>
                <a:gd name="T76" fmla="*/ 34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28 w 93"/>
                <a:gd name="T83" fmla="*/ 48 h 96"/>
                <a:gd name="T84" fmla="*/ 28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5 w 93"/>
                <a:gd name="T91" fmla="*/ 42 h 96"/>
                <a:gd name="T92" fmla="*/ 25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5 w 93"/>
                <a:gd name="T99" fmla="*/ 27 h 96"/>
                <a:gd name="T100" fmla="*/ 25 w 93"/>
                <a:gd name="T101" fmla="*/ 27 h 96"/>
                <a:gd name="T102" fmla="*/ 27 w 93"/>
                <a:gd name="T103" fmla="*/ 27 h 96"/>
                <a:gd name="T104" fmla="*/ 25 w 93"/>
                <a:gd name="T105" fmla="*/ 21 h 96"/>
                <a:gd name="T106" fmla="*/ 25 w 93"/>
                <a:gd name="T107" fmla="*/ 19 h 96"/>
                <a:gd name="T108" fmla="*/ 25 w 93"/>
                <a:gd name="T109" fmla="*/ 16 h 96"/>
                <a:gd name="T110" fmla="*/ 25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4 w 93"/>
                <a:gd name="T117" fmla="*/ 3 h 96"/>
                <a:gd name="T118" fmla="*/ 40 w 93"/>
                <a:gd name="T119" fmla="*/ 1 h 96"/>
                <a:gd name="T120" fmla="*/ 46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52" y="1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7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3" y="48"/>
                  </a:lnTo>
                  <a:lnTo>
                    <a:pt x="61" y="51"/>
                  </a:lnTo>
                  <a:lnTo>
                    <a:pt x="60" y="54"/>
                  </a:lnTo>
                  <a:lnTo>
                    <a:pt x="58" y="61"/>
                  </a:lnTo>
                  <a:lnTo>
                    <a:pt x="73" y="64"/>
                  </a:lnTo>
                  <a:lnTo>
                    <a:pt x="88" y="70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88" y="78"/>
                  </a:lnTo>
                  <a:lnTo>
                    <a:pt x="76" y="88"/>
                  </a:lnTo>
                  <a:lnTo>
                    <a:pt x="61" y="94"/>
                  </a:lnTo>
                  <a:lnTo>
                    <a:pt x="46" y="96"/>
                  </a:lnTo>
                  <a:lnTo>
                    <a:pt x="31" y="94"/>
                  </a:lnTo>
                  <a:lnTo>
                    <a:pt x="16" y="88"/>
                  </a:lnTo>
                  <a:lnTo>
                    <a:pt x="4" y="78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3" y="70"/>
                  </a:lnTo>
                  <a:lnTo>
                    <a:pt x="18" y="64"/>
                  </a:lnTo>
                  <a:lnTo>
                    <a:pt x="34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28" y="48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1" name="Freeform 8059">
              <a:extLst>
                <a:ext uri="{FF2B5EF4-FFF2-40B4-BE49-F238E27FC236}">
                  <a16:creationId xmlns:a16="http://schemas.microsoft.com/office/drawing/2014/main" id="{271D026A-D05D-45D5-BFEF-0445349F1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036" y="1652984"/>
              <a:ext cx="195606" cy="197089"/>
            </a:xfrm>
            <a:custGeom>
              <a:avLst/>
              <a:gdLst>
                <a:gd name="T0" fmla="*/ 66 w 132"/>
                <a:gd name="T1" fmla="*/ 14 h 133"/>
                <a:gd name="T2" fmla="*/ 45 w 132"/>
                <a:gd name="T3" fmla="*/ 19 h 133"/>
                <a:gd name="T4" fmla="*/ 28 w 132"/>
                <a:gd name="T5" fmla="*/ 29 h 133"/>
                <a:gd name="T6" fmla="*/ 16 w 132"/>
                <a:gd name="T7" fmla="*/ 47 h 133"/>
                <a:gd name="T8" fmla="*/ 13 w 132"/>
                <a:gd name="T9" fmla="*/ 67 h 133"/>
                <a:gd name="T10" fmla="*/ 16 w 132"/>
                <a:gd name="T11" fmla="*/ 88 h 133"/>
                <a:gd name="T12" fmla="*/ 28 w 132"/>
                <a:gd name="T13" fmla="*/ 104 h 133"/>
                <a:gd name="T14" fmla="*/ 45 w 132"/>
                <a:gd name="T15" fmla="*/ 116 h 133"/>
                <a:gd name="T16" fmla="*/ 66 w 132"/>
                <a:gd name="T17" fmla="*/ 121 h 133"/>
                <a:gd name="T18" fmla="*/ 87 w 132"/>
                <a:gd name="T19" fmla="*/ 116 h 133"/>
                <a:gd name="T20" fmla="*/ 103 w 132"/>
                <a:gd name="T21" fmla="*/ 104 h 133"/>
                <a:gd name="T22" fmla="*/ 115 w 132"/>
                <a:gd name="T23" fmla="*/ 88 h 133"/>
                <a:gd name="T24" fmla="*/ 118 w 132"/>
                <a:gd name="T25" fmla="*/ 67 h 133"/>
                <a:gd name="T26" fmla="*/ 115 w 132"/>
                <a:gd name="T27" fmla="*/ 47 h 133"/>
                <a:gd name="T28" fmla="*/ 103 w 132"/>
                <a:gd name="T29" fmla="*/ 29 h 133"/>
                <a:gd name="T30" fmla="*/ 87 w 132"/>
                <a:gd name="T31" fmla="*/ 19 h 133"/>
                <a:gd name="T32" fmla="*/ 66 w 132"/>
                <a:gd name="T33" fmla="*/ 14 h 133"/>
                <a:gd name="T34" fmla="*/ 66 w 132"/>
                <a:gd name="T35" fmla="*/ 0 h 133"/>
                <a:gd name="T36" fmla="*/ 82 w 132"/>
                <a:gd name="T37" fmla="*/ 3 h 133"/>
                <a:gd name="T38" fmla="*/ 99 w 132"/>
                <a:gd name="T39" fmla="*/ 10 h 133"/>
                <a:gd name="T40" fmla="*/ 112 w 132"/>
                <a:gd name="T41" fmla="*/ 20 h 133"/>
                <a:gd name="T42" fmla="*/ 123 w 132"/>
                <a:gd name="T43" fmla="*/ 34 h 133"/>
                <a:gd name="T44" fmla="*/ 130 w 132"/>
                <a:gd name="T45" fmla="*/ 50 h 133"/>
                <a:gd name="T46" fmla="*/ 132 w 132"/>
                <a:gd name="T47" fmla="*/ 67 h 133"/>
                <a:gd name="T48" fmla="*/ 130 w 132"/>
                <a:gd name="T49" fmla="*/ 85 h 133"/>
                <a:gd name="T50" fmla="*/ 123 w 132"/>
                <a:gd name="T51" fmla="*/ 100 h 133"/>
                <a:gd name="T52" fmla="*/ 112 w 132"/>
                <a:gd name="T53" fmla="*/ 113 h 133"/>
                <a:gd name="T54" fmla="*/ 99 w 132"/>
                <a:gd name="T55" fmla="*/ 124 h 133"/>
                <a:gd name="T56" fmla="*/ 82 w 132"/>
                <a:gd name="T57" fmla="*/ 131 h 133"/>
                <a:gd name="T58" fmla="*/ 66 w 132"/>
                <a:gd name="T59" fmla="*/ 133 h 133"/>
                <a:gd name="T60" fmla="*/ 49 w 132"/>
                <a:gd name="T61" fmla="*/ 131 h 133"/>
                <a:gd name="T62" fmla="*/ 33 w 132"/>
                <a:gd name="T63" fmla="*/ 124 h 133"/>
                <a:gd name="T64" fmla="*/ 19 w 132"/>
                <a:gd name="T65" fmla="*/ 113 h 133"/>
                <a:gd name="T66" fmla="*/ 9 w 132"/>
                <a:gd name="T67" fmla="*/ 100 h 133"/>
                <a:gd name="T68" fmla="*/ 1 w 132"/>
                <a:gd name="T69" fmla="*/ 85 h 133"/>
                <a:gd name="T70" fmla="*/ 0 w 132"/>
                <a:gd name="T71" fmla="*/ 67 h 133"/>
                <a:gd name="T72" fmla="*/ 1 w 132"/>
                <a:gd name="T73" fmla="*/ 50 h 133"/>
                <a:gd name="T74" fmla="*/ 9 w 132"/>
                <a:gd name="T75" fmla="*/ 34 h 133"/>
                <a:gd name="T76" fmla="*/ 19 w 132"/>
                <a:gd name="T77" fmla="*/ 20 h 133"/>
                <a:gd name="T78" fmla="*/ 33 w 132"/>
                <a:gd name="T79" fmla="*/ 10 h 133"/>
                <a:gd name="T80" fmla="*/ 49 w 132"/>
                <a:gd name="T81" fmla="*/ 3 h 133"/>
                <a:gd name="T82" fmla="*/ 66 w 132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133">
                  <a:moveTo>
                    <a:pt x="66" y="14"/>
                  </a:moveTo>
                  <a:lnTo>
                    <a:pt x="45" y="19"/>
                  </a:lnTo>
                  <a:lnTo>
                    <a:pt x="28" y="29"/>
                  </a:lnTo>
                  <a:lnTo>
                    <a:pt x="16" y="47"/>
                  </a:lnTo>
                  <a:lnTo>
                    <a:pt x="13" y="67"/>
                  </a:lnTo>
                  <a:lnTo>
                    <a:pt x="16" y="88"/>
                  </a:lnTo>
                  <a:lnTo>
                    <a:pt x="28" y="104"/>
                  </a:lnTo>
                  <a:lnTo>
                    <a:pt x="45" y="116"/>
                  </a:lnTo>
                  <a:lnTo>
                    <a:pt x="66" y="121"/>
                  </a:lnTo>
                  <a:lnTo>
                    <a:pt x="87" y="116"/>
                  </a:lnTo>
                  <a:lnTo>
                    <a:pt x="103" y="104"/>
                  </a:lnTo>
                  <a:lnTo>
                    <a:pt x="115" y="88"/>
                  </a:lnTo>
                  <a:lnTo>
                    <a:pt x="118" y="67"/>
                  </a:lnTo>
                  <a:lnTo>
                    <a:pt x="115" y="47"/>
                  </a:lnTo>
                  <a:lnTo>
                    <a:pt x="103" y="29"/>
                  </a:lnTo>
                  <a:lnTo>
                    <a:pt x="87" y="19"/>
                  </a:lnTo>
                  <a:lnTo>
                    <a:pt x="66" y="14"/>
                  </a:lnTo>
                  <a:close/>
                  <a:moveTo>
                    <a:pt x="66" y="0"/>
                  </a:moveTo>
                  <a:lnTo>
                    <a:pt x="82" y="3"/>
                  </a:lnTo>
                  <a:lnTo>
                    <a:pt x="99" y="10"/>
                  </a:lnTo>
                  <a:lnTo>
                    <a:pt x="112" y="20"/>
                  </a:lnTo>
                  <a:lnTo>
                    <a:pt x="123" y="34"/>
                  </a:lnTo>
                  <a:lnTo>
                    <a:pt x="130" y="50"/>
                  </a:lnTo>
                  <a:lnTo>
                    <a:pt x="132" y="67"/>
                  </a:lnTo>
                  <a:lnTo>
                    <a:pt x="130" y="85"/>
                  </a:lnTo>
                  <a:lnTo>
                    <a:pt x="123" y="100"/>
                  </a:lnTo>
                  <a:lnTo>
                    <a:pt x="112" y="113"/>
                  </a:lnTo>
                  <a:lnTo>
                    <a:pt x="99" y="124"/>
                  </a:lnTo>
                  <a:lnTo>
                    <a:pt x="82" y="131"/>
                  </a:lnTo>
                  <a:lnTo>
                    <a:pt x="66" y="133"/>
                  </a:lnTo>
                  <a:lnTo>
                    <a:pt x="49" y="131"/>
                  </a:lnTo>
                  <a:lnTo>
                    <a:pt x="33" y="124"/>
                  </a:lnTo>
                  <a:lnTo>
                    <a:pt x="19" y="113"/>
                  </a:lnTo>
                  <a:lnTo>
                    <a:pt x="9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1" y="50"/>
                  </a:lnTo>
                  <a:lnTo>
                    <a:pt x="9" y="34"/>
                  </a:lnTo>
                  <a:lnTo>
                    <a:pt x="19" y="20"/>
                  </a:lnTo>
                  <a:lnTo>
                    <a:pt x="33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2" name="Freeform 8060">
              <a:extLst>
                <a:ext uri="{FF2B5EF4-FFF2-40B4-BE49-F238E27FC236}">
                  <a16:creationId xmlns:a16="http://schemas.microsoft.com/office/drawing/2014/main" id="{BAF0907B-BB46-4C03-92B1-3BEB0F9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192" y="1698922"/>
              <a:ext cx="137814" cy="142259"/>
            </a:xfrm>
            <a:custGeom>
              <a:avLst/>
              <a:gdLst>
                <a:gd name="T0" fmla="*/ 47 w 93"/>
                <a:gd name="T1" fmla="*/ 0 h 96"/>
                <a:gd name="T2" fmla="*/ 53 w 93"/>
                <a:gd name="T3" fmla="*/ 1 h 96"/>
                <a:gd name="T4" fmla="*/ 59 w 93"/>
                <a:gd name="T5" fmla="*/ 3 h 96"/>
                <a:gd name="T6" fmla="*/ 63 w 93"/>
                <a:gd name="T7" fmla="*/ 6 h 96"/>
                <a:gd name="T8" fmla="*/ 66 w 93"/>
                <a:gd name="T9" fmla="*/ 9 h 96"/>
                <a:gd name="T10" fmla="*/ 66 w 93"/>
                <a:gd name="T11" fmla="*/ 12 h 96"/>
                <a:gd name="T12" fmla="*/ 68 w 93"/>
                <a:gd name="T13" fmla="*/ 16 h 96"/>
                <a:gd name="T14" fmla="*/ 68 w 93"/>
                <a:gd name="T15" fmla="*/ 19 h 96"/>
                <a:gd name="T16" fmla="*/ 68 w 93"/>
                <a:gd name="T17" fmla="*/ 21 h 96"/>
                <a:gd name="T18" fmla="*/ 66 w 93"/>
                <a:gd name="T19" fmla="*/ 27 h 96"/>
                <a:gd name="T20" fmla="*/ 68 w 93"/>
                <a:gd name="T21" fmla="*/ 27 h 96"/>
                <a:gd name="T22" fmla="*/ 68 w 93"/>
                <a:gd name="T23" fmla="*/ 27 h 96"/>
                <a:gd name="T24" fmla="*/ 69 w 93"/>
                <a:gd name="T25" fmla="*/ 28 h 96"/>
                <a:gd name="T26" fmla="*/ 69 w 93"/>
                <a:gd name="T27" fmla="*/ 30 h 96"/>
                <a:gd name="T28" fmla="*/ 68 w 93"/>
                <a:gd name="T29" fmla="*/ 40 h 96"/>
                <a:gd name="T30" fmla="*/ 68 w 93"/>
                <a:gd name="T31" fmla="*/ 42 h 96"/>
                <a:gd name="T32" fmla="*/ 66 w 93"/>
                <a:gd name="T33" fmla="*/ 42 h 96"/>
                <a:gd name="T34" fmla="*/ 66 w 93"/>
                <a:gd name="T35" fmla="*/ 42 h 96"/>
                <a:gd name="T36" fmla="*/ 65 w 93"/>
                <a:gd name="T37" fmla="*/ 42 h 96"/>
                <a:gd name="T38" fmla="*/ 63 w 93"/>
                <a:gd name="T39" fmla="*/ 48 h 96"/>
                <a:gd name="T40" fmla="*/ 63 w 93"/>
                <a:gd name="T41" fmla="*/ 51 h 96"/>
                <a:gd name="T42" fmla="*/ 60 w 93"/>
                <a:gd name="T43" fmla="*/ 54 h 96"/>
                <a:gd name="T44" fmla="*/ 59 w 93"/>
                <a:gd name="T45" fmla="*/ 61 h 96"/>
                <a:gd name="T46" fmla="*/ 74 w 93"/>
                <a:gd name="T47" fmla="*/ 64 h 96"/>
                <a:gd name="T48" fmla="*/ 89 w 93"/>
                <a:gd name="T49" fmla="*/ 70 h 96"/>
                <a:gd name="T50" fmla="*/ 92 w 93"/>
                <a:gd name="T51" fmla="*/ 72 h 96"/>
                <a:gd name="T52" fmla="*/ 93 w 93"/>
                <a:gd name="T53" fmla="*/ 73 h 96"/>
                <a:gd name="T54" fmla="*/ 89 w 93"/>
                <a:gd name="T55" fmla="*/ 78 h 96"/>
                <a:gd name="T56" fmla="*/ 77 w 93"/>
                <a:gd name="T57" fmla="*/ 88 h 96"/>
                <a:gd name="T58" fmla="*/ 62 w 93"/>
                <a:gd name="T59" fmla="*/ 94 h 96"/>
                <a:gd name="T60" fmla="*/ 47 w 93"/>
                <a:gd name="T61" fmla="*/ 96 h 96"/>
                <a:gd name="T62" fmla="*/ 32 w 93"/>
                <a:gd name="T63" fmla="*/ 94 h 96"/>
                <a:gd name="T64" fmla="*/ 17 w 93"/>
                <a:gd name="T65" fmla="*/ 88 h 96"/>
                <a:gd name="T66" fmla="*/ 5 w 93"/>
                <a:gd name="T67" fmla="*/ 78 h 96"/>
                <a:gd name="T68" fmla="*/ 0 w 93"/>
                <a:gd name="T69" fmla="*/ 73 h 96"/>
                <a:gd name="T70" fmla="*/ 2 w 93"/>
                <a:gd name="T71" fmla="*/ 72 h 96"/>
                <a:gd name="T72" fmla="*/ 5 w 93"/>
                <a:gd name="T73" fmla="*/ 70 h 96"/>
                <a:gd name="T74" fmla="*/ 20 w 93"/>
                <a:gd name="T75" fmla="*/ 64 h 96"/>
                <a:gd name="T76" fmla="*/ 35 w 93"/>
                <a:gd name="T77" fmla="*/ 61 h 96"/>
                <a:gd name="T78" fmla="*/ 33 w 93"/>
                <a:gd name="T79" fmla="*/ 54 h 96"/>
                <a:gd name="T80" fmla="*/ 30 w 93"/>
                <a:gd name="T81" fmla="*/ 51 h 96"/>
                <a:gd name="T82" fmla="*/ 30 w 93"/>
                <a:gd name="T83" fmla="*/ 48 h 96"/>
                <a:gd name="T84" fmla="*/ 29 w 93"/>
                <a:gd name="T85" fmla="*/ 42 h 96"/>
                <a:gd name="T86" fmla="*/ 27 w 93"/>
                <a:gd name="T87" fmla="*/ 42 h 96"/>
                <a:gd name="T88" fmla="*/ 27 w 93"/>
                <a:gd name="T89" fmla="*/ 42 h 96"/>
                <a:gd name="T90" fmla="*/ 26 w 93"/>
                <a:gd name="T91" fmla="*/ 42 h 96"/>
                <a:gd name="T92" fmla="*/ 26 w 93"/>
                <a:gd name="T93" fmla="*/ 40 h 96"/>
                <a:gd name="T94" fmla="*/ 24 w 93"/>
                <a:gd name="T95" fmla="*/ 30 h 96"/>
                <a:gd name="T96" fmla="*/ 24 w 93"/>
                <a:gd name="T97" fmla="*/ 28 h 96"/>
                <a:gd name="T98" fmla="*/ 26 w 93"/>
                <a:gd name="T99" fmla="*/ 27 h 96"/>
                <a:gd name="T100" fmla="*/ 26 w 93"/>
                <a:gd name="T101" fmla="*/ 27 h 96"/>
                <a:gd name="T102" fmla="*/ 27 w 93"/>
                <a:gd name="T103" fmla="*/ 27 h 96"/>
                <a:gd name="T104" fmla="*/ 26 w 93"/>
                <a:gd name="T105" fmla="*/ 21 h 96"/>
                <a:gd name="T106" fmla="*/ 26 w 93"/>
                <a:gd name="T107" fmla="*/ 19 h 96"/>
                <a:gd name="T108" fmla="*/ 26 w 93"/>
                <a:gd name="T109" fmla="*/ 16 h 96"/>
                <a:gd name="T110" fmla="*/ 27 w 93"/>
                <a:gd name="T111" fmla="*/ 12 h 96"/>
                <a:gd name="T112" fmla="*/ 27 w 93"/>
                <a:gd name="T113" fmla="*/ 9 h 96"/>
                <a:gd name="T114" fmla="*/ 30 w 93"/>
                <a:gd name="T115" fmla="*/ 6 h 96"/>
                <a:gd name="T116" fmla="*/ 35 w 93"/>
                <a:gd name="T117" fmla="*/ 3 h 96"/>
                <a:gd name="T118" fmla="*/ 41 w 93"/>
                <a:gd name="T119" fmla="*/ 1 h 96"/>
                <a:gd name="T120" fmla="*/ 47 w 93"/>
                <a:gd name="T1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6">
                  <a:moveTo>
                    <a:pt x="47" y="0"/>
                  </a:moveTo>
                  <a:lnTo>
                    <a:pt x="53" y="1"/>
                  </a:lnTo>
                  <a:lnTo>
                    <a:pt x="59" y="3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0" y="54"/>
                  </a:lnTo>
                  <a:lnTo>
                    <a:pt x="59" y="61"/>
                  </a:lnTo>
                  <a:lnTo>
                    <a:pt x="74" y="64"/>
                  </a:lnTo>
                  <a:lnTo>
                    <a:pt x="89" y="70"/>
                  </a:lnTo>
                  <a:lnTo>
                    <a:pt x="92" y="72"/>
                  </a:lnTo>
                  <a:lnTo>
                    <a:pt x="93" y="73"/>
                  </a:lnTo>
                  <a:lnTo>
                    <a:pt x="89" y="78"/>
                  </a:lnTo>
                  <a:lnTo>
                    <a:pt x="77" y="88"/>
                  </a:lnTo>
                  <a:lnTo>
                    <a:pt x="62" y="94"/>
                  </a:lnTo>
                  <a:lnTo>
                    <a:pt x="47" y="96"/>
                  </a:lnTo>
                  <a:lnTo>
                    <a:pt x="32" y="94"/>
                  </a:lnTo>
                  <a:lnTo>
                    <a:pt x="17" y="88"/>
                  </a:lnTo>
                  <a:lnTo>
                    <a:pt x="5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5" y="70"/>
                  </a:lnTo>
                  <a:lnTo>
                    <a:pt x="20" y="64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0" y="51"/>
                  </a:lnTo>
                  <a:lnTo>
                    <a:pt x="30" y="48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3" name="Freeform 8061">
              <a:extLst>
                <a:ext uri="{FF2B5EF4-FFF2-40B4-BE49-F238E27FC236}">
                  <a16:creationId xmlns:a16="http://schemas.microsoft.com/office/drawing/2014/main" id="{016E3605-B37C-4878-B8D0-17522FFB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39" y="1568517"/>
              <a:ext cx="115586" cy="66684"/>
            </a:xfrm>
            <a:custGeom>
              <a:avLst/>
              <a:gdLst>
                <a:gd name="T0" fmla="*/ 4 w 78"/>
                <a:gd name="T1" fmla="*/ 0 h 45"/>
                <a:gd name="T2" fmla="*/ 9 w 78"/>
                <a:gd name="T3" fmla="*/ 0 h 45"/>
                <a:gd name="T4" fmla="*/ 10 w 78"/>
                <a:gd name="T5" fmla="*/ 2 h 45"/>
                <a:gd name="T6" fmla="*/ 39 w 78"/>
                <a:gd name="T7" fmla="*/ 30 h 45"/>
                <a:gd name="T8" fmla="*/ 67 w 78"/>
                <a:gd name="T9" fmla="*/ 2 h 45"/>
                <a:gd name="T10" fmla="*/ 70 w 78"/>
                <a:gd name="T11" fmla="*/ 0 h 45"/>
                <a:gd name="T12" fmla="*/ 73 w 78"/>
                <a:gd name="T13" fmla="*/ 0 h 45"/>
                <a:gd name="T14" fmla="*/ 76 w 78"/>
                <a:gd name="T15" fmla="*/ 2 h 45"/>
                <a:gd name="T16" fmla="*/ 78 w 78"/>
                <a:gd name="T17" fmla="*/ 5 h 45"/>
                <a:gd name="T18" fmla="*/ 78 w 78"/>
                <a:gd name="T19" fmla="*/ 8 h 45"/>
                <a:gd name="T20" fmla="*/ 76 w 78"/>
                <a:gd name="T21" fmla="*/ 11 h 45"/>
                <a:gd name="T22" fmla="*/ 43 w 78"/>
                <a:gd name="T23" fmla="*/ 44 h 45"/>
                <a:gd name="T24" fmla="*/ 42 w 78"/>
                <a:gd name="T25" fmla="*/ 45 h 45"/>
                <a:gd name="T26" fmla="*/ 39 w 78"/>
                <a:gd name="T27" fmla="*/ 45 h 45"/>
                <a:gd name="T28" fmla="*/ 37 w 78"/>
                <a:gd name="T29" fmla="*/ 45 h 45"/>
                <a:gd name="T30" fmla="*/ 34 w 78"/>
                <a:gd name="T31" fmla="*/ 44 h 45"/>
                <a:gd name="T32" fmla="*/ 1 w 78"/>
                <a:gd name="T33" fmla="*/ 11 h 45"/>
                <a:gd name="T34" fmla="*/ 0 w 78"/>
                <a:gd name="T35" fmla="*/ 8 h 45"/>
                <a:gd name="T36" fmla="*/ 0 w 78"/>
                <a:gd name="T37" fmla="*/ 5 h 45"/>
                <a:gd name="T38" fmla="*/ 1 w 78"/>
                <a:gd name="T39" fmla="*/ 2 h 45"/>
                <a:gd name="T40" fmla="*/ 4 w 78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45">
                  <a:moveTo>
                    <a:pt x="4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39" y="30"/>
                  </a:lnTo>
                  <a:lnTo>
                    <a:pt x="67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76" y="11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4" name="Freeform 8062">
              <a:extLst>
                <a:ext uri="{FF2B5EF4-FFF2-40B4-BE49-F238E27FC236}">
                  <a16:creationId xmlns:a16="http://schemas.microsoft.com/office/drawing/2014/main" id="{A8B8859B-F3F5-46BB-8323-65A73D98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492" y="1491460"/>
              <a:ext cx="124477" cy="125959"/>
            </a:xfrm>
            <a:custGeom>
              <a:avLst/>
              <a:gdLst>
                <a:gd name="T0" fmla="*/ 7 w 84"/>
                <a:gd name="T1" fmla="*/ 0 h 85"/>
                <a:gd name="T2" fmla="*/ 7 w 84"/>
                <a:gd name="T3" fmla="*/ 0 h 85"/>
                <a:gd name="T4" fmla="*/ 31 w 84"/>
                <a:gd name="T5" fmla="*/ 4 h 85"/>
                <a:gd name="T6" fmla="*/ 52 w 84"/>
                <a:gd name="T7" fmla="*/ 15 h 85"/>
                <a:gd name="T8" fmla="*/ 69 w 84"/>
                <a:gd name="T9" fmla="*/ 33 h 85"/>
                <a:gd name="T10" fmla="*/ 81 w 84"/>
                <a:gd name="T11" fmla="*/ 54 h 85"/>
                <a:gd name="T12" fmla="*/ 84 w 84"/>
                <a:gd name="T13" fmla="*/ 78 h 85"/>
                <a:gd name="T14" fmla="*/ 82 w 84"/>
                <a:gd name="T15" fmla="*/ 82 h 85"/>
                <a:gd name="T16" fmla="*/ 81 w 84"/>
                <a:gd name="T17" fmla="*/ 84 h 85"/>
                <a:gd name="T18" fmla="*/ 78 w 84"/>
                <a:gd name="T19" fmla="*/ 85 h 85"/>
                <a:gd name="T20" fmla="*/ 78 w 84"/>
                <a:gd name="T21" fmla="*/ 85 h 85"/>
                <a:gd name="T22" fmla="*/ 73 w 84"/>
                <a:gd name="T23" fmla="*/ 84 h 85"/>
                <a:gd name="T24" fmla="*/ 72 w 84"/>
                <a:gd name="T25" fmla="*/ 82 h 85"/>
                <a:gd name="T26" fmla="*/ 70 w 84"/>
                <a:gd name="T27" fmla="*/ 78 h 85"/>
                <a:gd name="T28" fmla="*/ 67 w 84"/>
                <a:gd name="T29" fmla="*/ 58 h 85"/>
                <a:gd name="T30" fmla="*/ 58 w 84"/>
                <a:gd name="T31" fmla="*/ 40 h 85"/>
                <a:gd name="T32" fmla="*/ 45 w 84"/>
                <a:gd name="T33" fmla="*/ 25 h 85"/>
                <a:gd name="T34" fmla="*/ 27 w 84"/>
                <a:gd name="T35" fmla="*/ 16 h 85"/>
                <a:gd name="T36" fmla="*/ 7 w 84"/>
                <a:gd name="T37" fmla="*/ 12 h 85"/>
                <a:gd name="T38" fmla="*/ 3 w 84"/>
                <a:gd name="T39" fmla="*/ 12 h 85"/>
                <a:gd name="T40" fmla="*/ 1 w 84"/>
                <a:gd name="T41" fmla="*/ 9 h 85"/>
                <a:gd name="T42" fmla="*/ 0 w 84"/>
                <a:gd name="T43" fmla="*/ 6 h 85"/>
                <a:gd name="T44" fmla="*/ 1 w 84"/>
                <a:gd name="T45" fmla="*/ 3 h 85"/>
                <a:gd name="T46" fmla="*/ 3 w 84"/>
                <a:gd name="T47" fmla="*/ 0 h 85"/>
                <a:gd name="T48" fmla="*/ 7 w 84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85">
                  <a:moveTo>
                    <a:pt x="7" y="0"/>
                  </a:moveTo>
                  <a:lnTo>
                    <a:pt x="7" y="0"/>
                  </a:lnTo>
                  <a:lnTo>
                    <a:pt x="31" y="4"/>
                  </a:lnTo>
                  <a:lnTo>
                    <a:pt x="52" y="15"/>
                  </a:lnTo>
                  <a:lnTo>
                    <a:pt x="69" y="33"/>
                  </a:lnTo>
                  <a:lnTo>
                    <a:pt x="81" y="54"/>
                  </a:lnTo>
                  <a:lnTo>
                    <a:pt x="84" y="78"/>
                  </a:lnTo>
                  <a:lnTo>
                    <a:pt x="82" y="82"/>
                  </a:lnTo>
                  <a:lnTo>
                    <a:pt x="81" y="84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3" y="84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7" y="58"/>
                  </a:lnTo>
                  <a:lnTo>
                    <a:pt x="58" y="40"/>
                  </a:lnTo>
                  <a:lnTo>
                    <a:pt x="45" y="25"/>
                  </a:lnTo>
                  <a:lnTo>
                    <a:pt x="27" y="16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5" name="Freeform 8063">
              <a:extLst>
                <a:ext uri="{FF2B5EF4-FFF2-40B4-BE49-F238E27FC236}">
                  <a16:creationId xmlns:a16="http://schemas.microsoft.com/office/drawing/2014/main" id="{02A3B6B6-462F-4E77-8FAD-80F145AD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47" y="1492943"/>
              <a:ext cx="84467" cy="102249"/>
            </a:xfrm>
            <a:custGeom>
              <a:avLst/>
              <a:gdLst>
                <a:gd name="T0" fmla="*/ 8 w 57"/>
                <a:gd name="T1" fmla="*/ 0 h 69"/>
                <a:gd name="T2" fmla="*/ 53 w 57"/>
                <a:gd name="T3" fmla="*/ 12 h 69"/>
                <a:gd name="T4" fmla="*/ 56 w 57"/>
                <a:gd name="T5" fmla="*/ 14 h 69"/>
                <a:gd name="T6" fmla="*/ 57 w 57"/>
                <a:gd name="T7" fmla="*/ 17 h 69"/>
                <a:gd name="T8" fmla="*/ 57 w 57"/>
                <a:gd name="T9" fmla="*/ 20 h 69"/>
                <a:gd name="T10" fmla="*/ 45 w 57"/>
                <a:gd name="T11" fmla="*/ 65 h 69"/>
                <a:gd name="T12" fmla="*/ 44 w 57"/>
                <a:gd name="T13" fmla="*/ 66 h 69"/>
                <a:gd name="T14" fmla="*/ 42 w 57"/>
                <a:gd name="T15" fmla="*/ 68 h 69"/>
                <a:gd name="T16" fmla="*/ 39 w 57"/>
                <a:gd name="T17" fmla="*/ 69 h 69"/>
                <a:gd name="T18" fmla="*/ 38 w 57"/>
                <a:gd name="T19" fmla="*/ 69 h 69"/>
                <a:gd name="T20" fmla="*/ 35 w 57"/>
                <a:gd name="T21" fmla="*/ 68 h 69"/>
                <a:gd name="T22" fmla="*/ 33 w 57"/>
                <a:gd name="T23" fmla="*/ 65 h 69"/>
                <a:gd name="T24" fmla="*/ 33 w 57"/>
                <a:gd name="T25" fmla="*/ 62 h 69"/>
                <a:gd name="T26" fmla="*/ 44 w 57"/>
                <a:gd name="T27" fmla="*/ 23 h 69"/>
                <a:gd name="T28" fmla="*/ 5 w 57"/>
                <a:gd name="T29" fmla="*/ 12 h 69"/>
                <a:gd name="T30" fmla="*/ 2 w 57"/>
                <a:gd name="T31" fmla="*/ 11 h 69"/>
                <a:gd name="T32" fmla="*/ 0 w 57"/>
                <a:gd name="T33" fmla="*/ 8 h 69"/>
                <a:gd name="T34" fmla="*/ 0 w 57"/>
                <a:gd name="T35" fmla="*/ 5 h 69"/>
                <a:gd name="T36" fmla="*/ 2 w 57"/>
                <a:gd name="T37" fmla="*/ 2 h 69"/>
                <a:gd name="T38" fmla="*/ 5 w 57"/>
                <a:gd name="T39" fmla="*/ 0 h 69"/>
                <a:gd name="T40" fmla="*/ 8 w 57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9">
                  <a:moveTo>
                    <a:pt x="8" y="0"/>
                  </a:moveTo>
                  <a:lnTo>
                    <a:pt x="53" y="12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20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5" y="68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44" y="2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6" name="Freeform 8064">
              <a:extLst>
                <a:ext uri="{FF2B5EF4-FFF2-40B4-BE49-F238E27FC236}">
                  <a16:creationId xmlns:a16="http://schemas.microsoft.com/office/drawing/2014/main" id="{9105C8B1-CCC2-46B0-981E-A7469FD4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420" y="1518134"/>
              <a:ext cx="72612" cy="163005"/>
            </a:xfrm>
            <a:custGeom>
              <a:avLst/>
              <a:gdLst>
                <a:gd name="T0" fmla="*/ 43 w 49"/>
                <a:gd name="T1" fmla="*/ 0 h 110"/>
                <a:gd name="T2" fmla="*/ 46 w 49"/>
                <a:gd name="T3" fmla="*/ 0 h 110"/>
                <a:gd name="T4" fmla="*/ 49 w 49"/>
                <a:gd name="T5" fmla="*/ 3 h 110"/>
                <a:gd name="T6" fmla="*/ 49 w 49"/>
                <a:gd name="T7" fmla="*/ 6 h 110"/>
                <a:gd name="T8" fmla="*/ 49 w 49"/>
                <a:gd name="T9" fmla="*/ 9 h 110"/>
                <a:gd name="T10" fmla="*/ 46 w 49"/>
                <a:gd name="T11" fmla="*/ 12 h 110"/>
                <a:gd name="T12" fmla="*/ 30 w 49"/>
                <a:gd name="T13" fmla="*/ 24 h 110"/>
                <a:gd name="T14" fmla="*/ 19 w 49"/>
                <a:gd name="T15" fmla="*/ 40 h 110"/>
                <a:gd name="T16" fmla="*/ 13 w 49"/>
                <a:gd name="T17" fmla="*/ 60 h 110"/>
                <a:gd name="T18" fmla="*/ 15 w 49"/>
                <a:gd name="T19" fmla="*/ 81 h 110"/>
                <a:gd name="T20" fmla="*/ 21 w 49"/>
                <a:gd name="T21" fmla="*/ 101 h 110"/>
                <a:gd name="T22" fmla="*/ 22 w 49"/>
                <a:gd name="T23" fmla="*/ 104 h 110"/>
                <a:gd name="T24" fmla="*/ 21 w 49"/>
                <a:gd name="T25" fmla="*/ 107 h 110"/>
                <a:gd name="T26" fmla="*/ 19 w 49"/>
                <a:gd name="T27" fmla="*/ 110 h 110"/>
                <a:gd name="T28" fmla="*/ 16 w 49"/>
                <a:gd name="T29" fmla="*/ 110 h 110"/>
                <a:gd name="T30" fmla="*/ 12 w 49"/>
                <a:gd name="T31" fmla="*/ 108 h 110"/>
                <a:gd name="T32" fmla="*/ 10 w 49"/>
                <a:gd name="T33" fmla="*/ 107 h 110"/>
                <a:gd name="T34" fmla="*/ 3 w 49"/>
                <a:gd name="T35" fmla="*/ 87 h 110"/>
                <a:gd name="T36" fmla="*/ 0 w 49"/>
                <a:gd name="T37" fmla="*/ 66 h 110"/>
                <a:gd name="T38" fmla="*/ 3 w 49"/>
                <a:gd name="T39" fmla="*/ 46 h 110"/>
                <a:gd name="T40" fmla="*/ 10 w 49"/>
                <a:gd name="T41" fmla="*/ 28 h 110"/>
                <a:gd name="T42" fmla="*/ 24 w 49"/>
                <a:gd name="T43" fmla="*/ 12 h 110"/>
                <a:gd name="T44" fmla="*/ 40 w 49"/>
                <a:gd name="T45" fmla="*/ 0 h 110"/>
                <a:gd name="T46" fmla="*/ 43 w 49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110">
                  <a:moveTo>
                    <a:pt x="43" y="0"/>
                  </a:moveTo>
                  <a:lnTo>
                    <a:pt x="46" y="0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9"/>
                  </a:lnTo>
                  <a:lnTo>
                    <a:pt x="46" y="12"/>
                  </a:lnTo>
                  <a:lnTo>
                    <a:pt x="30" y="24"/>
                  </a:lnTo>
                  <a:lnTo>
                    <a:pt x="19" y="40"/>
                  </a:lnTo>
                  <a:lnTo>
                    <a:pt x="13" y="60"/>
                  </a:lnTo>
                  <a:lnTo>
                    <a:pt x="15" y="81"/>
                  </a:lnTo>
                  <a:lnTo>
                    <a:pt x="21" y="101"/>
                  </a:lnTo>
                  <a:lnTo>
                    <a:pt x="22" y="104"/>
                  </a:lnTo>
                  <a:lnTo>
                    <a:pt x="21" y="107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08"/>
                  </a:lnTo>
                  <a:lnTo>
                    <a:pt x="10" y="107"/>
                  </a:lnTo>
                  <a:lnTo>
                    <a:pt x="3" y="87"/>
                  </a:lnTo>
                  <a:lnTo>
                    <a:pt x="0" y="66"/>
                  </a:lnTo>
                  <a:lnTo>
                    <a:pt x="3" y="46"/>
                  </a:lnTo>
                  <a:lnTo>
                    <a:pt x="10" y="28"/>
                  </a:lnTo>
                  <a:lnTo>
                    <a:pt x="24" y="1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7" name="Freeform 8065">
              <a:extLst>
                <a:ext uri="{FF2B5EF4-FFF2-40B4-BE49-F238E27FC236}">
                  <a16:creationId xmlns:a16="http://schemas.microsoft.com/office/drawing/2014/main" id="{D261F9E7-7CCA-4EAA-9C5F-3F2260C9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33" y="1842663"/>
              <a:ext cx="84467" cy="105213"/>
            </a:xfrm>
            <a:custGeom>
              <a:avLst/>
              <a:gdLst>
                <a:gd name="T0" fmla="*/ 48 w 57"/>
                <a:gd name="T1" fmla="*/ 0 h 71"/>
                <a:gd name="T2" fmla="*/ 52 w 57"/>
                <a:gd name="T3" fmla="*/ 2 h 71"/>
                <a:gd name="T4" fmla="*/ 55 w 57"/>
                <a:gd name="T5" fmla="*/ 3 h 71"/>
                <a:gd name="T6" fmla="*/ 57 w 57"/>
                <a:gd name="T7" fmla="*/ 6 h 71"/>
                <a:gd name="T8" fmla="*/ 57 w 57"/>
                <a:gd name="T9" fmla="*/ 9 h 71"/>
                <a:gd name="T10" fmla="*/ 55 w 57"/>
                <a:gd name="T11" fmla="*/ 12 h 71"/>
                <a:gd name="T12" fmla="*/ 52 w 57"/>
                <a:gd name="T13" fmla="*/ 14 h 71"/>
                <a:gd name="T14" fmla="*/ 13 w 57"/>
                <a:gd name="T15" fmla="*/ 24 h 71"/>
                <a:gd name="T16" fmla="*/ 24 w 57"/>
                <a:gd name="T17" fmla="*/ 62 h 71"/>
                <a:gd name="T18" fmla="*/ 24 w 57"/>
                <a:gd name="T19" fmla="*/ 65 h 71"/>
                <a:gd name="T20" fmla="*/ 22 w 57"/>
                <a:gd name="T21" fmla="*/ 68 h 71"/>
                <a:gd name="T22" fmla="*/ 19 w 57"/>
                <a:gd name="T23" fmla="*/ 69 h 71"/>
                <a:gd name="T24" fmla="*/ 18 w 57"/>
                <a:gd name="T25" fmla="*/ 71 h 71"/>
                <a:gd name="T26" fmla="*/ 15 w 57"/>
                <a:gd name="T27" fmla="*/ 69 h 71"/>
                <a:gd name="T28" fmla="*/ 12 w 57"/>
                <a:gd name="T29" fmla="*/ 68 h 71"/>
                <a:gd name="T30" fmla="*/ 12 w 57"/>
                <a:gd name="T31" fmla="*/ 65 h 71"/>
                <a:gd name="T32" fmla="*/ 0 w 57"/>
                <a:gd name="T33" fmla="*/ 21 h 71"/>
                <a:gd name="T34" fmla="*/ 0 w 57"/>
                <a:gd name="T35" fmla="*/ 17 h 71"/>
                <a:gd name="T36" fmla="*/ 1 w 57"/>
                <a:gd name="T37" fmla="*/ 15 h 71"/>
                <a:gd name="T38" fmla="*/ 4 w 57"/>
                <a:gd name="T39" fmla="*/ 12 h 71"/>
                <a:gd name="T40" fmla="*/ 48 w 57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1">
                  <a:moveTo>
                    <a:pt x="48" y="0"/>
                  </a:moveTo>
                  <a:lnTo>
                    <a:pt x="52" y="2"/>
                  </a:lnTo>
                  <a:lnTo>
                    <a:pt x="55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13" y="24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2" y="68"/>
                  </a:lnTo>
                  <a:lnTo>
                    <a:pt x="19" y="69"/>
                  </a:lnTo>
                  <a:lnTo>
                    <a:pt x="18" y="71"/>
                  </a:lnTo>
                  <a:lnTo>
                    <a:pt x="15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68" name="Freeform 8066">
              <a:extLst>
                <a:ext uri="{FF2B5EF4-FFF2-40B4-BE49-F238E27FC236}">
                  <a16:creationId xmlns:a16="http://schemas.microsoft.com/office/drawing/2014/main" id="{8C4A4CB3-BF36-48A1-9E82-286F6EEF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70" y="1836735"/>
              <a:ext cx="164488" cy="71130"/>
            </a:xfrm>
            <a:custGeom>
              <a:avLst/>
              <a:gdLst>
                <a:gd name="T0" fmla="*/ 105 w 111"/>
                <a:gd name="T1" fmla="*/ 0 h 48"/>
                <a:gd name="T2" fmla="*/ 108 w 111"/>
                <a:gd name="T3" fmla="*/ 1 h 48"/>
                <a:gd name="T4" fmla="*/ 111 w 111"/>
                <a:gd name="T5" fmla="*/ 3 h 48"/>
                <a:gd name="T6" fmla="*/ 111 w 111"/>
                <a:gd name="T7" fmla="*/ 7 h 48"/>
                <a:gd name="T8" fmla="*/ 109 w 111"/>
                <a:gd name="T9" fmla="*/ 10 h 48"/>
                <a:gd name="T10" fmla="*/ 97 w 111"/>
                <a:gd name="T11" fmla="*/ 27 h 48"/>
                <a:gd name="T12" fmla="*/ 81 w 111"/>
                <a:gd name="T13" fmla="*/ 37 h 48"/>
                <a:gd name="T14" fmla="*/ 63 w 111"/>
                <a:gd name="T15" fmla="*/ 45 h 48"/>
                <a:gd name="T16" fmla="*/ 43 w 111"/>
                <a:gd name="T17" fmla="*/ 48 h 48"/>
                <a:gd name="T18" fmla="*/ 22 w 111"/>
                <a:gd name="T19" fmla="*/ 45 h 48"/>
                <a:gd name="T20" fmla="*/ 3 w 111"/>
                <a:gd name="T21" fmla="*/ 37 h 48"/>
                <a:gd name="T22" fmla="*/ 1 w 111"/>
                <a:gd name="T23" fmla="*/ 34 h 48"/>
                <a:gd name="T24" fmla="*/ 0 w 111"/>
                <a:gd name="T25" fmla="*/ 31 h 48"/>
                <a:gd name="T26" fmla="*/ 1 w 111"/>
                <a:gd name="T27" fmla="*/ 28 h 48"/>
                <a:gd name="T28" fmla="*/ 3 w 111"/>
                <a:gd name="T29" fmla="*/ 25 h 48"/>
                <a:gd name="T30" fmla="*/ 6 w 111"/>
                <a:gd name="T31" fmla="*/ 25 h 48"/>
                <a:gd name="T32" fmla="*/ 9 w 111"/>
                <a:gd name="T33" fmla="*/ 25 h 48"/>
                <a:gd name="T34" fmla="*/ 28 w 111"/>
                <a:gd name="T35" fmla="*/ 33 h 48"/>
                <a:gd name="T36" fmla="*/ 49 w 111"/>
                <a:gd name="T37" fmla="*/ 34 h 48"/>
                <a:gd name="T38" fmla="*/ 69 w 111"/>
                <a:gd name="T39" fmla="*/ 30 h 48"/>
                <a:gd name="T40" fmla="*/ 85 w 111"/>
                <a:gd name="T41" fmla="*/ 19 h 48"/>
                <a:gd name="T42" fmla="*/ 99 w 111"/>
                <a:gd name="T43" fmla="*/ 3 h 48"/>
                <a:gd name="T44" fmla="*/ 102 w 111"/>
                <a:gd name="T45" fmla="*/ 1 h 48"/>
                <a:gd name="T46" fmla="*/ 105 w 111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48">
                  <a:moveTo>
                    <a:pt x="105" y="0"/>
                  </a:moveTo>
                  <a:lnTo>
                    <a:pt x="108" y="1"/>
                  </a:lnTo>
                  <a:lnTo>
                    <a:pt x="111" y="3"/>
                  </a:lnTo>
                  <a:lnTo>
                    <a:pt x="111" y="7"/>
                  </a:lnTo>
                  <a:lnTo>
                    <a:pt x="109" y="10"/>
                  </a:lnTo>
                  <a:lnTo>
                    <a:pt x="97" y="27"/>
                  </a:lnTo>
                  <a:lnTo>
                    <a:pt x="81" y="37"/>
                  </a:lnTo>
                  <a:lnTo>
                    <a:pt x="63" y="45"/>
                  </a:lnTo>
                  <a:lnTo>
                    <a:pt x="43" y="48"/>
                  </a:lnTo>
                  <a:lnTo>
                    <a:pt x="22" y="45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28" y="33"/>
                  </a:lnTo>
                  <a:lnTo>
                    <a:pt x="49" y="34"/>
                  </a:lnTo>
                  <a:lnTo>
                    <a:pt x="69" y="30"/>
                  </a:lnTo>
                  <a:lnTo>
                    <a:pt x="85" y="19"/>
                  </a:lnTo>
                  <a:lnTo>
                    <a:pt x="99" y="3"/>
                  </a:lnTo>
                  <a:lnTo>
                    <a:pt x="102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69" name="Imagem 68">
            <a:extLst>
              <a:ext uri="{FF2B5EF4-FFF2-40B4-BE49-F238E27FC236}">
                <a16:creationId xmlns:a16="http://schemas.microsoft.com/office/drawing/2014/main" id="{044FA9C0-29C5-43D8-8140-FCC851EB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57"/>
          <a:stretch/>
        </p:blipFill>
        <p:spPr>
          <a:xfrm>
            <a:off x="0" y="-41617"/>
            <a:ext cx="12192000" cy="720106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39C62D7-83AD-4F1E-B224-9441F216A11D}"/>
              </a:ext>
            </a:extLst>
          </p:cNvPr>
          <p:cNvGrpSpPr/>
          <p:nvPr/>
        </p:nvGrpSpPr>
        <p:grpSpPr>
          <a:xfrm>
            <a:off x="0" y="612272"/>
            <a:ext cx="12192000" cy="514880"/>
            <a:chOff x="0" y="3291416"/>
            <a:chExt cx="17557748" cy="2787884"/>
          </a:xfrm>
          <a:solidFill>
            <a:srgbClr val="00377B"/>
          </a:solidFill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63EF205B-2E2C-4EA2-9285-E2DB60D4FE52}"/>
                </a:ext>
              </a:extLst>
            </p:cNvPr>
            <p:cNvSpPr/>
            <p:nvPr/>
          </p:nvSpPr>
          <p:spPr>
            <a:xfrm>
              <a:off x="0" y="3291416"/>
              <a:ext cx="17557748" cy="2299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  <p:sp>
          <p:nvSpPr>
            <p:cNvPr id="72" name="Triângulo isósceles 71">
              <a:extLst>
                <a:ext uri="{FF2B5EF4-FFF2-40B4-BE49-F238E27FC236}">
                  <a16:creationId xmlns:a16="http://schemas.microsoft.com/office/drawing/2014/main" id="{91060BF5-75E2-4207-BFC0-7F519937FD8B}"/>
                </a:ext>
              </a:extLst>
            </p:cNvPr>
            <p:cNvSpPr/>
            <p:nvPr/>
          </p:nvSpPr>
          <p:spPr>
            <a:xfrm flipV="1">
              <a:off x="8583187" y="5509562"/>
              <a:ext cx="414750" cy="5697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50" dirty="0"/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4D3894-C740-4965-AE38-A2D1FBA59DAE}"/>
              </a:ext>
            </a:extLst>
          </p:cNvPr>
          <p:cNvSpPr txBox="1"/>
          <p:nvPr/>
        </p:nvSpPr>
        <p:spPr>
          <a:xfrm>
            <a:off x="3672835" y="677004"/>
            <a:ext cx="484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spc="5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FLUXO DE RETIRADA DE DÓLARES EM GARANTIAS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C7BC7B8-1CE3-4142-8D42-79F2B7FF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06" b="-5731"/>
          <a:stretch/>
        </p:blipFill>
        <p:spPr>
          <a:xfrm>
            <a:off x="11513374" y="93555"/>
            <a:ext cx="456103" cy="3735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06910A-A141-49BB-993C-8D2E6BD68731}"/>
              </a:ext>
            </a:extLst>
          </p:cNvPr>
          <p:cNvSpPr txBox="1"/>
          <p:nvPr/>
        </p:nvSpPr>
        <p:spPr>
          <a:xfrm>
            <a:off x="4111341" y="1268697"/>
            <a:ext cx="394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2858"/>
                </a:solidFill>
                <a:latin typeface="Arial Nova" panose="020B0504020202020204" pitchFamily="34" charset="0"/>
              </a:rPr>
              <a:t>PARA A CONTA DE LIQUIDAÇÃO</a:t>
            </a:r>
          </a:p>
        </p:txBody>
      </p:sp>
      <p:grpSp>
        <p:nvGrpSpPr>
          <p:cNvPr id="228" name="Agrupar 227">
            <a:extLst>
              <a:ext uri="{FF2B5EF4-FFF2-40B4-BE49-F238E27FC236}">
                <a16:creationId xmlns:a16="http://schemas.microsoft.com/office/drawing/2014/main" id="{80B6DC49-9344-48DD-92E7-AADECC5129A6}"/>
              </a:ext>
            </a:extLst>
          </p:cNvPr>
          <p:cNvGrpSpPr/>
          <p:nvPr/>
        </p:nvGrpSpPr>
        <p:grpSpPr>
          <a:xfrm>
            <a:off x="2070264" y="1771561"/>
            <a:ext cx="7621716" cy="4952312"/>
            <a:chOff x="78824" y="1970316"/>
            <a:chExt cx="6008500" cy="4156187"/>
          </a:xfrm>
        </p:grpSpPr>
        <p:pic>
          <p:nvPicPr>
            <p:cNvPr id="35" name="Gráfico 34" descr="Edifício">
              <a:extLst>
                <a:ext uri="{FF2B5EF4-FFF2-40B4-BE49-F238E27FC236}">
                  <a16:creationId xmlns:a16="http://schemas.microsoft.com/office/drawing/2014/main" id="{E7BFA471-0A2D-439F-BC45-0E3C3EE3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02401" y="2470409"/>
              <a:ext cx="564351" cy="561023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DC56DA10-413F-496E-8317-7F81F9610B22}"/>
                </a:ext>
              </a:extLst>
            </p:cNvPr>
            <p:cNvSpPr txBox="1"/>
            <p:nvPr/>
          </p:nvSpPr>
          <p:spPr>
            <a:xfrm>
              <a:off x="78824" y="2983869"/>
              <a:ext cx="939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Cliente não residente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</a:endParaRP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69F46ADA-ACD9-4CEB-B1DB-27982A8F6D29}"/>
                </a:ext>
              </a:extLst>
            </p:cNvPr>
            <p:cNvSpPr txBox="1"/>
            <p:nvPr/>
          </p:nvSpPr>
          <p:spPr>
            <a:xfrm>
              <a:off x="2045868" y="5396147"/>
              <a:ext cx="9252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Clearing B3 </a:t>
              </a: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Liquidação 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C0DC6339-4527-4621-8033-8822DF719DB4}"/>
                </a:ext>
              </a:extLst>
            </p:cNvPr>
            <p:cNvSpPr txBox="1"/>
            <p:nvPr/>
          </p:nvSpPr>
          <p:spPr>
            <a:xfrm>
              <a:off x="1618959" y="3028605"/>
              <a:ext cx="1380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Participante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Gráfico 75" descr="Moedas">
              <a:extLst>
                <a:ext uri="{FF2B5EF4-FFF2-40B4-BE49-F238E27FC236}">
                  <a16:creationId xmlns:a16="http://schemas.microsoft.com/office/drawing/2014/main" id="{3D0331EB-9F26-48B6-BCEA-1EF857EC55B1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57693" y="4832422"/>
              <a:ext cx="493070" cy="578688"/>
            </a:xfrm>
            <a:prstGeom prst="rect">
              <a:avLst/>
            </a:prstGeom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CD16A845-0BC5-4F75-98D5-324FF463DD98}"/>
                </a:ext>
              </a:extLst>
            </p:cNvPr>
            <p:cNvSpPr txBox="1"/>
            <p:nvPr/>
          </p:nvSpPr>
          <p:spPr>
            <a:xfrm>
              <a:off x="4071705" y="3030564"/>
              <a:ext cx="1748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Clearing B3</a:t>
              </a: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Garantias</a:t>
              </a:r>
            </a:p>
            <a:p>
              <a:pPr algn="ctr"/>
              <a:endParaRPr lang="pt-BR" sz="1600" dirty="0">
                <a:latin typeface="Arial Nova" panose="020B0504020202020204" pitchFamily="34" charset="0"/>
              </a:endParaRPr>
            </a:p>
          </p:txBody>
        </p:sp>
        <p:cxnSp>
          <p:nvCxnSpPr>
            <p:cNvPr id="81" name="Conector: Angulado 80">
              <a:extLst>
                <a:ext uri="{FF2B5EF4-FFF2-40B4-BE49-F238E27FC236}">
                  <a16:creationId xmlns:a16="http://schemas.microsoft.com/office/drawing/2014/main" id="{7307C59C-22AC-4742-88F9-9352E01E5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352" y="2691074"/>
              <a:ext cx="980079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CaixaDeTexto 149">
              <a:extLst>
                <a:ext uri="{FF2B5EF4-FFF2-40B4-BE49-F238E27FC236}">
                  <a16:creationId xmlns:a16="http://schemas.microsoft.com/office/drawing/2014/main" id="{7CA4FD32-0632-4BEB-8225-84225400F5D3}"/>
                </a:ext>
              </a:extLst>
            </p:cNvPr>
            <p:cNvSpPr txBox="1"/>
            <p:nvPr/>
          </p:nvSpPr>
          <p:spPr>
            <a:xfrm>
              <a:off x="785450" y="2106586"/>
              <a:ext cx="1745028" cy="619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1.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Solicita a retirada dos dólares da conta de garantias para a conta de liquidação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CaixaDeTexto 150">
              <a:extLst>
                <a:ext uri="{FF2B5EF4-FFF2-40B4-BE49-F238E27FC236}">
                  <a16:creationId xmlns:a16="http://schemas.microsoft.com/office/drawing/2014/main" id="{84307537-9835-4778-B02B-263EFEE9DC5C}"/>
                </a:ext>
              </a:extLst>
            </p:cNvPr>
            <p:cNvSpPr txBox="1"/>
            <p:nvPr/>
          </p:nvSpPr>
          <p:spPr>
            <a:xfrm>
              <a:off x="2956667" y="1970316"/>
              <a:ext cx="1866788" cy="76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2.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Solicita a transferência dos dólares da conta de garantias </a:t>
              </a:r>
            </a:p>
            <a:p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para a conta de liquidação no sistema de garantias - NGA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CaixaDeTexto 151">
              <a:extLst>
                <a:ext uri="{FF2B5EF4-FFF2-40B4-BE49-F238E27FC236}">
                  <a16:creationId xmlns:a16="http://schemas.microsoft.com/office/drawing/2014/main" id="{DE8310DD-64A5-4E96-8F09-D1080F4574BB}"/>
                </a:ext>
              </a:extLst>
            </p:cNvPr>
            <p:cNvSpPr txBox="1"/>
            <p:nvPr/>
          </p:nvSpPr>
          <p:spPr>
            <a:xfrm>
              <a:off x="4617605" y="5608540"/>
              <a:ext cx="6912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Citibank</a:t>
              </a:r>
            </a:p>
            <a:p>
              <a:pPr algn="ctr"/>
              <a:endParaRPr lang="pt-BR" sz="1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CaixaDeTexto 159">
              <a:extLst>
                <a:ext uri="{FF2B5EF4-FFF2-40B4-BE49-F238E27FC236}">
                  <a16:creationId xmlns:a16="http://schemas.microsoft.com/office/drawing/2014/main" id="{5D23AF00-D250-46A4-B1CF-BBFF52691FE9}"/>
                </a:ext>
              </a:extLst>
            </p:cNvPr>
            <p:cNvSpPr txBox="1"/>
            <p:nvPr/>
          </p:nvSpPr>
          <p:spPr>
            <a:xfrm>
              <a:off x="5091806" y="3559580"/>
              <a:ext cx="995518" cy="76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3.</a:t>
              </a:r>
              <a:r>
                <a:rPr lang="pt-BR" sz="1100" b="1" spc="-70" dirty="0"/>
                <a:t>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Se possuir saldo disponível, aprova a retirada dos dólares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áfico 3" descr="Usuário">
              <a:extLst>
                <a:ext uri="{FF2B5EF4-FFF2-40B4-BE49-F238E27FC236}">
                  <a16:creationId xmlns:a16="http://schemas.microsoft.com/office/drawing/2014/main" id="{459ABDB3-E9F8-4FCE-B998-864BEEDA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1264" y="2401180"/>
              <a:ext cx="664919" cy="664919"/>
            </a:xfrm>
            <a:prstGeom prst="rect">
              <a:avLst/>
            </a:prstGeom>
          </p:spPr>
        </p:pic>
        <p:pic>
          <p:nvPicPr>
            <p:cNvPr id="22" name="Gráfico 21" descr="Seguro">
              <a:extLst>
                <a:ext uri="{FF2B5EF4-FFF2-40B4-BE49-F238E27FC236}">
                  <a16:creationId xmlns:a16="http://schemas.microsoft.com/office/drawing/2014/main" id="{BC682401-52E6-458D-9882-00563374B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16030" y="2408971"/>
              <a:ext cx="657128" cy="657128"/>
            </a:xfrm>
            <a:prstGeom prst="rect">
              <a:avLst/>
            </a:prstGeom>
          </p:spPr>
        </p:pic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id="{4AD59EA1-041B-43D0-A924-0F8A88A9C97D}"/>
                </a:ext>
              </a:extLst>
            </p:cNvPr>
            <p:cNvSpPr txBox="1"/>
            <p:nvPr/>
          </p:nvSpPr>
          <p:spPr>
            <a:xfrm>
              <a:off x="3079329" y="5338691"/>
              <a:ext cx="1434375" cy="78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4.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Citibank efetua a transferência da </a:t>
              </a:r>
            </a:p>
            <a:p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conta de garantias</a:t>
              </a:r>
            </a:p>
            <a:p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para a conta de liquidação via SWIFT (MT103)</a:t>
              </a:r>
            </a:p>
          </p:txBody>
        </p:sp>
        <p:cxnSp>
          <p:nvCxnSpPr>
            <p:cNvPr id="131" name="Conector de Seta Reta 130">
              <a:extLst>
                <a:ext uri="{FF2B5EF4-FFF2-40B4-BE49-F238E27FC236}">
                  <a16:creationId xmlns:a16="http://schemas.microsoft.com/office/drawing/2014/main" id="{C706CAE1-3F61-430D-A57E-D27D229495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1670" y="3364918"/>
              <a:ext cx="7853" cy="1235404"/>
            </a:xfrm>
            <a:prstGeom prst="straightConnector1">
              <a:avLst/>
            </a:prstGeom>
            <a:ln w="28575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CaixaDeTexto 146">
              <a:extLst>
                <a:ext uri="{FF2B5EF4-FFF2-40B4-BE49-F238E27FC236}">
                  <a16:creationId xmlns:a16="http://schemas.microsoft.com/office/drawing/2014/main" id="{E3C812C1-3F10-49AF-820B-02E1F93D7743}"/>
                </a:ext>
              </a:extLst>
            </p:cNvPr>
            <p:cNvSpPr txBox="1"/>
            <p:nvPr/>
          </p:nvSpPr>
          <p:spPr>
            <a:xfrm>
              <a:off x="3890149" y="3727560"/>
              <a:ext cx="916535" cy="104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5.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Confirma a retirada</a:t>
              </a:r>
            </a:p>
            <a:p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para o sistema de garantias – NGA via SWIFT (MT900)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CaixaDeTexto 152">
              <a:extLst>
                <a:ext uri="{FF2B5EF4-FFF2-40B4-BE49-F238E27FC236}">
                  <a16:creationId xmlns:a16="http://schemas.microsoft.com/office/drawing/2014/main" id="{682DBB25-51D7-4556-9349-751B5878829B}"/>
                </a:ext>
              </a:extLst>
            </p:cNvPr>
            <p:cNvSpPr txBox="1"/>
            <p:nvPr/>
          </p:nvSpPr>
          <p:spPr>
            <a:xfrm>
              <a:off x="2957921" y="2953158"/>
              <a:ext cx="1664688" cy="47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6.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Sistema de garantias – NGA confirma a retirada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CaixaDeTexto 154">
              <a:extLst>
                <a:ext uri="{FF2B5EF4-FFF2-40B4-BE49-F238E27FC236}">
                  <a16:creationId xmlns:a16="http://schemas.microsoft.com/office/drawing/2014/main" id="{0619E6AB-7CF6-445B-BD64-74424C6FD7E7}"/>
                </a:ext>
              </a:extLst>
            </p:cNvPr>
            <p:cNvSpPr txBox="1"/>
            <p:nvPr/>
          </p:nvSpPr>
          <p:spPr>
            <a:xfrm>
              <a:off x="2461670" y="3825999"/>
              <a:ext cx="1056832" cy="619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7.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Confirma o recebimento do crédito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CaixaDeTexto 155">
              <a:extLst>
                <a:ext uri="{FF2B5EF4-FFF2-40B4-BE49-F238E27FC236}">
                  <a16:creationId xmlns:a16="http://schemas.microsoft.com/office/drawing/2014/main" id="{CEF95399-8208-4344-B0EF-7172317E74AE}"/>
                </a:ext>
              </a:extLst>
            </p:cNvPr>
            <p:cNvSpPr txBox="1"/>
            <p:nvPr/>
          </p:nvSpPr>
          <p:spPr>
            <a:xfrm>
              <a:off x="1026908" y="2953158"/>
              <a:ext cx="1013059" cy="76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rgbClr val="33CAFF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8. </a:t>
              </a:r>
              <a:r>
                <a:rPr lang="pt-BR" sz="1100" dirty="0">
                  <a:solidFill>
                    <a:srgbClr val="00206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Confirma o recebimento do crédito na conta de liquidação</a:t>
              </a:r>
            </a:p>
            <a:p>
              <a:pPr algn="ctr"/>
              <a:endParaRPr lang="pt-BR" sz="900" dirty="0">
                <a:solidFill>
                  <a:srgbClr val="002060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7" name="Conector: Angulado 156">
              <a:extLst>
                <a:ext uri="{FF2B5EF4-FFF2-40B4-BE49-F238E27FC236}">
                  <a16:creationId xmlns:a16="http://schemas.microsoft.com/office/drawing/2014/main" id="{A7A6D8DF-59D0-4357-9FBC-94B9A141C0A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82715" y="2872800"/>
              <a:ext cx="905882" cy="179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: Angulado 157">
              <a:extLst>
                <a:ext uri="{FF2B5EF4-FFF2-40B4-BE49-F238E27FC236}">
                  <a16:creationId xmlns:a16="http://schemas.microsoft.com/office/drawing/2014/main" id="{66D9C954-7206-407C-A73D-54921A2E3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262" y="2707054"/>
              <a:ext cx="1435219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: Angulado 164">
              <a:extLst>
                <a:ext uri="{FF2B5EF4-FFF2-40B4-BE49-F238E27FC236}">
                  <a16:creationId xmlns:a16="http://schemas.microsoft.com/office/drawing/2014/main" id="{E86C7736-9D8B-46EB-B4E4-36D2089AC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0806" y="2872800"/>
              <a:ext cx="1384716" cy="0"/>
            </a:xfrm>
            <a:prstGeom prst="straightConnector1">
              <a:avLst/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de Seta Reta 166">
              <a:extLst>
                <a:ext uri="{FF2B5EF4-FFF2-40B4-BE49-F238E27FC236}">
                  <a16:creationId xmlns:a16="http://schemas.microsoft.com/office/drawing/2014/main" id="{F61346CB-09E6-49F5-B3D8-5A3A31FC2C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5602" y="3479010"/>
              <a:ext cx="7853" cy="1235404"/>
            </a:xfrm>
            <a:prstGeom prst="straightConnector1">
              <a:avLst/>
            </a:prstGeom>
            <a:ln w="28575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de Seta Reta 170">
              <a:extLst>
                <a:ext uri="{FF2B5EF4-FFF2-40B4-BE49-F238E27FC236}">
                  <a16:creationId xmlns:a16="http://schemas.microsoft.com/office/drawing/2014/main" id="{E1CD2B45-61F5-46AD-A39C-26EE7A6DD4B8}"/>
                </a:ext>
              </a:extLst>
            </p:cNvPr>
            <p:cNvCxnSpPr>
              <a:cxnSpLocks/>
            </p:cNvCxnSpPr>
            <p:nvPr/>
          </p:nvCxnSpPr>
          <p:spPr>
            <a:xfrm>
              <a:off x="5074801" y="3498510"/>
              <a:ext cx="8087" cy="1262489"/>
            </a:xfrm>
            <a:prstGeom prst="straightConnector1">
              <a:avLst/>
            </a:prstGeom>
            <a:ln w="28575">
              <a:solidFill>
                <a:srgbClr val="0028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: Angulado 164">
              <a:extLst>
                <a:ext uri="{FF2B5EF4-FFF2-40B4-BE49-F238E27FC236}">
                  <a16:creationId xmlns:a16="http://schemas.microsoft.com/office/drawing/2014/main" id="{4AD42FE6-32D8-46EC-A830-21CE57767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2722" y="5273198"/>
              <a:ext cx="1384716" cy="0"/>
            </a:xfrm>
            <a:prstGeom prst="straightConnector1">
              <a:avLst/>
            </a:prstGeom>
            <a:ln w="28575">
              <a:solidFill>
                <a:srgbClr val="0037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Gráfico 185" descr="Quadra">
              <a:extLst>
                <a:ext uri="{FF2B5EF4-FFF2-40B4-BE49-F238E27FC236}">
                  <a16:creationId xmlns:a16="http://schemas.microsoft.com/office/drawing/2014/main" id="{F74F65E7-A268-4526-ACEC-60517D5D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97347" y="4917461"/>
              <a:ext cx="711474" cy="71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685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9064</TotalTime>
  <Words>1454</Words>
  <Application>Microsoft Office PowerPoint</Application>
  <PresentationFormat>Widescreen</PresentationFormat>
  <Paragraphs>225</Paragraphs>
  <Slides>20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Arial Nova</vt:lpstr>
      <vt:lpstr>Arial Nova Light</vt:lpstr>
      <vt:lpstr>Calibri</vt:lpstr>
      <vt:lpstr>Calibri Light</vt:lpstr>
      <vt:lpstr>Lao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</dc:title>
  <dc:creator>Priscila Marques</dc:creator>
  <cp:lastModifiedBy>Renan Martinez Mattar</cp:lastModifiedBy>
  <cp:revision>296</cp:revision>
  <cp:lastPrinted>2018-06-12T10:41:05Z</cp:lastPrinted>
  <dcterms:created xsi:type="dcterms:W3CDTF">2018-06-05T19:04:22Z</dcterms:created>
  <dcterms:modified xsi:type="dcterms:W3CDTF">2018-09-14T19:40:49Z</dcterms:modified>
</cp:coreProperties>
</file>