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14" r:id="rId5"/>
  </p:sldMasterIdLst>
  <p:notesMasterIdLst>
    <p:notesMasterId r:id="rId14"/>
  </p:notesMasterIdLst>
  <p:handoutMasterIdLst>
    <p:handoutMasterId r:id="rId15"/>
  </p:handoutMasterIdLst>
  <p:sldIdLst>
    <p:sldId id="4683" r:id="rId6"/>
    <p:sldId id="2147474344" r:id="rId7"/>
    <p:sldId id="4624" r:id="rId8"/>
    <p:sldId id="4619" r:id="rId9"/>
    <p:sldId id="2147474343" r:id="rId10"/>
    <p:sldId id="4642" r:id="rId11"/>
    <p:sldId id="4632" r:id="rId12"/>
    <p:sldId id="463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rientações gerais" id="{8EFF8918-3B42-44DB-A0A5-CCF922FA18D9}">
          <p14:sldIdLst/>
        </p14:section>
        <p14:section name="Ícones" id="{1D0F486D-5A0A-4E45-96F0-074953267C02}">
          <p14:sldIdLst/>
        </p14:section>
        <p14:section name="Conteúdo Institucional" id="{8BE72AF9-6588-41A5-BD5D-1415A04D809F}">
          <p14:sldIdLst>
            <p14:sldId id="4683"/>
            <p14:sldId id="2147474344"/>
            <p14:sldId id="4624"/>
            <p14:sldId id="4619"/>
            <p14:sldId id="2147474343"/>
            <p14:sldId id="4642"/>
            <p14:sldId id="4632"/>
            <p14:sldId id="463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7CE8"/>
    <a:srgbClr val="275317"/>
    <a:srgbClr val="3C7D22"/>
    <a:srgbClr val="8ED973"/>
    <a:srgbClr val="B5E6A2"/>
    <a:srgbClr val="DAF2D0"/>
    <a:srgbClr val="F1A983"/>
    <a:srgbClr val="7E350E"/>
    <a:srgbClr val="BE5014"/>
    <a:srgbClr val="0D35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6144" autoAdjust="0"/>
  </p:normalViewPr>
  <p:slideViewPr>
    <p:cSldViewPr snapToGrid="0" snapToObjects="1" showGuides="1">
      <p:cViewPr varScale="1">
        <p:scale>
          <a:sx n="69" d="100"/>
          <a:sy n="69" d="100"/>
        </p:scale>
        <p:origin x="8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02DD765-1A42-BF40-85D3-D9F8E47CF35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0F195F-74B6-5C43-9F2B-06D70D2A13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AA104F-31CF-D743-B111-E1AA132C7C37}" type="datetimeFigureOut">
              <a:rPr lang="pt-BR" smtClean="0"/>
              <a:t>15/07/2026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8A055D-8ED4-DB4D-BA67-88549366F0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CB3497-2279-5946-ADDF-D7F3FBDA2CF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555813-7CA9-2549-8EA2-CEF552D593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9234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5AE22E-8041-144A-8E15-620BB82C6571}" type="datetimeFigureOut">
              <a:rPr lang="pt-BR" smtClean="0"/>
              <a:t>15/07/2026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594ACF-5C63-374B-A977-FAD6135989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17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64898-C4B2-CF5E-5C04-03E8247C2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2B96E07-C21E-DC33-D65C-F23E52D964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6965B69-28D3-3E87-355C-020B78944C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as coisas são feitas na B3. 5 valores que norteiam nossa causa: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Atitude correta para hoje, amanhã e sempre.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Abertura e colaboração.</a:t>
            </a:r>
          </a:p>
          <a:p>
            <a:pPr lvl="0"/>
            <a:r>
              <a:rPr lang="pt-B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Proximidade 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satisfação do cliente.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Solidez e credibilidade operacional.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Ambiente para pessoas se desenvolverem.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65B7F78-A8F8-B770-BAE0-6FE3AC103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94ACF-5C63-374B-A977-FAD6135989B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6816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as coisas são feitas na B3. 5 valores que norteiam nossa causa: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Atitude correta para hoje, amanhã e sempre.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Abertura e colaboração.</a:t>
            </a:r>
          </a:p>
          <a:p>
            <a:pPr lvl="0"/>
            <a:r>
              <a:rPr lang="pt-B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Proximidade 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satisfação do cliente.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Solidez e credibilidade operacional.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Ambiente para pessoas se desenvolverem.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94ACF-5C63-374B-A977-FAD6135989B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8076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todo esse trabalho gera esses números. O mercado financeiro do Brasil passa pela B3. </a:t>
            </a:r>
          </a:p>
          <a:p>
            <a:pPr lvl="0"/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(Reforçamos que os funcionários não precisam, obrigatoriamente, apresentar todos esses números. É possível levar apenas os que 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 se adéquam </a:t>
            </a:r>
            <a:r>
              <a:rPr lang="pt-BR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 contexto </a:t>
            </a:r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conhecimento sobre a B3 de cada um)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Mercado Listado: 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também conhecido como Mercado de Bolsa, os ativos são padronizados e as negociações são feitas em uma sessão de negociação (pregão) que acontece em tempo real por meio de um sistema eletrônico. É um ambiente organizado e que segue regras específicas.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B3, somos uma bolsa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multiativos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multimercado, ou seja, aqui são negociados vários tipos de ativos de vários mercados, como o de </a:t>
            </a:r>
            <a:r>
              <a:rPr lang="pt-B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 fixa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renda variável e derivativos. No segmento de listados, atuamos como contraparte central, o que significa que somos a compradora de todos os vendedores e a vendedora de todos os compradores. Isso traz segurança para o mercado, porque é a garantia de que </a:t>
            </a:r>
            <a:r>
              <a:rPr lang="pt-B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quem vendeu irá receber o dinheiro e quem comprou receberá o ativo. </a:t>
            </a:r>
          </a:p>
          <a:p>
            <a:pPr lvl="0"/>
            <a:r>
              <a:rPr lang="pt-BR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Exemplos </a:t>
            </a:r>
            <a:r>
              <a:rPr lang="pt-B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produtos: oferecemos serviços de listagem e negociação para o mercado a vista de ações, ETF, FII e FIDC, CRI e CRA e debêntures. Aqui também são negociados os derivativos listados (padronizados), sejam eles financeiros (como DI Futuro e Dólar Futuro), índices de ações (como índice Bovespa e SP&amp;500) ou agropecuários (como café, soja e milho futuro).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94ACF-5C63-374B-A977-FAD6135989B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5776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6A6C2-C582-8CE5-D6FE-FBD473DA9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240B2DC-5537-DCC6-4358-5B797EECF0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C5E70DB-E761-1E0B-6062-9AC6966A87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todo esse trabalho gera esses números. O mercado financeiro do Brasil passa pela B3. </a:t>
            </a:r>
          </a:p>
          <a:p>
            <a:pPr lvl="0"/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(Reforçamos que os funcionários não precisam, obrigatoriamente, apresentar todos esses números. É possível levar apenas os que 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 se adéquam </a:t>
            </a:r>
            <a:r>
              <a:rPr lang="pt-BR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 contexto </a:t>
            </a:r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conhecimento sobre a B3 de cada um)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Mercado Listado: 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também conhecido como Mercado de Bolsa, os ativos são padronizados e as negociações são feitas em uma sessão de negociação (pregão) que acontece em tempo real por meio de um sistema eletrônico. É um ambiente organizado e que segue regras específicas.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B3, somos uma bolsa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multiativos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multimercado, ou seja, aqui são negociados vários tipos de ativos de vários mercados, como o de </a:t>
            </a:r>
            <a:r>
              <a:rPr lang="pt-B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 fixa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renda variável e derivativos. No segmento de listados, atuamos como contraparte central, o que significa que somos a compradora de todos os vendedores e a vendedora de todos os compradores. Isso traz segurança para o mercado, porque é a garantia de que </a:t>
            </a:r>
            <a:r>
              <a:rPr lang="pt-B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quem vendeu irá receber o dinheiro e quem comprou receberá o ativo. </a:t>
            </a:r>
          </a:p>
          <a:p>
            <a:pPr lvl="0"/>
            <a:r>
              <a:rPr lang="pt-BR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Exemplos </a:t>
            </a:r>
            <a:r>
              <a:rPr lang="pt-B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produtos: oferecemos serviços de listagem e negociação para o mercado a vista de ações, ETF, FII e FIDC, CRI e CRA e debêntures. Aqui também são negociados os derivativos listados (padronizados), sejam eles financeiros (como DI Futuro e Dólar Futuro), índices de ações (como índice Bovespa e SP&amp;500) ou agropecuários (como café, soja e milho futuro).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3864EB4-67CC-E0EE-5C9F-87BD52455E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94ACF-5C63-374B-A977-FAD6135989B7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8688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todo esse trabalho gera esses números. O mercado financeiro do Brasil passa pela B3. </a:t>
            </a:r>
          </a:p>
          <a:p>
            <a:pPr lvl="0"/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(Reforçamos que os funcionários não precisam, obrigatoriamente, apresentar todos esses números. É possível levar apenas os que </a:t>
            </a:r>
            <a:r>
              <a:rPr lang="pt-B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 se adéquam </a:t>
            </a:r>
            <a:r>
              <a:rPr lang="pt-BR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 contexto </a:t>
            </a:r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conhecimento sobre a B3 de cada um)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Mercado Listado: 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também conhecido como Mercado de Bolsa, os ativos são padronizados e as negociações são feitas em uma sessão de negociação (pregão) que acontece em tempo real por meio de um sistema eletrônico. É um ambiente organizado e que segue regras específicas.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B3, somos uma bolsa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multiativos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multimercado, ou seja, aqui são negociados vários tipos de ativos de vários mercados, como o de </a:t>
            </a:r>
            <a:r>
              <a:rPr lang="pt-B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 fixa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renda variável e derivativos. No segmento de listados, atuamos como contraparte central, o que significa que somos a compradora de todos os vendedores e a vendedora de todos os compradores. Isso traz segurança para o mercado, porque é a garantia de que </a:t>
            </a:r>
            <a:r>
              <a:rPr lang="pt-B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quem vendeu irá receber o dinheiro e quem comprou receberá o ativo. </a:t>
            </a:r>
          </a:p>
          <a:p>
            <a:pPr lvl="0"/>
            <a:r>
              <a:rPr lang="pt-BR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Exemplos </a:t>
            </a:r>
            <a:r>
              <a:rPr lang="pt-B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produtos: oferecemos serviços de listagem e negociação para o mercado a vista de ações, ETF, FII e FIDC, CRI e CRA e debêntures. Aqui também são negociados os derivativos listados (padronizados), sejam eles financeiros (como DI Futuro e Dólar Futuro), índices de ações (como índice Bovespa e SP&amp;500) ou agropecuários (como café, soja e milho futuro).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94ACF-5C63-374B-A977-FAD6135989B7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5256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E382F7-C9E0-4942-9ADE-BC4767C07D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8BADCD0C-13D8-6941-821D-72D89A216CC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883" y="2136195"/>
            <a:ext cx="5218112" cy="2426581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E53081B8-BFD0-0B4C-B63F-E39C9AA68C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24" y="687494"/>
            <a:ext cx="1008624" cy="873320"/>
          </a:xfrm>
          <a:prstGeom prst="rect">
            <a:avLst/>
          </a:prstGeom>
        </p:spPr>
      </p:pic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9C4BE914-904C-3147-B901-8FCB50F02D03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E90CDB51-70EA-8B45-B270-C29916CD95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3DD61868-42B2-134B-A066-7201BDC5F7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23998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 + Conteúdo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EAEC9BB9-BAB9-E94C-8BB5-8E3C18DD2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6FB92F-57D5-AB45-9048-7B9CC446AA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CA5D0E80-DE93-4042-BEF6-A1AD0F7EE3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8312" y="1436861"/>
            <a:ext cx="3815734" cy="4307956"/>
          </a:xfrm>
          <a:prstGeom prst="rect">
            <a:avLst/>
          </a:prstGeom>
        </p:spPr>
        <p:txBody>
          <a:bodyPr lIns="0" tIns="0" rIns="0" bIns="9144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60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 algn="l">
              <a:spcBef>
                <a:spcPts val="2300"/>
              </a:spcBef>
              <a:buNone/>
              <a:defRPr sz="1800" b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</a:t>
            </a:r>
            <a:br>
              <a:rPr lang="en-US"/>
            </a:br>
            <a:r>
              <a:rPr lang="en-US"/>
              <a:t>da </a:t>
            </a:r>
            <a:r>
              <a:rPr lang="en-US" err="1"/>
              <a:t>seção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da </a:t>
            </a:r>
            <a:r>
              <a:rPr lang="en-US" err="1"/>
              <a:t>seção</a:t>
            </a:r>
            <a:r>
              <a:rPr lang="en-US"/>
              <a:t> 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31F307F0-DBF1-C04B-B68D-BEF5E6049D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8859" y="1436861"/>
            <a:ext cx="1954554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D40AF430-EC9D-5149-8F38-24221E8F42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73082" y="1436861"/>
            <a:ext cx="1954553" cy="432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32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3F30BBB-5D9A-7649-8685-054CD7E95A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37361" y="-3146777"/>
            <a:ext cx="5135234" cy="4682066"/>
          </a:xfrm>
          <a:prstGeom prst="rect">
            <a:avLst/>
          </a:prstGeom>
        </p:spPr>
      </p:pic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CA5D0E80-DE93-4042-BEF6-A1AD0F7EE3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8312" y="1436861"/>
            <a:ext cx="3815734" cy="4307956"/>
          </a:xfrm>
          <a:prstGeom prst="rect">
            <a:avLst/>
          </a:prstGeom>
        </p:spPr>
        <p:txBody>
          <a:bodyPr lIns="0" tIns="0" rIns="0" bIns="9144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6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 algn="l">
              <a:spcBef>
                <a:spcPts val="2300"/>
              </a:spcBef>
              <a:buNone/>
              <a:defRPr sz="1800" b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da </a:t>
            </a:r>
            <a:r>
              <a:rPr lang="en-US" dirty="0" err="1"/>
              <a:t>seção</a:t>
            </a:r>
            <a:endParaRPr lang="en-US" dirty="0"/>
          </a:p>
          <a:p>
            <a:pPr lvl="1"/>
            <a:r>
              <a:rPr lang="en-US" dirty="0" err="1"/>
              <a:t>Subtítulo</a:t>
            </a:r>
            <a:r>
              <a:rPr lang="en-US" dirty="0"/>
              <a:t> da </a:t>
            </a:r>
            <a:r>
              <a:rPr lang="en-US" dirty="0" err="1"/>
              <a:t>seção</a:t>
            </a:r>
            <a:r>
              <a:rPr lang="en-US" dirty="0"/>
              <a:t> 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31F307F0-DBF1-C04B-B68D-BEF5E6049D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8859" y="1436861"/>
            <a:ext cx="1954554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D40AF430-EC9D-5149-8F38-24221E8F42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73082" y="1436861"/>
            <a:ext cx="1954553" cy="432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096B4D-8A87-DD4B-AE48-F7CF606729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1572" y="314920"/>
            <a:ext cx="469618" cy="4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6328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 + Conteúdo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2F30DB44-47C8-8E4E-8F90-608A60B2ED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37361" y="-3146777"/>
            <a:ext cx="5135234" cy="4682066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3CF2EEC4-CAC4-C94F-995B-EE334B9A9CA4}"/>
              </a:ext>
            </a:extLst>
          </p:cNvPr>
          <p:cNvSpPr/>
          <p:nvPr userDrawn="1"/>
        </p:nvSpPr>
        <p:spPr>
          <a:xfrm>
            <a:off x="6096000" y="1078263"/>
            <a:ext cx="2987124" cy="50598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4022C6-869B-EA41-B3FF-C47B44CB5EA9}"/>
              </a:ext>
            </a:extLst>
          </p:cNvPr>
          <p:cNvSpPr/>
          <p:nvPr userDrawn="1"/>
        </p:nvSpPr>
        <p:spPr>
          <a:xfrm>
            <a:off x="722092" y="1078263"/>
            <a:ext cx="5373907" cy="50598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514617E3-89F9-274C-9CA6-F051CE8AAD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59819" y="1436861"/>
            <a:ext cx="4264228" cy="4307956"/>
          </a:xfrm>
          <a:prstGeom prst="rect">
            <a:avLst/>
          </a:prstGeom>
        </p:spPr>
        <p:txBody>
          <a:bodyPr lIns="0" tIns="0" rIns="0" bIns="9144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6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 algn="l">
              <a:spcBef>
                <a:spcPts val="2300"/>
              </a:spcBef>
              <a:buNone/>
              <a:defRPr sz="1800" b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da </a:t>
            </a:r>
            <a:r>
              <a:rPr lang="en-US" dirty="0" err="1"/>
              <a:t>seção</a:t>
            </a:r>
            <a:endParaRPr lang="en-US" dirty="0"/>
          </a:p>
          <a:p>
            <a:pPr lvl="1"/>
            <a:r>
              <a:rPr lang="en-US" dirty="0" err="1"/>
              <a:t>Subtítulo</a:t>
            </a:r>
            <a:r>
              <a:rPr lang="en-US" dirty="0"/>
              <a:t> da </a:t>
            </a:r>
            <a:r>
              <a:rPr lang="en-US" dirty="0" err="1"/>
              <a:t>seção</a:t>
            </a:r>
            <a:r>
              <a:rPr lang="en-US" dirty="0"/>
              <a:t> 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83D50898-37D6-CE4B-86DD-FBE7C49FA1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8859" y="1436861"/>
            <a:ext cx="2204872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 b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F5CD3C7-185A-E249-A1D9-A8CB002D7BCF}"/>
              </a:ext>
            </a:extLst>
          </p:cNvPr>
          <p:cNvSpPr/>
          <p:nvPr userDrawn="1"/>
        </p:nvSpPr>
        <p:spPr>
          <a:xfrm>
            <a:off x="9083124" y="1078263"/>
            <a:ext cx="3108876" cy="5059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B2A959D1-486B-0642-8AE5-EF36E96EF1E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460476" y="1436861"/>
            <a:ext cx="2204872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 b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12CD715-552C-B048-862B-CD3ED88182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1572" y="314920"/>
            <a:ext cx="469618" cy="4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994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 + Conteúdo + Imag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006478C7-B3DB-3B4C-A7AE-7B69087FF5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37361" y="-3146777"/>
            <a:ext cx="5135234" cy="468206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E50540C-AD0A-AA46-A493-869AD7FFDD25}"/>
              </a:ext>
            </a:extLst>
          </p:cNvPr>
          <p:cNvSpPr/>
          <p:nvPr userDrawn="1"/>
        </p:nvSpPr>
        <p:spPr>
          <a:xfrm>
            <a:off x="6096000" y="1078263"/>
            <a:ext cx="2987124" cy="5059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4022C6-869B-EA41-B3FF-C47B44CB5EA9}"/>
              </a:ext>
            </a:extLst>
          </p:cNvPr>
          <p:cNvSpPr/>
          <p:nvPr userDrawn="1"/>
        </p:nvSpPr>
        <p:spPr>
          <a:xfrm>
            <a:off x="722092" y="1078263"/>
            <a:ext cx="5373907" cy="50598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6C6B9779-E705-9245-BE75-AF4E546BC84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83125" y="1078262"/>
            <a:ext cx="3108876" cy="50598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ED90FA8-E745-3744-8DEC-EDDDF5EE2A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8859" y="1436861"/>
            <a:ext cx="2204872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 b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0D1672A8-3DDC-434F-95DA-292CD0F60D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59819" y="1436861"/>
            <a:ext cx="4264228" cy="4307956"/>
          </a:xfrm>
          <a:prstGeom prst="rect">
            <a:avLst/>
          </a:prstGeom>
        </p:spPr>
        <p:txBody>
          <a:bodyPr lIns="0" tIns="0" rIns="0" bIns="9144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6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 algn="l">
              <a:spcBef>
                <a:spcPts val="2300"/>
              </a:spcBef>
              <a:buNone/>
              <a:defRPr sz="1800" b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da </a:t>
            </a:r>
            <a:r>
              <a:rPr lang="en-US" dirty="0" err="1"/>
              <a:t>seção</a:t>
            </a:r>
            <a:endParaRPr lang="en-US" dirty="0"/>
          </a:p>
          <a:p>
            <a:pPr lvl="1"/>
            <a:r>
              <a:rPr lang="en-US" dirty="0" err="1"/>
              <a:t>Subtítulo</a:t>
            </a:r>
            <a:r>
              <a:rPr lang="en-US" dirty="0"/>
              <a:t> da </a:t>
            </a:r>
            <a:r>
              <a:rPr lang="en-US" dirty="0" err="1"/>
              <a:t>seção</a:t>
            </a:r>
            <a:r>
              <a:rPr lang="en-US" dirty="0"/>
              <a:t>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4998328-395B-B54D-B712-850186CF95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1572" y="314920"/>
            <a:ext cx="469618" cy="4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3222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 + Conteúdo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1408D81-DCAB-4942-A5B0-D27434896E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37361" y="-3146777"/>
            <a:ext cx="5135234" cy="4682066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255F48E8-6436-034B-8F64-7173A32A7D2B}"/>
              </a:ext>
            </a:extLst>
          </p:cNvPr>
          <p:cNvSpPr/>
          <p:nvPr userDrawn="1"/>
        </p:nvSpPr>
        <p:spPr>
          <a:xfrm>
            <a:off x="6095999" y="1078263"/>
            <a:ext cx="4991301" cy="5059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B5EFFD3-FA89-044B-A861-2C7D41E21ACF}"/>
              </a:ext>
            </a:extLst>
          </p:cNvPr>
          <p:cNvSpPr/>
          <p:nvPr userDrawn="1"/>
        </p:nvSpPr>
        <p:spPr>
          <a:xfrm>
            <a:off x="722092" y="1078263"/>
            <a:ext cx="5373907" cy="50598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1511A93A-B173-574C-9569-419311A069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8859" y="1436861"/>
            <a:ext cx="1954554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 b="0">
                <a:solidFill>
                  <a:schemeClr val="bg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95F3CE25-B7AD-0642-AE34-2D3159FE9D8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73082" y="1436861"/>
            <a:ext cx="1954553" cy="432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 b="0">
                <a:solidFill>
                  <a:schemeClr val="bg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sp>
        <p:nvSpPr>
          <p:cNvPr id="48" name="Text Placeholder 21">
            <a:extLst>
              <a:ext uri="{FF2B5EF4-FFF2-40B4-BE49-F238E27FC236}">
                <a16:creationId xmlns:a16="http://schemas.microsoft.com/office/drawing/2014/main" id="{776BA9ED-F8E9-1845-8BA4-05EEC88BAB8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59819" y="1436861"/>
            <a:ext cx="4264228" cy="4307956"/>
          </a:xfrm>
          <a:prstGeom prst="rect">
            <a:avLst/>
          </a:prstGeom>
        </p:spPr>
        <p:txBody>
          <a:bodyPr lIns="0" tIns="0" rIns="0" bIns="9144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6000" b="1">
                <a:solidFill>
                  <a:schemeClr val="bg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 algn="l">
              <a:spcBef>
                <a:spcPts val="2300"/>
              </a:spcBef>
              <a:buNone/>
              <a:defRPr sz="1800" b="0">
                <a:solidFill>
                  <a:schemeClr val="bg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da </a:t>
            </a:r>
            <a:r>
              <a:rPr lang="en-US" dirty="0" err="1"/>
              <a:t>seção</a:t>
            </a:r>
            <a:endParaRPr lang="en-US" dirty="0"/>
          </a:p>
          <a:p>
            <a:pPr lvl="1"/>
            <a:r>
              <a:rPr lang="en-US" dirty="0" err="1"/>
              <a:t>Subtítulo</a:t>
            </a:r>
            <a:r>
              <a:rPr lang="en-US" dirty="0"/>
              <a:t> da </a:t>
            </a:r>
            <a:r>
              <a:rPr lang="en-US" dirty="0" err="1"/>
              <a:t>seção</a:t>
            </a:r>
            <a:r>
              <a:rPr lang="en-US" dirty="0"/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AE57F8-888F-FD4B-8EF2-25F0037BF8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1572" y="314920"/>
            <a:ext cx="469618" cy="4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6144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>
            <a:extLst>
              <a:ext uri="{FF2B5EF4-FFF2-40B4-BE49-F238E27FC236}">
                <a16:creationId xmlns:a16="http://schemas.microsoft.com/office/drawing/2014/main" id="{CE17492E-930C-9043-8F7F-ADAA36397756}"/>
              </a:ext>
            </a:extLst>
          </p:cNvPr>
          <p:cNvSpPr/>
          <p:nvPr userDrawn="1"/>
        </p:nvSpPr>
        <p:spPr>
          <a:xfrm>
            <a:off x="6087008" y="-1"/>
            <a:ext cx="6104992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6C646359-1583-4E41-A7D4-65B60B930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87" name="Text Placeholder 4">
            <a:extLst>
              <a:ext uri="{FF2B5EF4-FFF2-40B4-BE49-F238E27FC236}">
                <a16:creationId xmlns:a16="http://schemas.microsoft.com/office/drawing/2014/main" id="{3A10E2DE-4DE0-3540-85E2-91D11FF07F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4903824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88" name="Text Placeholder 4">
            <a:extLst>
              <a:ext uri="{FF2B5EF4-FFF2-40B4-BE49-F238E27FC236}">
                <a16:creationId xmlns:a16="http://schemas.microsoft.com/office/drawing/2014/main" id="{736EE758-47DD-114D-95AF-CE18277B94B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30C42F80-8E67-FE46-910E-22AA6C1C30F1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A99B2B66-88C8-184A-B0B3-60347E1051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1572" y="314920"/>
            <a:ext cx="469618" cy="40662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A784811-79F7-452C-997B-78406C6B139B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 dirty="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556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+ Imag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A6971A50-D0CA-354B-A11D-48670AE1A4B9}"/>
              </a:ext>
            </a:extLst>
          </p:cNvPr>
          <p:cNvSpPr/>
          <p:nvPr userDrawn="1"/>
        </p:nvSpPr>
        <p:spPr>
          <a:xfrm>
            <a:off x="6087008" y="22578"/>
            <a:ext cx="6104992" cy="68354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2638C65B-A528-C04B-8022-CCDB2F0DD43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104992" cy="325755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94D9B377-98FE-2C46-9AC4-623D00D2E7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BE5D99C0-F7E8-E24E-9A32-44EA7EE386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4903824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560F1BDF-47E9-0E4C-B4FB-97FFF44D9C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C9BB4A9-38F6-144A-BC4A-C5CAF9D4AFB6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CB918C86-6C14-0C40-85C7-2BFA581A2D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1572" y="314920"/>
            <a:ext cx="469618" cy="40662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5079675-A369-4483-8B89-568BD5B06C94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 dirty="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0144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+ Imagem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53932185-CDD1-7640-9B0D-2BB7A8BD621A}"/>
              </a:ext>
            </a:extLst>
          </p:cNvPr>
          <p:cNvSpPr/>
          <p:nvPr userDrawn="1"/>
        </p:nvSpPr>
        <p:spPr>
          <a:xfrm>
            <a:off x="6087008" y="0"/>
            <a:ext cx="6104992" cy="6464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2638C65B-A528-C04B-8022-CCDB2F0DD43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5C94E7F6-2C47-8D4B-888A-D4727DF6E7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02907AD8-F796-B545-9D13-B7F2E72BE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4903824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4D61FF8A-86FC-BF48-933E-FCC2D61D96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836C5FE-C23D-2342-80DA-E2747245061A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CF8758A5-D591-BB4E-8BFE-092E974AFC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1572" y="314920"/>
            <a:ext cx="469618" cy="4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124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 Tópic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15D5487-018C-314C-AF6A-FA9F6C79F3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37361" y="-3146777"/>
            <a:ext cx="5135234" cy="4682066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14C82B8-3F86-B14F-ABAF-5769A31BDD23}"/>
              </a:ext>
            </a:extLst>
          </p:cNvPr>
          <p:cNvCxnSpPr>
            <a:cxnSpLocks/>
          </p:cNvCxnSpPr>
          <p:nvPr userDrawn="1"/>
        </p:nvCxnSpPr>
        <p:spPr>
          <a:xfrm>
            <a:off x="6442365" y="2832493"/>
            <a:ext cx="4908440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768E1E33-843D-6D43-9B78-A392AD9254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46981" y="3144984"/>
            <a:ext cx="4903824" cy="322678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75A72A54-6521-7948-869A-9B187424CFD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981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F766A65C-93A3-5C4B-B2D7-0BE40094A9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54" name="Text Placeholder 4">
            <a:extLst>
              <a:ext uri="{FF2B5EF4-FFF2-40B4-BE49-F238E27FC236}">
                <a16:creationId xmlns:a16="http://schemas.microsoft.com/office/drawing/2014/main" id="{4481B79B-D275-094F-A74E-F79A2F01A72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4"/>
            <a:ext cx="4903824" cy="322678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</p:txBody>
      </p:sp>
      <p:sp>
        <p:nvSpPr>
          <p:cNvPr id="55" name="Text Placeholder 4">
            <a:extLst>
              <a:ext uri="{FF2B5EF4-FFF2-40B4-BE49-F238E27FC236}">
                <a16:creationId xmlns:a16="http://schemas.microsoft.com/office/drawing/2014/main" id="{6880EEB2-2D17-F345-8614-FF47F86808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34BD5DD-D4EF-4946-86CB-AD4ADC80A13E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19160B9A-DDB2-9B4B-A2C7-961CB8451B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1572" y="314920"/>
            <a:ext cx="469618" cy="4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114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2 Coluna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6DF66EF7-97C1-4042-B0FB-83B720BFB0CA}"/>
              </a:ext>
            </a:extLst>
          </p:cNvPr>
          <p:cNvSpPr/>
          <p:nvPr userDrawn="1"/>
        </p:nvSpPr>
        <p:spPr>
          <a:xfrm>
            <a:off x="6087008" y="-1"/>
            <a:ext cx="6104992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30F91318-A067-7949-9AF0-BD1A70889B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8AD504B3-3E30-864B-8EFF-4CF985137F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F6837648-CEA7-6140-AA85-881A1E58FB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8307C86-2CE4-CC40-90AA-AF07DBF8B237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2C21F61E-F479-6D4C-B289-FABB082B9F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19A7614-0A42-6E46-8AD7-C27EB6FD9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1572" y="314920"/>
            <a:ext cx="469618" cy="40662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7682660-3A32-40FA-91A5-F43F14BD4F5F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 dirty="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690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 A +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>
            <a:extLst>
              <a:ext uri="{FF2B5EF4-FFF2-40B4-BE49-F238E27FC236}">
                <a16:creationId xmlns:a16="http://schemas.microsoft.com/office/drawing/2014/main" id="{C5DAFB5E-18B7-164F-A21B-5553CEDE64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056F84-EA35-BC42-84BD-69F298D2FA5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24" y="687494"/>
            <a:ext cx="1008624" cy="873320"/>
          </a:xfrm>
          <a:prstGeom prst="rect">
            <a:avLst/>
          </a:prstGeom>
        </p:spPr>
      </p:pic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879DB916-5CDB-4C4E-BF9E-1B41E37155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24" y="4350932"/>
            <a:ext cx="5218112" cy="224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Subtítulo da apresentação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C3753019-F8AB-C64E-A4F3-FEB35EF923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0338" y="2136195"/>
            <a:ext cx="5218112" cy="2068587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FFC87AB2-9A3D-7D45-B633-3CB65F23B55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E603237E-29B8-E244-89AB-6F72B52D117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C3152E39-CB8A-D341-BDB2-9A0B33530704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01457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 Coluna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6DF66EF7-97C1-4042-B0FB-83B720BFB0CA}"/>
              </a:ext>
            </a:extLst>
          </p:cNvPr>
          <p:cNvSpPr/>
          <p:nvPr userDrawn="1"/>
        </p:nvSpPr>
        <p:spPr>
          <a:xfrm>
            <a:off x="6087008" y="-1"/>
            <a:ext cx="6104992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30F91318-A067-7949-9AF0-BD1A70889B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8AD504B3-3E30-864B-8EFF-4CF985137F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F6837648-CEA7-6140-AA85-881A1E58FB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2C21F61E-F479-6D4C-B289-FABB082B9F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19A7614-0A42-6E46-8AD7-C27EB6FD9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1572" y="314920"/>
            <a:ext cx="469618" cy="406620"/>
          </a:xfrm>
          <a:prstGeom prst="rect">
            <a:avLst/>
          </a:prstGeom>
        </p:spPr>
      </p:pic>
      <p:sp>
        <p:nvSpPr>
          <p:cNvPr id="10" name="Rectangle 11">
            <a:extLst>
              <a:ext uri="{FF2B5EF4-FFF2-40B4-BE49-F238E27FC236}">
                <a16:creationId xmlns:a16="http://schemas.microsoft.com/office/drawing/2014/main" id="{EC508915-16D7-426C-A4CB-D190C7C0EBB7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 dirty="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9618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 Colunas + Imag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431CCABF-6054-004A-B3F6-06EA55489BBE}"/>
              </a:ext>
            </a:extLst>
          </p:cNvPr>
          <p:cNvSpPr/>
          <p:nvPr userDrawn="1"/>
        </p:nvSpPr>
        <p:spPr>
          <a:xfrm>
            <a:off x="6096000" y="22578"/>
            <a:ext cx="6096000" cy="68354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9E0BFA88-16E2-0B42-A641-FAB9F3C7AB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5360A758-0D44-E643-B842-48AC34A10D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ACE4E720-3CD0-5D4C-AF06-B778E2ABF5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26144BB-0A40-3B4B-843E-3AC4EFC9C147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4025AF4C-BEF2-3A45-B462-E697CB4B44E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5EC42123-DBF4-434F-963D-4FCFD593E74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104992" cy="325755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4B2156D-B4A8-8F4E-A87B-AE911CC1CF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1572" y="314920"/>
            <a:ext cx="469618" cy="406620"/>
          </a:xfrm>
          <a:prstGeom prst="rect">
            <a:avLst/>
          </a:prstGeom>
        </p:spPr>
      </p:pic>
      <p:sp>
        <p:nvSpPr>
          <p:cNvPr id="13" name="Rectangle 11">
            <a:extLst>
              <a:ext uri="{FF2B5EF4-FFF2-40B4-BE49-F238E27FC236}">
                <a16:creationId xmlns:a16="http://schemas.microsoft.com/office/drawing/2014/main" id="{71A6E24C-CFF8-47DB-97F5-E8DC39F65971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 dirty="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9358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 Colunas + Imagem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icture Placeholder 2">
            <a:extLst>
              <a:ext uri="{FF2B5EF4-FFF2-40B4-BE49-F238E27FC236}">
                <a16:creationId xmlns:a16="http://schemas.microsoft.com/office/drawing/2014/main" id="{6137350C-DF61-C54E-93D1-21785BA94B1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C28C58DE-3590-4347-A8D2-FB9B2F6A1C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48ED2632-1195-FF4A-94C3-CB9E360305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58AA73C-2FD4-4645-B4DC-A245307F09D8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493BD35E-A91B-7245-8B45-5F558A697F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F1AAFD6D-5E3A-5642-A774-B5F17F3D05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780A2C8-B5CE-1C47-9774-62376F560A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1572" y="314920"/>
            <a:ext cx="469618" cy="406620"/>
          </a:xfrm>
          <a:prstGeom prst="rect">
            <a:avLst/>
          </a:prstGeom>
        </p:spPr>
      </p:pic>
      <p:sp>
        <p:nvSpPr>
          <p:cNvPr id="11" name="Rectangle 11">
            <a:extLst>
              <a:ext uri="{FF2B5EF4-FFF2-40B4-BE49-F238E27FC236}">
                <a16:creationId xmlns:a16="http://schemas.microsoft.com/office/drawing/2014/main" id="{06427689-70FF-4FA4-B77D-913DA59A6A32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 dirty="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699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 Tópicos 2 Coluna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F6537A83-69FF-7C47-99DB-7B73D02CEF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37361" y="-3146777"/>
            <a:ext cx="5135234" cy="4682066"/>
          </a:xfrm>
          <a:prstGeom prst="rect">
            <a:avLst/>
          </a:prstGeom>
        </p:spPr>
      </p:pic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1896E23C-C288-9849-A2C6-D5CE336C82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913834B8-8FE3-3B41-9008-AEDD75CAA53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DFC7AD4-7835-F044-9316-B98B8D03F7CE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A311851-78A5-634E-961C-ECBFFE82AD08}"/>
              </a:ext>
            </a:extLst>
          </p:cNvPr>
          <p:cNvCxnSpPr>
            <a:cxnSpLocks/>
          </p:cNvCxnSpPr>
          <p:nvPr userDrawn="1"/>
        </p:nvCxnSpPr>
        <p:spPr>
          <a:xfrm>
            <a:off x="6442365" y="2832493"/>
            <a:ext cx="4908440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4">
            <a:extLst>
              <a:ext uri="{FF2B5EF4-FFF2-40B4-BE49-F238E27FC236}">
                <a16:creationId xmlns:a16="http://schemas.microsoft.com/office/drawing/2014/main" id="{3D3154C8-98BB-F740-B796-962D403566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981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sp>
        <p:nvSpPr>
          <p:cNvPr id="53" name="Text Placeholder 4">
            <a:extLst>
              <a:ext uri="{FF2B5EF4-FFF2-40B4-BE49-F238E27FC236}">
                <a16:creationId xmlns:a16="http://schemas.microsoft.com/office/drawing/2014/main" id="{1DA9A93C-51D7-824A-A825-A63BE171BA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4698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4" name="Text Placeholder 4">
            <a:extLst>
              <a:ext uri="{FF2B5EF4-FFF2-40B4-BE49-F238E27FC236}">
                <a16:creationId xmlns:a16="http://schemas.microsoft.com/office/drawing/2014/main" id="{A7D9D601-1E02-6A40-9B76-51DCFE8183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79648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5" name="Text Placeholder 4">
            <a:extLst>
              <a:ext uri="{FF2B5EF4-FFF2-40B4-BE49-F238E27FC236}">
                <a16:creationId xmlns:a16="http://schemas.microsoft.com/office/drawing/2014/main" id="{E2D51E82-ACB9-5949-94E0-58A51F5C52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5DF18811-7D9C-E840-95AD-DFA3D35DA6B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AEFE42D-6907-314B-8DEB-45183BDE19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1572" y="314920"/>
            <a:ext cx="469618" cy="4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8761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1 Colun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>
            <a:extLst>
              <a:ext uri="{FF2B5EF4-FFF2-40B4-BE49-F238E27FC236}">
                <a16:creationId xmlns:a16="http://schemas.microsoft.com/office/drawing/2014/main" id="{CE17492E-930C-9043-8F7F-ADAA36397756}"/>
              </a:ext>
            </a:extLst>
          </p:cNvPr>
          <p:cNvSpPr/>
          <p:nvPr userDrawn="1"/>
        </p:nvSpPr>
        <p:spPr>
          <a:xfrm>
            <a:off x="6087008" y="0"/>
            <a:ext cx="610499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6C646359-1583-4E41-A7D4-65B60B930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87" name="Text Placeholder 4">
            <a:extLst>
              <a:ext uri="{FF2B5EF4-FFF2-40B4-BE49-F238E27FC236}">
                <a16:creationId xmlns:a16="http://schemas.microsoft.com/office/drawing/2014/main" id="{3A10E2DE-4DE0-3540-85E2-91D11FF07F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4903824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88" name="Text Placeholder 4">
            <a:extLst>
              <a:ext uri="{FF2B5EF4-FFF2-40B4-BE49-F238E27FC236}">
                <a16:creationId xmlns:a16="http://schemas.microsoft.com/office/drawing/2014/main" id="{736EE758-47DD-114D-95AF-CE18277B94B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do slide</a:t>
            </a:r>
          </a:p>
          <a:p>
            <a:pPr lvl="1"/>
            <a:r>
              <a:rPr lang="en-US" dirty="0" err="1"/>
              <a:t>Subtítulo</a:t>
            </a:r>
            <a:r>
              <a:rPr lang="en-US" dirty="0"/>
              <a:t> do </a:t>
            </a:r>
            <a:r>
              <a:rPr lang="en-US" dirty="0" err="1"/>
              <a:t>tópico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9FEB909-C328-6F47-A10A-02848A7F7E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97580"/>
          </a:xfrm>
          <a:prstGeom prst="rect">
            <a:avLst/>
          </a:prstGeom>
        </p:spPr>
      </p:pic>
      <p:sp>
        <p:nvSpPr>
          <p:cNvPr id="10" name="Rectangle 11">
            <a:extLst>
              <a:ext uri="{FF2B5EF4-FFF2-40B4-BE49-F238E27FC236}">
                <a16:creationId xmlns:a16="http://schemas.microsoft.com/office/drawing/2014/main" id="{13CDC300-AD84-43C7-8ABE-69AA2CF4F17C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 dirty="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338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478CE956-25DE-5948-BF70-29EDEE6F98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129"/>
            <a:ext cx="12192000" cy="6843742"/>
          </a:xfrm>
          <a:prstGeom prst="rect">
            <a:avLst/>
          </a:prstGeom>
        </p:spPr>
      </p:pic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E22B033C-E613-E94B-A3EA-5062E42BD1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883" y="2136195"/>
            <a:ext cx="5218112" cy="2426581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3BAAAAB-1EDC-994C-A503-BA58C25723A8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1CA1FD26-3A88-0E4E-AB8B-60C350EEF72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E511A215-42D0-D242-8964-FCA59BF1D6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075B3CB-FF9B-594C-9E5E-3599AB784D4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24" y="682885"/>
            <a:ext cx="1019761" cy="87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5435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A +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0660A9F3-4EBF-1E4E-9F17-528459E41A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129"/>
            <a:ext cx="12192000" cy="6843742"/>
          </a:xfrm>
          <a:prstGeom prst="rect">
            <a:avLst/>
          </a:prstGeom>
        </p:spPr>
      </p:pic>
      <p:sp>
        <p:nvSpPr>
          <p:cNvPr id="13" name="Text Placeholder 30">
            <a:extLst>
              <a:ext uri="{FF2B5EF4-FFF2-40B4-BE49-F238E27FC236}">
                <a16:creationId xmlns:a16="http://schemas.microsoft.com/office/drawing/2014/main" id="{16779A66-C5D1-C342-AD2F-EE3538ECC8A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24" y="4350932"/>
            <a:ext cx="5218112" cy="224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Subtítulo da apresentação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80088AFC-6763-7F4F-BC48-F352F4A7E9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0338" y="2136195"/>
            <a:ext cx="5218112" cy="2068587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0DA4CAEA-2E0A-5142-853B-AA698F776B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B1DA6BBB-9EDE-CC4D-998F-A81BC70AD4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F2788D1-9943-544A-91C4-E53E9A511F30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7E64B4F7-AAD6-184E-A926-300CC02F31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24" y="682885"/>
            <a:ext cx="1019761" cy="87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3169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75613C99-9EE2-5C4A-9243-FFF8DBB652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E22B033C-E613-E94B-A3EA-5062E42BD1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883" y="2136195"/>
            <a:ext cx="5218112" cy="2426581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3BAAAAB-1EDC-994C-A503-BA58C25723A8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1CA1FD26-3A88-0E4E-AB8B-60C350EEF72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E511A215-42D0-D242-8964-FCA59BF1D6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075B3CB-FF9B-594C-9E5E-3599AB784D4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24" y="682885"/>
            <a:ext cx="1019761" cy="87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1636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B + Subtítul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1B7FC3A7-DCA8-7E47-88A8-25C421CB6D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 Placeholder 30">
            <a:extLst>
              <a:ext uri="{FF2B5EF4-FFF2-40B4-BE49-F238E27FC236}">
                <a16:creationId xmlns:a16="http://schemas.microsoft.com/office/drawing/2014/main" id="{16779A66-C5D1-C342-AD2F-EE3538ECC8A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24" y="4350932"/>
            <a:ext cx="5218112" cy="224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Subtítulo da apresentação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80088AFC-6763-7F4F-BC48-F352F4A7E9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0338" y="2136195"/>
            <a:ext cx="5218112" cy="2068587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0DA4CAEA-2E0A-5142-853B-AA698F776B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B1DA6BBB-9EDE-CC4D-998F-A81BC70AD4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F2788D1-9943-544A-91C4-E53E9A511F30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7E64B4F7-AAD6-184E-A926-300CC02F31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24" y="682885"/>
            <a:ext cx="1019761" cy="87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910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icon&#10;&#10;Description automatically generated">
            <a:extLst>
              <a:ext uri="{FF2B5EF4-FFF2-40B4-BE49-F238E27FC236}">
                <a16:creationId xmlns:a16="http://schemas.microsoft.com/office/drawing/2014/main" id="{47D6D24E-491F-4548-BB68-BA6123ADF3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E22B033C-E613-E94B-A3EA-5062E42BD1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883" y="2136195"/>
            <a:ext cx="5218112" cy="2426581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da </a:t>
            </a:r>
            <a:r>
              <a:rPr lang="en-US" dirty="0" err="1"/>
              <a:t>apresentação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3BAAAAB-1EDC-994C-A503-BA58C25723A8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1CA1FD26-3A88-0E4E-AB8B-60C350EEF72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E511A215-42D0-D242-8964-FCA59BF1D6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075B3CB-FF9B-594C-9E5E-3599AB784D4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24" y="682885"/>
            <a:ext cx="1019761" cy="87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56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DF651ACD-BCF4-4F45-8E13-9EBB037FFA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8BADCD0C-13D8-6941-821D-72D89A216CC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883" y="2136195"/>
            <a:ext cx="5218112" cy="2426581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E53081B8-BFD0-0B4C-B63F-E39C9AA68C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24" y="687494"/>
            <a:ext cx="1008624" cy="873320"/>
          </a:xfrm>
          <a:prstGeom prst="rect">
            <a:avLst/>
          </a:prstGeom>
        </p:spPr>
      </p:pic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9C4BE914-904C-3147-B901-8FCB50F02D03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E90CDB51-70EA-8B45-B270-C29916CD95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3DD61868-42B2-134B-A066-7201BDC5F7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917301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C + Subtítul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icon&#10;&#10;Description automatically generated">
            <a:extLst>
              <a:ext uri="{FF2B5EF4-FFF2-40B4-BE49-F238E27FC236}">
                <a16:creationId xmlns:a16="http://schemas.microsoft.com/office/drawing/2014/main" id="{45323265-860C-CD4C-85C6-91CB8F35FB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 Placeholder 30">
            <a:extLst>
              <a:ext uri="{FF2B5EF4-FFF2-40B4-BE49-F238E27FC236}">
                <a16:creationId xmlns:a16="http://schemas.microsoft.com/office/drawing/2014/main" id="{16779A66-C5D1-C342-AD2F-EE3538ECC8A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24" y="4350932"/>
            <a:ext cx="5218112" cy="224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Subtítulo da apresentação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80088AFC-6763-7F4F-BC48-F352F4A7E9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0338" y="2136195"/>
            <a:ext cx="5218112" cy="2068587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0DA4CAEA-2E0A-5142-853B-AA698F776B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B1DA6BBB-9EDE-CC4D-998F-A81BC70AD4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F2788D1-9943-544A-91C4-E53E9A511F30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7E64B4F7-AAD6-184E-A926-300CC02F31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24" y="682885"/>
            <a:ext cx="1019761" cy="87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802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5751C70-5A8B-A847-BEBD-9000082F28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EEEED51-1655-A946-9AA1-1E6D03D6EF78}"/>
              </a:ext>
            </a:extLst>
          </p:cNvPr>
          <p:cNvCxnSpPr>
            <a:cxnSpLocks/>
          </p:cNvCxnSpPr>
          <p:nvPr userDrawn="1"/>
        </p:nvCxnSpPr>
        <p:spPr>
          <a:xfrm>
            <a:off x="726923" y="4681559"/>
            <a:ext cx="5145539" cy="0"/>
          </a:xfrm>
          <a:prstGeom prst="line">
            <a:avLst/>
          </a:prstGeom>
          <a:ln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Placeholder 30">
            <a:extLst>
              <a:ext uri="{FF2B5EF4-FFF2-40B4-BE49-F238E27FC236}">
                <a16:creationId xmlns:a16="http://schemas.microsoft.com/office/drawing/2014/main" id="{8E690A40-C6AD-E04B-B00A-E751FD963F1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24" y="4891273"/>
            <a:ext cx="5218112" cy="224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1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SUBTÍTULO DA SEÇÃO DA APRESENTAÇÃO</a:t>
            </a:r>
          </a:p>
        </p:txBody>
      </p:sp>
      <p:sp>
        <p:nvSpPr>
          <p:cNvPr id="74" name="Text Placeholder 21">
            <a:extLst>
              <a:ext uri="{FF2B5EF4-FFF2-40B4-BE49-F238E27FC236}">
                <a16:creationId xmlns:a16="http://schemas.microsoft.com/office/drawing/2014/main" id="{AD2B5476-61DD-D14E-BF45-70CBC96EE9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0338" y="2903666"/>
            <a:ext cx="5218112" cy="1472502"/>
          </a:xfrm>
          <a:prstGeom prst="rect">
            <a:avLst/>
          </a:prstGeom>
        </p:spPr>
        <p:txBody>
          <a:bodyPr lIns="0" tIns="0" rIns="0" bIns="91440" anchor="ctr">
            <a:normAutofit/>
          </a:bodyPr>
          <a:lstStyle>
            <a:lvl1pPr marL="0" indent="0">
              <a:lnSpc>
                <a:spcPct val="100000"/>
              </a:lnSpc>
              <a:buNone/>
              <a:defRPr sz="36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seção</a:t>
            </a:r>
            <a:r>
              <a:rPr lang="en-US"/>
              <a:t> </a:t>
            </a:r>
            <a:br>
              <a:rPr lang="en-US"/>
            </a:br>
            <a:r>
              <a:rPr lang="en-US"/>
              <a:t>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AB557D47-A6C7-B64C-9435-1179EF5EB0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338" y="1717135"/>
            <a:ext cx="5218112" cy="861604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1.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0D140EB1-2CCD-ED4E-9126-EE0D2AFB007E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7882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92960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03B8DD80-5313-2647-98DE-4E348ADAD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0E58B68-37F7-094B-91F4-A16F2ED5D34E}"/>
              </a:ext>
            </a:extLst>
          </p:cNvPr>
          <p:cNvSpPr/>
          <p:nvPr userDrawn="1"/>
        </p:nvSpPr>
        <p:spPr>
          <a:xfrm>
            <a:off x="374290" y="1085425"/>
            <a:ext cx="3466867" cy="5052707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9118D7-9D81-A041-9ED0-72A9A13A99F2}"/>
              </a:ext>
            </a:extLst>
          </p:cNvPr>
          <p:cNvSpPr/>
          <p:nvPr userDrawn="1"/>
        </p:nvSpPr>
        <p:spPr>
          <a:xfrm>
            <a:off x="3829727" y="1085425"/>
            <a:ext cx="7992211" cy="5052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8640" tIns="274320" rIns="640080"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AF2FC6A-8579-F246-8A3D-3D7E48E7AC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97DB5C-0832-354B-BD47-04C01FF2E2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4291" y="1085423"/>
            <a:ext cx="3454910" cy="5052707"/>
          </a:xfrm>
          <a:prstGeom prst="rect">
            <a:avLst/>
          </a:prstGeom>
        </p:spPr>
        <p:txBody>
          <a:bodyPr lIns="457200" tIns="457200" rIns="457200" bIns="457200" anchor="ctr">
            <a:normAutofit/>
          </a:bodyPr>
          <a:lstStyle>
            <a:lvl1pPr marL="0" indent="0" algn="ctr">
              <a:buNone/>
              <a:defRPr sz="36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Agenda</a:t>
            </a:r>
            <a:endParaRPr lang="pt-BR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B9E6F86-9284-A84C-A0B0-4E4D1B1942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1157" y="1085422"/>
            <a:ext cx="7980781" cy="5052709"/>
          </a:xfrm>
          <a:prstGeom prst="rect">
            <a:avLst/>
          </a:prstGeom>
        </p:spPr>
        <p:txBody>
          <a:bodyPr lIns="914400" tIns="457200" rIns="457200" bIns="457200" anchor="ctr">
            <a:normAutofit/>
          </a:bodyPr>
          <a:lstStyle>
            <a:lvl1pPr marL="514350" indent="-514350">
              <a:spcBef>
                <a:spcPts val="2200"/>
              </a:spcBef>
              <a:buFont typeface="+mj-lt"/>
              <a:buAutoNum type="arabicPeriod"/>
              <a:defRPr sz="20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502920" indent="0">
              <a:buFont typeface="+mj-lt"/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Font typeface="+mj-lt"/>
              <a:buNone/>
              <a:defRPr sz="16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b="1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b="1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seção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  <a:p>
            <a:pPr lvl="1"/>
            <a:r>
              <a:rPr lang="en-US" err="1"/>
              <a:t>Subseção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  <a:p>
            <a:pPr lvl="2"/>
            <a:r>
              <a:rPr lang="en-US" err="1"/>
              <a:t>Tópico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98686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ranco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EAEC9BB9-BAB9-E94C-8BB5-8E3C18DD2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6FB92F-57D5-AB45-9048-7B9CC446AA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076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 + Conteúdo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EAEC9BB9-BAB9-E94C-8BB5-8E3C18DD2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6FB92F-57D5-AB45-9048-7B9CC446AA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CA5D0E80-DE93-4042-BEF6-A1AD0F7EE3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8312" y="1436861"/>
            <a:ext cx="3815734" cy="4307956"/>
          </a:xfrm>
          <a:prstGeom prst="rect">
            <a:avLst/>
          </a:prstGeom>
        </p:spPr>
        <p:txBody>
          <a:bodyPr lIns="0" tIns="0" rIns="0" bIns="9144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60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 algn="l">
              <a:spcBef>
                <a:spcPts val="2300"/>
              </a:spcBef>
              <a:buNone/>
              <a:defRPr sz="1800" b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</a:t>
            </a:r>
            <a:br>
              <a:rPr lang="en-US"/>
            </a:br>
            <a:r>
              <a:rPr lang="en-US"/>
              <a:t>da </a:t>
            </a:r>
            <a:r>
              <a:rPr lang="en-US" err="1"/>
              <a:t>seção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da </a:t>
            </a:r>
            <a:r>
              <a:rPr lang="en-US" err="1"/>
              <a:t>seção</a:t>
            </a:r>
            <a:r>
              <a:rPr lang="en-US"/>
              <a:t> 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31F307F0-DBF1-C04B-B68D-BEF5E6049D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8859" y="1436861"/>
            <a:ext cx="1954554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D40AF430-EC9D-5149-8F38-24221E8F42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73082" y="1436861"/>
            <a:ext cx="1954553" cy="432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689560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 + Conteúdo 2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3CF2EEC4-CAC4-C94F-995B-EE334B9A9CA4}"/>
              </a:ext>
            </a:extLst>
          </p:cNvPr>
          <p:cNvSpPr/>
          <p:nvPr userDrawn="1"/>
        </p:nvSpPr>
        <p:spPr>
          <a:xfrm>
            <a:off x="6096000" y="1078263"/>
            <a:ext cx="2987124" cy="5059868"/>
          </a:xfrm>
          <a:prstGeom prst="rect">
            <a:avLst/>
          </a:prstGeom>
          <a:solidFill>
            <a:srgbClr val="0014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446FB92F-57D5-AB45-9048-7B9CC446AA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14022C6-869B-EA41-B3FF-C47B44CB5EA9}"/>
              </a:ext>
            </a:extLst>
          </p:cNvPr>
          <p:cNvSpPr/>
          <p:nvPr userDrawn="1"/>
        </p:nvSpPr>
        <p:spPr>
          <a:xfrm>
            <a:off x="722092" y="1078263"/>
            <a:ext cx="5373907" cy="5059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514617E3-89F9-274C-9CA6-F051CE8AAD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59819" y="1436861"/>
            <a:ext cx="4264228" cy="4307956"/>
          </a:xfrm>
          <a:prstGeom prst="rect">
            <a:avLst/>
          </a:prstGeom>
        </p:spPr>
        <p:txBody>
          <a:bodyPr lIns="0" tIns="0" rIns="0" bIns="9144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60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 algn="l">
              <a:spcBef>
                <a:spcPts val="2300"/>
              </a:spcBef>
              <a:buNone/>
              <a:defRPr sz="1800" b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</a:t>
            </a:r>
            <a:br>
              <a:rPr lang="en-US"/>
            </a:br>
            <a:r>
              <a:rPr lang="en-US"/>
              <a:t>da </a:t>
            </a:r>
            <a:r>
              <a:rPr lang="en-US" err="1"/>
              <a:t>seção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da </a:t>
            </a:r>
            <a:r>
              <a:rPr lang="en-US" err="1"/>
              <a:t>seção</a:t>
            </a:r>
            <a:r>
              <a:rPr lang="en-US"/>
              <a:t> 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83D50898-37D6-CE4B-86DD-FBE7C49FA1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8859" y="1436861"/>
            <a:ext cx="2204872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pic>
        <p:nvPicPr>
          <p:cNvPr id="29" name="Picture 28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B18E4841-CC34-894E-A6B6-489136A326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DF5CD3C7-185A-E249-A1D9-A8CB002D7BCF}"/>
              </a:ext>
            </a:extLst>
          </p:cNvPr>
          <p:cNvSpPr/>
          <p:nvPr userDrawn="1"/>
        </p:nvSpPr>
        <p:spPr>
          <a:xfrm>
            <a:off x="9097618" y="1078263"/>
            <a:ext cx="3094382" cy="5059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B2A959D1-486B-0642-8AE5-EF36E96EF1E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460476" y="1436861"/>
            <a:ext cx="2204872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 b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962558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 + Conteúdo + Imagem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E50540C-AD0A-AA46-A493-869AD7FFDD25}"/>
              </a:ext>
            </a:extLst>
          </p:cNvPr>
          <p:cNvSpPr/>
          <p:nvPr userDrawn="1"/>
        </p:nvSpPr>
        <p:spPr>
          <a:xfrm>
            <a:off x="6096000" y="1078263"/>
            <a:ext cx="2987124" cy="5059868"/>
          </a:xfrm>
          <a:prstGeom prst="rect">
            <a:avLst/>
          </a:prstGeom>
          <a:solidFill>
            <a:srgbClr val="0014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6" name="Picture 55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EAEC9BB9-BAB9-E94C-8BB5-8E3C18DD2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6FB92F-57D5-AB45-9048-7B9CC446AA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14022C6-869B-EA41-B3FF-C47B44CB5EA9}"/>
              </a:ext>
            </a:extLst>
          </p:cNvPr>
          <p:cNvSpPr/>
          <p:nvPr userDrawn="1"/>
        </p:nvSpPr>
        <p:spPr>
          <a:xfrm>
            <a:off x="722092" y="1078263"/>
            <a:ext cx="5373907" cy="5059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6C6B9779-E705-9245-BE75-AF4E546BC84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83125" y="1078262"/>
            <a:ext cx="3108876" cy="505986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ED90FA8-E745-3744-8DEC-EDDDF5EE2A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8859" y="1436861"/>
            <a:ext cx="2204872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0D1672A8-3DDC-434F-95DA-292CD0F60D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59819" y="1436861"/>
            <a:ext cx="4264228" cy="4307956"/>
          </a:xfrm>
          <a:prstGeom prst="rect">
            <a:avLst/>
          </a:prstGeom>
        </p:spPr>
        <p:txBody>
          <a:bodyPr lIns="0" tIns="0" rIns="0" bIns="9144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60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 algn="l">
              <a:spcBef>
                <a:spcPts val="2300"/>
              </a:spcBef>
              <a:buNone/>
              <a:defRPr sz="1800" b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</a:t>
            </a:r>
            <a:br>
              <a:rPr lang="en-US"/>
            </a:br>
            <a:r>
              <a:rPr lang="en-US"/>
              <a:t>da </a:t>
            </a:r>
            <a:r>
              <a:rPr lang="en-US" err="1"/>
              <a:t>seção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da </a:t>
            </a:r>
            <a:r>
              <a:rPr lang="en-US" err="1"/>
              <a:t>seção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08655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 + Conteúdo 3">
    <p:bg>
      <p:bgPr>
        <a:solidFill>
          <a:srgbClr val="F0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6EE4F868-E776-B14F-B3CD-836AF4E93C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7000"/>
          </a:blip>
          <a:srcRect t="60673" r="26364"/>
          <a:stretch/>
        </p:blipFill>
        <p:spPr>
          <a:xfrm rot="815727">
            <a:off x="8499394" y="-489933"/>
            <a:ext cx="3942478" cy="2419195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255F48E8-6436-034B-8F64-7173A32A7D2B}"/>
              </a:ext>
            </a:extLst>
          </p:cNvPr>
          <p:cNvSpPr/>
          <p:nvPr userDrawn="1"/>
        </p:nvSpPr>
        <p:spPr>
          <a:xfrm>
            <a:off x="6095999" y="1078263"/>
            <a:ext cx="4991301" cy="5059868"/>
          </a:xfrm>
          <a:prstGeom prst="rect">
            <a:avLst/>
          </a:prstGeom>
          <a:solidFill>
            <a:srgbClr val="0014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B5EFFD3-FA89-044B-A861-2C7D41E21ACF}"/>
              </a:ext>
            </a:extLst>
          </p:cNvPr>
          <p:cNvSpPr/>
          <p:nvPr userDrawn="1"/>
        </p:nvSpPr>
        <p:spPr>
          <a:xfrm>
            <a:off x="722092" y="1078263"/>
            <a:ext cx="5373907" cy="50598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446FB92F-57D5-AB45-9048-7B9CC446AA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1511A93A-B173-574C-9569-419311A069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8859" y="1436861"/>
            <a:ext cx="1954554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95F3CE25-B7AD-0642-AE34-2D3159FE9D8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73082" y="1436861"/>
            <a:ext cx="1954553" cy="432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48" name="Text Placeholder 21">
            <a:extLst>
              <a:ext uri="{FF2B5EF4-FFF2-40B4-BE49-F238E27FC236}">
                <a16:creationId xmlns:a16="http://schemas.microsoft.com/office/drawing/2014/main" id="{776BA9ED-F8E9-1845-8BA4-05EEC88BAB8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59819" y="1436861"/>
            <a:ext cx="4264228" cy="4307956"/>
          </a:xfrm>
          <a:prstGeom prst="rect">
            <a:avLst/>
          </a:prstGeom>
        </p:spPr>
        <p:txBody>
          <a:bodyPr lIns="0" tIns="0" rIns="0" bIns="9144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60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 algn="l">
              <a:spcBef>
                <a:spcPts val="2300"/>
              </a:spcBef>
              <a:buNone/>
              <a:defRPr sz="1800" b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da </a:t>
            </a:r>
            <a:r>
              <a:rPr lang="en-US" dirty="0" err="1"/>
              <a:t>seção</a:t>
            </a:r>
            <a:endParaRPr lang="en-US" dirty="0"/>
          </a:p>
          <a:p>
            <a:pPr lvl="1"/>
            <a:r>
              <a:rPr lang="en-US" dirty="0" err="1"/>
              <a:t>Subtítulo</a:t>
            </a:r>
            <a:r>
              <a:rPr lang="en-US" dirty="0"/>
              <a:t> da </a:t>
            </a:r>
            <a:r>
              <a:rPr lang="en-US" dirty="0" err="1"/>
              <a:t>seção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31120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CE17492E-930C-9043-8F7F-ADAA36397756}"/>
              </a:ext>
            </a:extLst>
          </p:cNvPr>
          <p:cNvSpPr/>
          <p:nvPr userDrawn="1"/>
        </p:nvSpPr>
        <p:spPr>
          <a:xfrm>
            <a:off x="6087008" y="0"/>
            <a:ext cx="6104992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6C646359-1583-4E41-A7D4-65B60B930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87" name="Text Placeholder 4">
            <a:extLst>
              <a:ext uri="{FF2B5EF4-FFF2-40B4-BE49-F238E27FC236}">
                <a16:creationId xmlns:a16="http://schemas.microsoft.com/office/drawing/2014/main" id="{3A10E2DE-4DE0-3540-85E2-91D11FF07F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4903824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88" name="Text Placeholder 4">
            <a:extLst>
              <a:ext uri="{FF2B5EF4-FFF2-40B4-BE49-F238E27FC236}">
                <a16:creationId xmlns:a16="http://schemas.microsoft.com/office/drawing/2014/main" id="{736EE758-47DD-114D-95AF-CE18277B94B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30C42F80-8E67-FE46-910E-22AA6C1C30F1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3544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 B + Subtítul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B6BA6C3E-BD60-134D-811E-7B09FBE788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056F84-EA35-BC42-84BD-69F298D2FA5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24" y="687494"/>
            <a:ext cx="1008624" cy="873320"/>
          </a:xfrm>
          <a:prstGeom prst="rect">
            <a:avLst/>
          </a:prstGeom>
        </p:spPr>
      </p:pic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879DB916-5CDB-4C4E-BF9E-1B41E37155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24" y="4350932"/>
            <a:ext cx="5218112" cy="224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Subtítulo da apresentação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C3753019-F8AB-C64E-A4F3-FEB35EF923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0338" y="2136195"/>
            <a:ext cx="5218112" cy="2068587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FFC87AB2-9A3D-7D45-B633-3CB65F23B55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E603237E-29B8-E244-89AB-6F72B52D117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C3152E39-CB8A-D341-BDB2-9A0B33530704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5304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+ Imagem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A6971A50-D0CA-354B-A11D-48670AE1A4B9}"/>
              </a:ext>
            </a:extLst>
          </p:cNvPr>
          <p:cNvSpPr/>
          <p:nvPr userDrawn="1"/>
        </p:nvSpPr>
        <p:spPr>
          <a:xfrm>
            <a:off x="6096000" y="-1"/>
            <a:ext cx="6096000" cy="68579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2638C65B-A528-C04B-8022-CCDB2F0DD43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104992" cy="325755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94D9B377-98FE-2C46-9AC4-623D00D2E7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BE5D99C0-F7E8-E24E-9A32-44EA7EE386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4903824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560F1BDF-47E9-0E4C-B4FB-97FFF44D9C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C9BB4A9-38F6-144A-BC4A-C5CAF9D4AFB6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1">
            <a:extLst>
              <a:ext uri="{FF2B5EF4-FFF2-40B4-BE49-F238E27FC236}">
                <a16:creationId xmlns:a16="http://schemas.microsoft.com/office/drawing/2014/main" id="{42D031F1-0287-4639-A1D0-07E643BB8083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 dirty="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3749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+ Imagem 2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53932185-CDD1-7640-9B0D-2BB7A8BD621A}"/>
              </a:ext>
            </a:extLst>
          </p:cNvPr>
          <p:cNvSpPr/>
          <p:nvPr userDrawn="1"/>
        </p:nvSpPr>
        <p:spPr>
          <a:xfrm>
            <a:off x="6087008" y="0"/>
            <a:ext cx="6104992" cy="6464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2638C65B-A528-C04B-8022-CCDB2F0DD43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5C94E7F6-2C47-8D4B-888A-D4727DF6E7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02907AD8-F796-B545-9D13-B7F2E72BE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4903824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4D61FF8A-86FC-BF48-933E-FCC2D61D96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836C5FE-C23D-2342-80DA-E2747245061A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1">
            <a:extLst>
              <a:ext uri="{FF2B5EF4-FFF2-40B4-BE49-F238E27FC236}">
                <a16:creationId xmlns:a16="http://schemas.microsoft.com/office/drawing/2014/main" id="{9BA8D4DF-0FDE-4905-A831-048BB16D697E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 dirty="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9813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 Tópicos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pic>
        <p:nvPicPr>
          <p:cNvPr id="26" name="Picture 25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09BB5D9A-C6BC-FC40-A895-04AE18ECE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14C82B8-3F86-B14F-ABAF-5769A31BDD23}"/>
              </a:ext>
            </a:extLst>
          </p:cNvPr>
          <p:cNvCxnSpPr>
            <a:cxnSpLocks/>
          </p:cNvCxnSpPr>
          <p:nvPr userDrawn="1"/>
        </p:nvCxnSpPr>
        <p:spPr>
          <a:xfrm>
            <a:off x="6442365" y="2832493"/>
            <a:ext cx="4908440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768E1E33-843D-6D43-9B78-A392AD9254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46981" y="3144985"/>
            <a:ext cx="4903824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75A72A54-6521-7948-869A-9B187424CFD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981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F766A65C-93A3-5C4B-B2D7-0BE40094A9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54" name="Text Placeholder 4">
            <a:extLst>
              <a:ext uri="{FF2B5EF4-FFF2-40B4-BE49-F238E27FC236}">
                <a16:creationId xmlns:a16="http://schemas.microsoft.com/office/drawing/2014/main" id="{4481B79B-D275-094F-A74E-F79A2F01A72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4903824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5" name="Text Placeholder 4">
            <a:extLst>
              <a:ext uri="{FF2B5EF4-FFF2-40B4-BE49-F238E27FC236}">
                <a16:creationId xmlns:a16="http://schemas.microsoft.com/office/drawing/2014/main" id="{6880EEB2-2D17-F345-8614-FF47F86808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34BD5DD-D4EF-4946-86CB-AD4ADC80A13E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5307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 Colunas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DF66EF7-97C1-4042-B0FB-83B720BFB0CA}"/>
              </a:ext>
            </a:extLst>
          </p:cNvPr>
          <p:cNvSpPr/>
          <p:nvPr userDrawn="1"/>
        </p:nvSpPr>
        <p:spPr>
          <a:xfrm>
            <a:off x="6087008" y="0"/>
            <a:ext cx="6104992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30F91318-A067-7949-9AF0-BD1A70889B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8AD504B3-3E30-864B-8EFF-4CF985137F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F6837648-CEA7-6140-AA85-881A1E58FB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8307C86-2CE4-CC40-90AA-AF07DBF8B237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2C21F61E-F479-6D4C-B289-FABB082B9F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F84E7D9F-55F8-4B76-8866-AA3CBAA52125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 dirty="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1793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 Colunas + Imagem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431CCABF-6054-004A-B3F6-06EA55489BBE}"/>
              </a:ext>
            </a:extLst>
          </p:cNvPr>
          <p:cNvSpPr/>
          <p:nvPr userDrawn="1"/>
        </p:nvSpPr>
        <p:spPr>
          <a:xfrm>
            <a:off x="6087008" y="-1"/>
            <a:ext cx="6104992" cy="6857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9E0BFA88-16E2-0B42-A641-FAB9F3C7AB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5360A758-0D44-E643-B842-48AC34A10D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ACE4E720-3CD0-5D4C-AF06-B778E2ABF5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26144BB-0A40-3B4B-843E-3AC4EFC9C147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4025AF4C-BEF2-3A45-B462-E697CB4B44E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5EC42123-DBF4-434F-963D-4FCFD593E74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104992" cy="325755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F312B4-C188-4326-AB7A-F3F83E1DD121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 dirty="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0116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 Colunas + Imagem 2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36" name="Picture Placeholder 2">
            <a:extLst>
              <a:ext uri="{FF2B5EF4-FFF2-40B4-BE49-F238E27FC236}">
                <a16:creationId xmlns:a16="http://schemas.microsoft.com/office/drawing/2014/main" id="{6137350C-DF61-C54E-93D1-21785BA94B1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C28C58DE-3590-4347-A8D2-FB9B2F6A1C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48ED2632-1195-FF4A-94C3-CB9E360305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493BD35E-A91B-7245-8B45-5F558A697F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F1AAFD6D-5E3A-5642-A774-B5F17F3D05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BECE4E38-4AFA-4C11-B3D8-617F59D6D309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 dirty="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1636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2 Colunas + Imagem 2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36" name="Picture Placeholder 2">
            <a:extLst>
              <a:ext uri="{FF2B5EF4-FFF2-40B4-BE49-F238E27FC236}">
                <a16:creationId xmlns:a16="http://schemas.microsoft.com/office/drawing/2014/main" id="{6137350C-DF61-C54E-93D1-21785BA94B1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C28C58DE-3590-4347-A8D2-FB9B2F6A1C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48ED2632-1195-FF4A-94C3-CB9E360305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58AA73C-2FD4-4645-B4DC-A245307F09D8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493BD35E-A91B-7245-8B45-5F558A697F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F1AAFD6D-5E3A-5642-A774-B5F17F3D05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783C06C1-3C2D-4415-BC61-9A8F59387B4A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 dirty="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4603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 Tópicos 2 Colunas 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pic>
        <p:nvPicPr>
          <p:cNvPr id="26" name="Picture 25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09BB5D9A-C6BC-FC40-A895-04AE18ECE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1896E23C-C288-9849-A2C6-D5CE336C82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913834B8-8FE3-3B41-9008-AEDD75CAA53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DFC7AD4-7835-F044-9316-B98B8D03F7CE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A311851-78A5-634E-961C-ECBFFE82AD08}"/>
              </a:ext>
            </a:extLst>
          </p:cNvPr>
          <p:cNvCxnSpPr>
            <a:cxnSpLocks/>
          </p:cNvCxnSpPr>
          <p:nvPr userDrawn="1"/>
        </p:nvCxnSpPr>
        <p:spPr>
          <a:xfrm>
            <a:off x="6442365" y="2832493"/>
            <a:ext cx="4908440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4">
            <a:extLst>
              <a:ext uri="{FF2B5EF4-FFF2-40B4-BE49-F238E27FC236}">
                <a16:creationId xmlns:a16="http://schemas.microsoft.com/office/drawing/2014/main" id="{3D3154C8-98BB-F740-B796-962D403566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981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sp>
        <p:nvSpPr>
          <p:cNvPr id="53" name="Text Placeholder 4">
            <a:extLst>
              <a:ext uri="{FF2B5EF4-FFF2-40B4-BE49-F238E27FC236}">
                <a16:creationId xmlns:a16="http://schemas.microsoft.com/office/drawing/2014/main" id="{1DA9A93C-51D7-824A-A825-A63BE171BA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4698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4" name="Text Placeholder 4">
            <a:extLst>
              <a:ext uri="{FF2B5EF4-FFF2-40B4-BE49-F238E27FC236}">
                <a16:creationId xmlns:a16="http://schemas.microsoft.com/office/drawing/2014/main" id="{A7D9D601-1E02-6A40-9B76-51DCFE8183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79648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5" name="Text Placeholder 4">
            <a:extLst>
              <a:ext uri="{FF2B5EF4-FFF2-40B4-BE49-F238E27FC236}">
                <a16:creationId xmlns:a16="http://schemas.microsoft.com/office/drawing/2014/main" id="{E2D51E82-ACB9-5949-94E0-58A51F5C52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5DF18811-7D9C-E840-95AD-DFA3D35DA6B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59246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2 Tópicos 2 Colunas 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pic>
        <p:nvPicPr>
          <p:cNvPr id="26" name="Picture 25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09BB5D9A-C6BC-FC40-A895-04AE18ECE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1896E23C-C288-9849-A2C6-D5CE336C82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913834B8-8FE3-3B41-9008-AEDD75CAA53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sp>
        <p:nvSpPr>
          <p:cNvPr id="52" name="Text Placeholder 4">
            <a:extLst>
              <a:ext uri="{FF2B5EF4-FFF2-40B4-BE49-F238E27FC236}">
                <a16:creationId xmlns:a16="http://schemas.microsoft.com/office/drawing/2014/main" id="{3D3154C8-98BB-F740-B796-962D403566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981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sp>
        <p:nvSpPr>
          <p:cNvPr id="53" name="Text Placeholder 4">
            <a:extLst>
              <a:ext uri="{FF2B5EF4-FFF2-40B4-BE49-F238E27FC236}">
                <a16:creationId xmlns:a16="http://schemas.microsoft.com/office/drawing/2014/main" id="{1DA9A93C-51D7-824A-A825-A63BE171BA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4698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4" name="Text Placeholder 4">
            <a:extLst>
              <a:ext uri="{FF2B5EF4-FFF2-40B4-BE49-F238E27FC236}">
                <a16:creationId xmlns:a16="http://schemas.microsoft.com/office/drawing/2014/main" id="{A7D9D601-1E02-6A40-9B76-51DCFE8183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79648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5" name="Text Placeholder 4">
            <a:extLst>
              <a:ext uri="{FF2B5EF4-FFF2-40B4-BE49-F238E27FC236}">
                <a16:creationId xmlns:a16="http://schemas.microsoft.com/office/drawing/2014/main" id="{E2D51E82-ACB9-5949-94E0-58A51F5C52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5DF18811-7D9C-E840-95AD-DFA3D35DA6B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14451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em Branc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255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 with medium confidence">
            <a:extLst>
              <a:ext uri="{FF2B5EF4-FFF2-40B4-BE49-F238E27FC236}">
                <a16:creationId xmlns:a16="http://schemas.microsoft.com/office/drawing/2014/main" id="{08BA4CE2-92AA-3443-A89F-2A0B8BD86B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8BADCD0C-13D8-6941-821D-72D89A216CC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883" y="2136195"/>
            <a:ext cx="5218112" cy="2426581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E53081B8-BFD0-0B4C-B63F-E39C9AA68C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24" y="687494"/>
            <a:ext cx="1008624" cy="873320"/>
          </a:xfrm>
          <a:prstGeom prst="rect">
            <a:avLst/>
          </a:prstGeom>
        </p:spPr>
      </p:pic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9C4BE914-904C-3147-B901-8FCB50F02D03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E90CDB51-70EA-8B45-B270-C29916CD95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3DD61868-42B2-134B-A066-7201BDC5F7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41581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C + Subtítul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 with medium confidence">
            <a:extLst>
              <a:ext uri="{FF2B5EF4-FFF2-40B4-BE49-F238E27FC236}">
                <a16:creationId xmlns:a16="http://schemas.microsoft.com/office/drawing/2014/main" id="{BF99DDA3-C0BD-1443-978E-06E59B9194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056F84-EA35-BC42-84BD-69F298D2FA5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24" y="687494"/>
            <a:ext cx="1008624" cy="873320"/>
          </a:xfrm>
          <a:prstGeom prst="rect">
            <a:avLst/>
          </a:prstGeom>
        </p:spPr>
      </p:pic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879DB916-5CDB-4C4E-BF9E-1B41E37155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24" y="4350932"/>
            <a:ext cx="5218112" cy="224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Subtítulo da apresentação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C3753019-F8AB-C64E-A4F3-FEB35EF923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0338" y="2136195"/>
            <a:ext cx="5218112" cy="2068587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FFC87AB2-9A3D-7D45-B633-3CB65F23B55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E603237E-29B8-E244-89AB-6F72B52D117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C3152E39-CB8A-D341-BDB2-9A0B33530704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8070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5AA06547-342F-8F49-BCC3-704975C011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37" y="0"/>
            <a:ext cx="12184063" cy="685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AB588FD-CF7F-1642-8C7B-DDE0A2ADA88A}"/>
              </a:ext>
            </a:extLst>
          </p:cNvPr>
          <p:cNvCxnSpPr>
            <a:cxnSpLocks/>
          </p:cNvCxnSpPr>
          <p:nvPr userDrawn="1"/>
        </p:nvCxnSpPr>
        <p:spPr>
          <a:xfrm>
            <a:off x="726923" y="4681559"/>
            <a:ext cx="5145539" cy="0"/>
          </a:xfrm>
          <a:prstGeom prst="line">
            <a:avLst/>
          </a:prstGeom>
          <a:ln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9D93DAEC-3AF6-6946-B171-91BC428EB5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24" y="4891273"/>
            <a:ext cx="5218112" cy="224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1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SUBTÍTULO DA SEÇÃO DA APRESENTAÇÃO</a:t>
            </a:r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21C32FB1-A064-764B-BBE6-949604DEB0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0338" y="2903666"/>
            <a:ext cx="5218112" cy="1472502"/>
          </a:xfrm>
          <a:prstGeom prst="rect">
            <a:avLst/>
          </a:prstGeom>
        </p:spPr>
        <p:txBody>
          <a:bodyPr lIns="0" tIns="0" rIns="0" bIns="91440" anchor="ctr">
            <a:normAutofit/>
          </a:bodyPr>
          <a:lstStyle>
            <a:lvl1pPr marL="0" indent="0">
              <a:lnSpc>
                <a:spcPct val="100000"/>
              </a:lnSpc>
              <a:buNone/>
              <a:defRPr sz="36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seção</a:t>
            </a:r>
            <a:r>
              <a:rPr lang="en-US"/>
              <a:t> </a:t>
            </a:r>
            <a:br>
              <a:rPr lang="en-US"/>
            </a:br>
            <a:r>
              <a:rPr lang="en-US"/>
              <a:t>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875FAE93-642E-9B42-AE57-F58E5335EA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338" y="1717135"/>
            <a:ext cx="5218112" cy="861604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3401503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287498E-4207-3649-929D-5B005A0406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37361" y="-3146777"/>
            <a:ext cx="5135234" cy="468206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0E58B68-37F7-094B-91F4-A16F2ED5D34E}"/>
              </a:ext>
            </a:extLst>
          </p:cNvPr>
          <p:cNvSpPr/>
          <p:nvPr userDrawn="1"/>
        </p:nvSpPr>
        <p:spPr>
          <a:xfrm>
            <a:off x="374290" y="1085425"/>
            <a:ext cx="3466867" cy="50527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9118D7-9D81-A041-9ED0-72A9A13A99F2}"/>
              </a:ext>
            </a:extLst>
          </p:cNvPr>
          <p:cNvSpPr/>
          <p:nvPr userDrawn="1"/>
        </p:nvSpPr>
        <p:spPr>
          <a:xfrm>
            <a:off x="3829727" y="1085425"/>
            <a:ext cx="7992211" cy="505270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8640" tIns="274320" rIns="640080"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97DB5C-0832-354B-BD47-04C01FF2E2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4291" y="1085423"/>
            <a:ext cx="3454910" cy="5052707"/>
          </a:xfrm>
          <a:prstGeom prst="rect">
            <a:avLst/>
          </a:prstGeom>
        </p:spPr>
        <p:txBody>
          <a:bodyPr lIns="457200" tIns="457200" rIns="457200" bIns="457200" anchor="ctr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Agenda</a:t>
            </a:r>
            <a:endParaRPr lang="pt-BR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B9E6F86-9284-A84C-A0B0-4E4D1B1942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1157" y="1085422"/>
            <a:ext cx="7980781" cy="5052709"/>
          </a:xfrm>
          <a:prstGeom prst="rect">
            <a:avLst/>
          </a:prstGeom>
        </p:spPr>
        <p:txBody>
          <a:bodyPr lIns="914400" tIns="457200" rIns="457200" bIns="457200" anchor="ctr">
            <a:normAutofit/>
          </a:bodyPr>
          <a:lstStyle>
            <a:lvl1pPr marL="514350" indent="-514350">
              <a:spcBef>
                <a:spcPts val="2200"/>
              </a:spcBef>
              <a:buFont typeface="+mj-lt"/>
              <a:buAutoNum type="arabicPeriod"/>
              <a:defRPr sz="20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502920" indent="0">
              <a:buFont typeface="+mj-lt"/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Font typeface="+mj-lt"/>
              <a:buNone/>
              <a:defRPr sz="16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b="1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b="1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seção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  <a:p>
            <a:pPr lvl="1"/>
            <a:r>
              <a:rPr lang="en-US" err="1"/>
              <a:t>Subseção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  <a:p>
            <a:pPr lvl="2"/>
            <a:r>
              <a:rPr lang="en-US" err="1"/>
              <a:t>Tópico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0A3C8B3-493B-1F41-B9DF-20D9474F5D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1572" y="314920"/>
            <a:ext cx="469618" cy="4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6200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em Branc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12AC18E-F0EA-B744-9E16-47302D425A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37361" y="-3146777"/>
            <a:ext cx="5135234" cy="4682066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6FB92F-57D5-AB45-9048-7B9CC446AA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EC2C49-06B1-054E-B03A-15CA4D81643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51572" y="314920"/>
            <a:ext cx="469618" cy="4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7196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9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54C2495-1D66-564C-9515-1F4472C4E5DC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-1760446" y="1"/>
            <a:ext cx="939352" cy="68579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85E3F6E-2378-B849-ABE5-877EE6E28819}"/>
              </a:ext>
            </a:extLst>
          </p:cNvPr>
          <p:cNvSpPr txBox="1"/>
          <p:nvPr userDrawn="1"/>
        </p:nvSpPr>
        <p:spPr>
          <a:xfrm>
            <a:off x="-1852640" y="-744943"/>
            <a:ext cx="1175656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pt-BR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Paleta </a:t>
            </a:r>
          </a:p>
          <a:p>
            <a:pPr algn="l"/>
            <a:r>
              <a:rPr lang="pt-BR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 cores</a:t>
            </a:r>
            <a:endParaRPr lang="pt-BR" sz="1400" b="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D3746D-C183-544F-9504-5AE0CE1AA27C}"/>
              </a:ext>
            </a:extLst>
          </p:cNvPr>
          <p:cNvSpPr/>
          <p:nvPr userDrawn="1"/>
        </p:nvSpPr>
        <p:spPr>
          <a:xfrm>
            <a:off x="0" y="6488668"/>
            <a:ext cx="12192000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4A94FC-D1F3-634C-8E71-62BBB336C9D1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 dirty="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MSIPCMContentMarking" descr="{&quot;HashCode&quot;:1369289849,&quot;Placement&quot;:&quot;Footer&quot;,&quot;Top&quot;:519.343,&quot;Left&quot;:368.744568,&quot;SlideWidth&quot;:960,&quot;SlideHeight&quot;:540}">
            <a:extLst>
              <a:ext uri="{FF2B5EF4-FFF2-40B4-BE49-F238E27FC236}">
                <a16:creationId xmlns:a16="http://schemas.microsoft.com/office/drawing/2014/main" id="{D7A2398C-1BBC-4067-90CA-5A1DF93CAD98}"/>
              </a:ext>
            </a:extLst>
          </p:cNvPr>
          <p:cNvSpPr txBox="1"/>
          <p:nvPr userDrawn="1"/>
        </p:nvSpPr>
        <p:spPr>
          <a:xfrm>
            <a:off x="4683056" y="6595656"/>
            <a:ext cx="2825888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000">
                <a:solidFill>
                  <a:srgbClr val="000000"/>
                </a:solidFill>
                <a:latin typeface="Calibri" panose="020F0502020204030204" pitchFamily="34" charset="0"/>
              </a:rPr>
              <a:t>INFORMAÇÃO PÚBLICA – PUBLIC INFORMATION</a:t>
            </a:r>
          </a:p>
        </p:txBody>
      </p:sp>
    </p:spTree>
    <p:extLst>
      <p:ext uri="{BB962C8B-B14F-4D97-AF65-F5344CB8AC3E}">
        <p14:creationId xmlns:p14="http://schemas.microsoft.com/office/powerpoint/2010/main" val="1101466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706" r:id="rId3"/>
    <p:sldLayoutId id="2147483708" r:id="rId4"/>
    <p:sldLayoutId id="2147483710" r:id="rId5"/>
    <p:sldLayoutId id="2147483712" r:id="rId6"/>
    <p:sldLayoutId id="2147483686" r:id="rId7"/>
    <p:sldLayoutId id="2147483696" r:id="rId8"/>
    <p:sldLayoutId id="2147483688" r:id="rId9"/>
    <p:sldLayoutId id="2147483682" r:id="rId10"/>
    <p:sldLayoutId id="2147483697" r:id="rId11"/>
    <p:sldLayoutId id="2147483698" r:id="rId12"/>
    <p:sldLayoutId id="2147483700" r:id="rId13"/>
    <p:sldLayoutId id="2147483701" r:id="rId14"/>
    <p:sldLayoutId id="2147483695" r:id="rId15"/>
    <p:sldLayoutId id="2147483694" r:id="rId16"/>
    <p:sldLayoutId id="2147483693" r:id="rId17"/>
    <p:sldLayoutId id="2147483692" r:id="rId18"/>
    <p:sldLayoutId id="2147483731" r:id="rId19"/>
    <p:sldLayoutId id="2147483691" r:id="rId20"/>
    <p:sldLayoutId id="2147483690" r:id="rId21"/>
    <p:sldLayoutId id="2147483689" r:id="rId22"/>
    <p:sldLayoutId id="2147483687" r:id="rId23"/>
    <p:sldLayoutId id="2147483678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54C2495-1D66-564C-9515-1F4472C4E5DC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-1760446" y="1"/>
            <a:ext cx="939352" cy="68579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85E3F6E-2378-B849-ABE5-877EE6E28819}"/>
              </a:ext>
            </a:extLst>
          </p:cNvPr>
          <p:cNvSpPr txBox="1"/>
          <p:nvPr userDrawn="1"/>
        </p:nvSpPr>
        <p:spPr>
          <a:xfrm>
            <a:off x="-1852640" y="-744943"/>
            <a:ext cx="1175656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pt-BR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Paleta </a:t>
            </a:r>
          </a:p>
          <a:p>
            <a:pPr algn="l"/>
            <a:r>
              <a:rPr lang="pt-BR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 cores</a:t>
            </a:r>
            <a:endParaRPr lang="pt-BR" sz="1400" b="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4A94FC-D1F3-634C-8E71-62BBB336C9D1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MSIPCMContentMarking" descr="{&quot;HashCode&quot;:1369289849,&quot;Placement&quot;:&quot;Footer&quot;,&quot;Top&quot;:519.343,&quot;Left&quot;:368.744568,&quot;SlideWidth&quot;:960,&quot;SlideHeight&quot;:540}">
            <a:extLst>
              <a:ext uri="{FF2B5EF4-FFF2-40B4-BE49-F238E27FC236}">
                <a16:creationId xmlns:a16="http://schemas.microsoft.com/office/drawing/2014/main" id="{91F3679B-8E7A-4A1F-8685-F835FD25EDCD}"/>
              </a:ext>
            </a:extLst>
          </p:cNvPr>
          <p:cNvSpPr txBox="1"/>
          <p:nvPr userDrawn="1"/>
        </p:nvSpPr>
        <p:spPr>
          <a:xfrm>
            <a:off x="4683056" y="6595656"/>
            <a:ext cx="2825888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000">
                <a:solidFill>
                  <a:srgbClr val="000000"/>
                </a:solidFill>
                <a:latin typeface="Calibri" panose="020F0502020204030204" pitchFamily="34" charset="0"/>
              </a:rPr>
              <a:t>INFORMAÇÃO PÚBLICA – PUBLIC INFORMATION</a:t>
            </a:r>
          </a:p>
        </p:txBody>
      </p:sp>
    </p:spTree>
    <p:extLst>
      <p:ext uri="{BB962C8B-B14F-4D97-AF65-F5344CB8AC3E}">
        <p14:creationId xmlns:p14="http://schemas.microsoft.com/office/powerpoint/2010/main" val="115994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24" r:id="rId2"/>
    <p:sldLayoutId id="2147483720" r:id="rId3"/>
    <p:sldLayoutId id="2147483728" r:id="rId4"/>
    <p:sldLayoutId id="2147483722" r:id="rId5"/>
    <p:sldLayoutId id="2147483730" r:id="rId6"/>
    <p:sldLayoutId id="2147483732" r:id="rId7"/>
    <p:sldLayoutId id="2147483763" r:id="rId8"/>
    <p:sldLayoutId id="2147483775" r:id="rId9"/>
    <p:sldLayoutId id="2147483734" r:id="rId10"/>
    <p:sldLayoutId id="2147483736" r:id="rId11"/>
    <p:sldLayoutId id="2147483738" r:id="rId12"/>
    <p:sldLayoutId id="2147483740" r:id="rId13"/>
    <p:sldLayoutId id="2147483742" r:id="rId14"/>
    <p:sldLayoutId id="2147483744" r:id="rId15"/>
    <p:sldLayoutId id="2147483746" r:id="rId16"/>
    <p:sldLayoutId id="2147483748" r:id="rId17"/>
    <p:sldLayoutId id="2147483750" r:id="rId18"/>
    <p:sldLayoutId id="2147483752" r:id="rId19"/>
    <p:sldLayoutId id="2147483754" r:id="rId20"/>
    <p:sldLayoutId id="2147483756" r:id="rId21"/>
    <p:sldLayoutId id="2147483777" r:id="rId22"/>
    <p:sldLayoutId id="2147483758" r:id="rId23"/>
    <p:sldLayoutId id="2147483776" r:id="rId24"/>
    <p:sldLayoutId id="2147483762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slide" Target="slide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B43AF-69D9-1341-85AB-FB44DF06C9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3882" y="2136195"/>
            <a:ext cx="10630803" cy="2426581"/>
          </a:xfrm>
        </p:spPr>
        <p:txBody>
          <a:bodyPr>
            <a:normAutofit/>
          </a:bodyPr>
          <a:lstStyle/>
          <a:p>
            <a:r>
              <a:rPr lang="pt-BR" sz="2400" dirty="0">
                <a:latin typeface="B3 Sans Display" pitchFamily="50" charset="0"/>
                <a:cs typeface="B3 Sans Display" pitchFamily="50" charset="0"/>
              </a:rPr>
              <a:t>ISA ENERGIA BRASIL S.A </a:t>
            </a:r>
            <a:r>
              <a:rPr lang="en-US" sz="2400" dirty="0">
                <a:latin typeface="B3 Sans Display" pitchFamily="50" charset="0"/>
                <a:cs typeface="B3 Sans Display" pitchFamily="50" charset="0"/>
              </a:rPr>
              <a:t>(</a:t>
            </a:r>
            <a:r>
              <a:rPr lang="en-US" sz="2400" i="1" dirty="0">
                <a:latin typeface="B3 Sans Display" pitchFamily="50" charset="0"/>
                <a:cs typeface="B3 Sans Display" pitchFamily="50" charset="0"/>
              </a:rPr>
              <a:t>Follow-on</a:t>
            </a:r>
            <a:r>
              <a:rPr lang="en-US" sz="2400" dirty="0">
                <a:latin typeface="B3 Sans Display" pitchFamily="50" charset="0"/>
                <a:cs typeface="B3 Sans Display" pitchFamily="50" charset="0"/>
              </a:rPr>
              <a:t>)</a:t>
            </a:r>
            <a:endParaRPr lang="en-BR" sz="2400" dirty="0">
              <a:solidFill>
                <a:schemeClr val="accent1"/>
              </a:solidFill>
              <a:latin typeface="B3 Sans Display" pitchFamily="50" charset="0"/>
              <a:cs typeface="B3 Sans Display" pitchFamily="50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9D044C-7BC4-7E40-A944-FFCFB258C5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b="1" dirty="0">
                <a:latin typeface="B3 Sans Display" pitchFamily="50" charset="0"/>
                <a:cs typeface="B3 Sans Display" pitchFamily="50" charset="0"/>
              </a:rPr>
              <a:t>MANUAL DE PROCEDIMENTOS OPERACIONAIS</a:t>
            </a:r>
            <a:endParaRPr lang="en-BR" b="1" dirty="0">
              <a:latin typeface="B3 Sans Display" pitchFamily="50" charset="0"/>
              <a:cs typeface="B3 Sans Display" pitchFamily="50" charset="0"/>
            </a:endParaRPr>
          </a:p>
          <a:p>
            <a:endParaRPr lang="en-BR" b="1" dirty="0">
              <a:latin typeface="B3 Sans Display" pitchFamily="50" charset="0"/>
              <a:cs typeface="B3 Sans Display" pitchFamily="50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19C7C8E-31C6-A747-B53E-9F7B35A650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0338" y="5750909"/>
            <a:ext cx="2014316" cy="244680"/>
          </a:xfrm>
        </p:spPr>
        <p:txBody>
          <a:bodyPr anchor="t"/>
          <a:lstStyle/>
          <a:p>
            <a:r>
              <a:rPr lang="pt-BR" b="1" dirty="0">
                <a:solidFill>
                  <a:schemeClr val="bg2">
                    <a:lumMod val="10000"/>
                  </a:schemeClr>
                </a:solidFill>
                <a:latin typeface="B3 Sans Display" pitchFamily="50" charset="0"/>
                <a:cs typeface="B3 Sans Display" pitchFamily="50" charset="0"/>
              </a:rPr>
              <a:t>14.07.2026 – Versão 01</a:t>
            </a:r>
          </a:p>
        </p:txBody>
      </p:sp>
      <p:pic>
        <p:nvPicPr>
          <p:cNvPr id="2" name="Imagem 421622315" descr="Logotipo&#10;&#10;Descrição gerada automaticamente">
            <a:extLst>
              <a:ext uri="{FF2B5EF4-FFF2-40B4-BE49-F238E27FC236}">
                <a16:creationId xmlns:a16="http://schemas.microsoft.com/office/drawing/2014/main" id="{439BBD8D-FB01-514E-324C-0106391433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116" b="7034"/>
          <a:stretch>
            <a:fillRect/>
          </a:stretch>
        </p:blipFill>
        <p:spPr>
          <a:xfrm>
            <a:off x="720338" y="2812386"/>
            <a:ext cx="2271698" cy="107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82940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58CC90-8BD2-9D9B-E130-980D55FC6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5846AA77-2A58-BB2F-8B68-325796D702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sz="6000" dirty="0"/>
              <a:t>Sumário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670D9D9-6015-B7DC-0BFA-C38A9EA456C3}"/>
              </a:ext>
            </a:extLst>
          </p:cNvPr>
          <p:cNvSpPr/>
          <p:nvPr/>
        </p:nvSpPr>
        <p:spPr>
          <a:xfrm>
            <a:off x="4885267" y="1080347"/>
            <a:ext cx="6228000" cy="50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id="{899C9F9F-A1EE-9D73-0004-6C8487D029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28682" y="1866233"/>
            <a:ext cx="5363307" cy="3178802"/>
          </a:xfrm>
        </p:spPr>
        <p:txBody>
          <a:bodyPr/>
          <a:lstStyle/>
          <a:p>
            <a:r>
              <a:rPr lang="pt-BR" sz="1800" b="1" dirty="0">
                <a:solidFill>
                  <a:schemeClr val="bg1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Disclaimer                                                           03</a:t>
            </a:r>
            <a:endParaRPr lang="pt-BR" sz="1800" b="1" dirty="0">
              <a:solidFill>
                <a:schemeClr val="bg1"/>
              </a:solidFill>
            </a:endParaRPr>
          </a:p>
          <a:p>
            <a:r>
              <a:rPr lang="pt-BR" sz="1800" b="1" dirty="0"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Dados da Oferta                                                 04</a:t>
            </a:r>
            <a:endParaRPr lang="pt-BR" sz="1800" b="1" dirty="0"/>
          </a:p>
          <a:p>
            <a:r>
              <a:rPr lang="pt-BR" sz="1800" b="1" dirty="0"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Modalidades da Oferta                                      05</a:t>
            </a:r>
            <a:endParaRPr lang="pt-BR" sz="1800" b="1" dirty="0"/>
          </a:p>
          <a:p>
            <a:r>
              <a:rPr lang="pt-BR" sz="1800" b="1" dirty="0"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Pontos de Atenção                                             06</a:t>
            </a:r>
            <a:endParaRPr lang="pt-BR" sz="1800" b="1" dirty="0"/>
          </a:p>
          <a:p>
            <a:r>
              <a:rPr lang="pt-BR" sz="1800" b="1" dirty="0"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Cronograma                                                        07</a:t>
            </a:r>
            <a:endParaRPr lang="pt-BR" sz="1800" b="1" dirty="0"/>
          </a:p>
          <a:p>
            <a:r>
              <a:rPr lang="pt-BR" sz="1800" b="1" dirty="0"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Referências                                                          08</a:t>
            </a:r>
            <a:endParaRPr lang="pt-BR" sz="1800" b="1" dirty="0"/>
          </a:p>
        </p:txBody>
      </p:sp>
    </p:spTree>
    <p:extLst>
      <p:ext uri="{BB962C8B-B14F-4D97-AF65-F5344CB8AC3E}">
        <p14:creationId xmlns:p14="http://schemas.microsoft.com/office/powerpoint/2010/main" val="423823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9">
            <a:extLst>
              <a:ext uri="{FF2B5EF4-FFF2-40B4-BE49-F238E27FC236}">
                <a16:creationId xmlns:a16="http://schemas.microsoft.com/office/drawing/2014/main" id="{FB84108A-B0CD-FC78-7852-A7ED6ABA8349}"/>
              </a:ext>
            </a:extLst>
          </p:cNvPr>
          <p:cNvSpPr txBox="1">
            <a:spLocks/>
          </p:cNvSpPr>
          <p:nvPr/>
        </p:nvSpPr>
        <p:spPr>
          <a:xfrm>
            <a:off x="4699175" y="777240"/>
            <a:ext cx="2793651" cy="6592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4400" dirty="0">
                <a:latin typeface="B3 Sans Display" pitchFamily="50" charset="0"/>
                <a:cs typeface="B3 Sans Display" pitchFamily="50" charset="0"/>
              </a:rPr>
              <a:t>Disclaimer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DB83E92-836E-B24C-C243-831AD7C0B4B8}"/>
              </a:ext>
            </a:extLst>
          </p:cNvPr>
          <p:cNvSpPr txBox="1"/>
          <p:nvPr/>
        </p:nvSpPr>
        <p:spPr>
          <a:xfrm>
            <a:off x="733044" y="2413338"/>
            <a:ext cx="107259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B3 Sans Display" pitchFamily="50" charset="0"/>
                <a:cs typeface="B3 Sans Display" pitchFamily="50" charset="0"/>
              </a:rPr>
              <a:t>Este Manual de Procedimentos Operacionais tem o objetivo de auxiliar os Participantes da Oferta a consultar as principais informações contidas nos documentos da oferta.</a:t>
            </a:r>
          </a:p>
          <a:p>
            <a:endParaRPr lang="pt-BR" dirty="0">
              <a:latin typeface="B3 Sans Display" pitchFamily="50" charset="0"/>
              <a:cs typeface="B3 Sans Display" pitchFamily="50" charset="0"/>
            </a:endParaRPr>
          </a:p>
          <a:p>
            <a:pPr algn="just"/>
            <a:r>
              <a:rPr lang="pt-BR" dirty="0">
                <a:latin typeface="B3 Sans Display" pitchFamily="50" charset="0"/>
                <a:cs typeface="B3 Sans Display" pitchFamily="50" charset="0"/>
              </a:rPr>
              <a:t>Toda e qualquer informação oficial deve ser consultada junto aos documentos oficiais da oferta.</a:t>
            </a:r>
          </a:p>
          <a:p>
            <a:endParaRPr lang="pt-BR" dirty="0">
              <a:latin typeface="B3 Sans Display" pitchFamily="50" charset="0"/>
              <a:cs typeface="B3 Sans Display" pitchFamily="50" charset="0"/>
            </a:endParaRPr>
          </a:p>
          <a:p>
            <a:pPr algn="just"/>
            <a:r>
              <a:rPr lang="pt-BR" dirty="0">
                <a:latin typeface="B3 Sans Display" pitchFamily="50" charset="0"/>
                <a:cs typeface="B3 Sans Display" pitchFamily="50" charset="0"/>
              </a:rPr>
              <a:t>Caso haja divergência entre o presente documento com relação ao documentos da oferta, prevalecerá as disposições constantes no Aviso ao Mercado, Prospecto Preliminar, etc.</a:t>
            </a:r>
          </a:p>
        </p:txBody>
      </p:sp>
    </p:spTree>
    <p:extLst>
      <p:ext uri="{BB962C8B-B14F-4D97-AF65-F5344CB8AC3E}">
        <p14:creationId xmlns:p14="http://schemas.microsoft.com/office/powerpoint/2010/main" val="376639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B90828A4-2623-49F3-9CE0-E745993A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3658" y="484034"/>
            <a:ext cx="4903825" cy="216495"/>
          </a:xfrm>
        </p:spPr>
        <p:txBody>
          <a:bodyPr/>
          <a:lstStyle/>
          <a:p>
            <a:r>
              <a:rPr lang="pt-BR" sz="1400" b="1" dirty="0">
                <a:solidFill>
                  <a:schemeClr val="accent1"/>
                </a:solidFill>
                <a:latin typeface="B3 Sans Display" pitchFamily="50" charset="0"/>
                <a:cs typeface="B3 Sans Display" pitchFamily="50" charset="0"/>
              </a:rPr>
              <a:t>DADOS DA OFERTA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8350FCA9-0D3D-875E-3B80-1CFAACD441B8}"/>
              </a:ext>
            </a:extLst>
          </p:cNvPr>
          <p:cNvGrpSpPr/>
          <p:nvPr/>
        </p:nvGrpSpPr>
        <p:grpSpPr>
          <a:xfrm>
            <a:off x="933969" y="2067253"/>
            <a:ext cx="4886970" cy="2974767"/>
            <a:chOff x="907182" y="1903286"/>
            <a:chExt cx="4886970" cy="3389399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8EFC1BA-2219-18B6-FD37-242F2AAABFC0}"/>
                </a:ext>
              </a:extLst>
            </p:cNvPr>
            <p:cNvSpPr/>
            <p:nvPr/>
          </p:nvSpPr>
          <p:spPr>
            <a:xfrm>
              <a:off x="907182" y="1910186"/>
              <a:ext cx="4879850" cy="3381813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B3 Sans Display" pitchFamily="50" charset="0"/>
                <a:cs typeface="B3 Sans Display" pitchFamily="50" charset="0"/>
              </a:endParaRPr>
            </a:p>
          </p:txBody>
        </p:sp>
        <p:sp>
          <p:nvSpPr>
            <p:cNvPr id="65" name="Retângulo 64">
              <a:extLst>
                <a:ext uri="{FF2B5EF4-FFF2-40B4-BE49-F238E27FC236}">
                  <a16:creationId xmlns:a16="http://schemas.microsoft.com/office/drawing/2014/main" id="{9987AF62-7768-E720-94A3-9674233671ED}"/>
                </a:ext>
              </a:extLst>
            </p:cNvPr>
            <p:cNvSpPr/>
            <p:nvPr/>
          </p:nvSpPr>
          <p:spPr>
            <a:xfrm>
              <a:off x="907485" y="1903286"/>
              <a:ext cx="84763" cy="3389399"/>
            </a:xfrm>
            <a:prstGeom prst="rect">
              <a:avLst/>
            </a:prstGeom>
            <a:solidFill>
              <a:srgbClr val="0014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3 Sans Display" pitchFamily="50" charset="0"/>
                <a:cs typeface="B3 Sans Display" pitchFamily="50" charset="0"/>
              </a:endParaRPr>
            </a:p>
          </p:txBody>
        </p:sp>
        <p:sp>
          <p:nvSpPr>
            <p:cNvPr id="66" name="Retângulo 65">
              <a:extLst>
                <a:ext uri="{FF2B5EF4-FFF2-40B4-BE49-F238E27FC236}">
                  <a16:creationId xmlns:a16="http://schemas.microsoft.com/office/drawing/2014/main" id="{493D31AF-97BB-AD06-26C8-56808FB42950}"/>
                </a:ext>
              </a:extLst>
            </p:cNvPr>
            <p:cNvSpPr/>
            <p:nvPr/>
          </p:nvSpPr>
          <p:spPr>
            <a:xfrm>
              <a:off x="992248" y="1910873"/>
              <a:ext cx="4801904" cy="3381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3 Sans Display" pitchFamily="50" charset="0"/>
                <a:cs typeface="B3 Sans Display" pitchFamily="50" charset="0"/>
              </a:endParaRPr>
            </a:p>
          </p:txBody>
        </p:sp>
        <p:sp>
          <p:nvSpPr>
            <p:cNvPr id="67" name="CaixaDeTexto 66">
              <a:extLst>
                <a:ext uri="{FF2B5EF4-FFF2-40B4-BE49-F238E27FC236}">
                  <a16:creationId xmlns:a16="http://schemas.microsoft.com/office/drawing/2014/main" id="{865B089C-5487-4E68-9261-FFEDC9341604}"/>
                </a:ext>
              </a:extLst>
            </p:cNvPr>
            <p:cNvSpPr txBox="1"/>
            <p:nvPr/>
          </p:nvSpPr>
          <p:spPr>
            <a:xfrm>
              <a:off x="992550" y="2132680"/>
              <a:ext cx="4793015" cy="28326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400" b="1" i="1" dirty="0">
                  <a:solidFill>
                    <a:srgbClr val="001460"/>
                  </a:solidFill>
                  <a:latin typeface="B3 Sans Display" pitchFamily="50" charset="0"/>
                  <a:cs typeface="B3 Sans Display" pitchFamily="50" charset="0"/>
                </a:rPr>
                <a:t>Follow-</a:t>
              </a:r>
              <a:r>
                <a:rPr lang="pt-BR" sz="1400" b="1" i="1" dirty="0" err="1">
                  <a:solidFill>
                    <a:srgbClr val="001460"/>
                  </a:solidFill>
                  <a:latin typeface="B3 Sans Display" pitchFamily="50" charset="0"/>
                  <a:cs typeface="B3 Sans Display" pitchFamily="50" charset="0"/>
                </a:rPr>
                <a:t>on</a:t>
              </a:r>
              <a:endPara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srgbClr val="001460"/>
                </a:solidFill>
                <a:effectLst/>
                <a:uLnTx/>
                <a:uFillTx/>
                <a:latin typeface="B3 Sans Display" pitchFamily="50" charset="0"/>
                <a:cs typeface="B3 Sans Display" pitchFamily="50" charset="0"/>
              </a:endParaRPr>
            </a:p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Oferta: </a:t>
              </a: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Primária</a:t>
              </a:r>
              <a:endPara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1460"/>
                </a:solidFill>
                <a:effectLst/>
                <a:uLnTx/>
                <a:uFillTx/>
                <a:latin typeface="B3 Sans Display" pitchFamily="50" charset="0"/>
                <a:cs typeface="B3 Sans Display" pitchFamily="50" charset="0"/>
              </a:endParaRPr>
            </a:p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Valor Mobiliário</a:t>
              </a:r>
              <a:r>
                <a:rPr kumimoji="0" lang="pt-BR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: </a:t>
              </a:r>
              <a:r>
                <a:rPr kumimoji="0" lang="pt-BR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Ações Preferenciais (PN)</a:t>
              </a:r>
            </a:p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Tipo de Adesão: </a:t>
              </a:r>
              <a:r>
                <a:rPr kumimoji="0" lang="pt-BR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Termo de Habilitação</a:t>
              </a:r>
            </a:p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Oferta Primária</a:t>
              </a: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 22.222.222 </a:t>
              </a:r>
              <a:r>
                <a:rPr lang="pt-BR" sz="1300" b="1" dirty="0">
                  <a:solidFill>
                    <a:srgbClr val="001460"/>
                  </a:solidFill>
                  <a:latin typeface="B3 Sans Display" pitchFamily="50" charset="0"/>
                  <a:cs typeface="B3 Sans Display" pitchFamily="50" charset="0"/>
                </a:rPr>
                <a:t>ações</a:t>
              </a:r>
            </a:p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Lote Adicional: </a:t>
              </a:r>
              <a:r>
                <a:rPr lang="pt-BR" sz="1300" b="1" dirty="0">
                  <a:solidFill>
                    <a:srgbClr val="001460"/>
                  </a:solidFill>
                  <a:latin typeface="B3 Sans Display" pitchFamily="50" charset="0"/>
                  <a:cs typeface="B3 Sans Display" pitchFamily="50" charset="0"/>
                </a:rPr>
                <a:t>Até 100 % (22.222.222 ações)</a:t>
              </a:r>
              <a:endParaRPr kumimoji="0" lang="pt-BR" sz="1300" b="1" i="0" u="none" strike="noStrike" kern="1200" cap="none" spc="0" normalizeH="0" baseline="0" noProof="0" dirty="0">
                <a:ln>
                  <a:noFill/>
                </a:ln>
                <a:solidFill>
                  <a:srgbClr val="001460"/>
                </a:solidFill>
                <a:effectLst/>
                <a:uLnTx/>
                <a:uFillTx/>
                <a:latin typeface="B3 Sans Display" pitchFamily="50" charset="0"/>
                <a:cs typeface="B3 Sans Display" pitchFamily="50" charset="0"/>
              </a:endParaRPr>
            </a:p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Lote Suplementar: </a:t>
              </a:r>
              <a:r>
                <a:rPr kumimoji="0" lang="pt-BR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N/A</a:t>
              </a:r>
            </a:p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Distribuição Parcial: </a:t>
              </a:r>
              <a:r>
                <a:rPr kumimoji="0" lang="pt-BR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N/A</a:t>
              </a:r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5589BC35-A0E5-CEAD-29B9-E50ECD2B376D}"/>
              </a:ext>
            </a:extLst>
          </p:cNvPr>
          <p:cNvGrpSpPr/>
          <p:nvPr/>
        </p:nvGrpSpPr>
        <p:grpSpPr>
          <a:xfrm>
            <a:off x="6460818" y="1201662"/>
            <a:ext cx="4964189" cy="1242161"/>
            <a:chOff x="6267055" y="1178061"/>
            <a:chExt cx="4964189" cy="1519371"/>
          </a:xfrm>
        </p:grpSpPr>
        <p:grpSp>
          <p:nvGrpSpPr>
            <p:cNvPr id="101" name="Agrupar 100">
              <a:extLst>
                <a:ext uri="{FF2B5EF4-FFF2-40B4-BE49-F238E27FC236}">
                  <a16:creationId xmlns:a16="http://schemas.microsoft.com/office/drawing/2014/main" id="{64A6EE0A-C90B-1E07-0383-CA321E9E87DA}"/>
                </a:ext>
              </a:extLst>
            </p:cNvPr>
            <p:cNvGrpSpPr/>
            <p:nvPr/>
          </p:nvGrpSpPr>
          <p:grpSpPr>
            <a:xfrm>
              <a:off x="6267055" y="1178061"/>
              <a:ext cx="4964189" cy="1519371"/>
              <a:chOff x="550718" y="1174174"/>
              <a:chExt cx="4087909" cy="546331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02" name="Retângulo 101">
                <a:extLst>
                  <a:ext uri="{FF2B5EF4-FFF2-40B4-BE49-F238E27FC236}">
                    <a16:creationId xmlns:a16="http://schemas.microsoft.com/office/drawing/2014/main" id="{EDB514F0-D6E6-96EB-2AE9-8AE28F33EA16}"/>
                  </a:ext>
                </a:extLst>
              </p:cNvPr>
              <p:cNvSpPr/>
              <p:nvPr/>
            </p:nvSpPr>
            <p:spPr>
              <a:xfrm>
                <a:off x="550718" y="1174174"/>
                <a:ext cx="70908" cy="546331"/>
              </a:xfrm>
              <a:prstGeom prst="rect">
                <a:avLst/>
              </a:prstGeom>
              <a:solidFill>
                <a:srgbClr val="0014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  <p:sp>
            <p:nvSpPr>
              <p:cNvPr id="103" name="Retângulo 102">
                <a:extLst>
                  <a:ext uri="{FF2B5EF4-FFF2-40B4-BE49-F238E27FC236}">
                    <a16:creationId xmlns:a16="http://schemas.microsoft.com/office/drawing/2014/main" id="{7B0D91AA-B576-5083-1C15-FF781EB8F034}"/>
                  </a:ext>
                </a:extLst>
              </p:cNvPr>
              <p:cNvSpPr/>
              <p:nvPr/>
            </p:nvSpPr>
            <p:spPr>
              <a:xfrm>
                <a:off x="621626" y="1175397"/>
                <a:ext cx="4017001" cy="5451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</p:grpSp>
        <p:sp>
          <p:nvSpPr>
            <p:cNvPr id="104" name="CaixaDeTexto 103">
              <a:extLst>
                <a:ext uri="{FF2B5EF4-FFF2-40B4-BE49-F238E27FC236}">
                  <a16:creationId xmlns:a16="http://schemas.microsoft.com/office/drawing/2014/main" id="{72AD381A-A10B-AC0B-8342-64A7FDB173EB}"/>
                </a:ext>
              </a:extLst>
            </p:cNvPr>
            <p:cNvSpPr txBox="1"/>
            <p:nvPr/>
          </p:nvSpPr>
          <p:spPr>
            <a:xfrm>
              <a:off x="6385308" y="1178061"/>
              <a:ext cx="4845633" cy="146263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COORDENADOR LÍDER - </a:t>
              </a: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BTG Pactual Investment Banking </a:t>
              </a:r>
              <a:r>
                <a:rPr kumimoji="0" lang="en-US" sz="13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Ltda</a:t>
              </a: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 </a:t>
              </a:r>
              <a:r>
                <a:rPr lang="pt-BR" sz="1200" b="1" dirty="0">
                  <a:solidFill>
                    <a:srgbClr val="001460"/>
                  </a:solidFill>
                  <a:latin typeface="B3 Sans Display" pitchFamily="50" charset="0"/>
                  <a:cs typeface="B3 Sans Display" pitchFamily="50" charset="0"/>
                </a:rPr>
                <a:t>Contato:  </a:t>
              </a:r>
              <a:r>
                <a:rPr lang="pt-BR" sz="1200" dirty="0">
                  <a:solidFill>
                    <a:srgbClr val="001460"/>
                  </a:solidFill>
                  <a:latin typeface="B3 Sans Display" pitchFamily="50" charset="0"/>
                  <a:cs typeface="B3 Sans Display" pitchFamily="50" charset="0"/>
                </a:rPr>
                <a:t>Lucas London</a:t>
              </a:r>
              <a:endParaRPr lang="pt-BR" sz="1200" b="1" dirty="0">
                <a:solidFill>
                  <a:srgbClr val="001460"/>
                </a:solidFill>
                <a:latin typeface="B3 Sans Display" pitchFamily="50" charset="0"/>
                <a:cs typeface="B3 Sans Display" pitchFamily="50" charset="0"/>
              </a:endParaRPr>
            </a:p>
            <a:p>
              <a:pPr lvl="0">
                <a:lnSpc>
                  <a:spcPct val="150000"/>
                </a:lnSpc>
                <a:defRPr/>
              </a:pPr>
              <a:r>
                <a:rPr lang="pt-BR" sz="1200" b="1" dirty="0" err="1">
                  <a:solidFill>
                    <a:srgbClr val="001460"/>
                  </a:solidFill>
                  <a:latin typeface="B3 Sans Display" pitchFamily="50" charset="0"/>
                  <a:cs typeface="B3 Sans Display" pitchFamily="50" charset="0"/>
                </a:rPr>
                <a:t>Tel</a:t>
              </a:r>
              <a:r>
                <a:rPr lang="pt-BR" sz="1200" b="1" dirty="0">
                  <a:solidFill>
                    <a:srgbClr val="001460"/>
                  </a:solidFill>
                  <a:latin typeface="B3 Sans Display" pitchFamily="50" charset="0"/>
                  <a:cs typeface="B3 Sans Display" pitchFamily="50" charset="0"/>
                </a:rPr>
                <a:t>: </a:t>
              </a:r>
              <a:r>
                <a:rPr lang="pt-BR" sz="1200" dirty="0">
                  <a:solidFill>
                    <a:srgbClr val="001460"/>
                  </a:solidFill>
                  <a:latin typeface="B3 Sans Display" pitchFamily="50" charset="0"/>
                  <a:cs typeface="B3 Sans Display" pitchFamily="50" charset="0"/>
                </a:rPr>
                <a:t>+55 (11) </a:t>
              </a:r>
              <a:r>
                <a:rPr lang="pt-BR" sz="1200" dirty="0">
                  <a:solidFill>
                    <a:srgbClr val="00145F"/>
                  </a:solidFill>
                  <a:latin typeface="B3 Sans Display" pitchFamily="50" charset="0"/>
                  <a:cs typeface="B3 Sans Display" pitchFamily="50" charset="0"/>
                </a:rPr>
                <a:t>3383-4926</a:t>
              </a:r>
              <a:endParaRPr lang="pt-BR" sz="1200" dirty="0">
                <a:solidFill>
                  <a:srgbClr val="001460"/>
                </a:solidFill>
                <a:latin typeface="B3 Sans Display" pitchFamily="50" charset="0"/>
                <a:cs typeface="B3 Sans Display" pitchFamily="50" charset="0"/>
              </a:endParaRPr>
            </a:p>
            <a:p>
              <a:pPr lvl="0">
                <a:lnSpc>
                  <a:spcPct val="150000"/>
                </a:lnSpc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E-mail: </a:t>
              </a:r>
              <a:r>
                <a:rPr lang="it-IT" sz="1200" dirty="0">
                  <a:solidFill>
                    <a:srgbClr val="001460"/>
                  </a:solidFill>
                  <a:latin typeface="B3 Sans Display" pitchFamily="50" charset="0"/>
                  <a:cs typeface="B3 Sans Display" pitchFamily="50" charset="0"/>
                </a:rPr>
                <a:t>lucas.london@btgpactual.com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5BF2FF4D-7E61-AADB-6073-8D52F49779AF}"/>
              </a:ext>
            </a:extLst>
          </p:cNvPr>
          <p:cNvGrpSpPr/>
          <p:nvPr/>
        </p:nvGrpSpPr>
        <p:grpSpPr>
          <a:xfrm>
            <a:off x="934272" y="1206284"/>
            <a:ext cx="4888566" cy="743751"/>
            <a:chOff x="907485" y="1172650"/>
            <a:chExt cx="4888566" cy="546331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66D4250D-D07D-9318-43E5-73944F0F9F9F}"/>
                </a:ext>
              </a:extLst>
            </p:cNvPr>
            <p:cNvSpPr/>
            <p:nvPr/>
          </p:nvSpPr>
          <p:spPr>
            <a:xfrm>
              <a:off x="907485" y="1180914"/>
              <a:ext cx="4878081" cy="537455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B3 Sans Display" pitchFamily="50" charset="0"/>
                <a:cs typeface="B3 Sans Display" pitchFamily="50" charset="0"/>
              </a:endParaRPr>
            </a:p>
          </p:txBody>
        </p:sp>
        <p:sp>
          <p:nvSpPr>
            <p:cNvPr id="62" name="Retângulo 61">
              <a:extLst>
                <a:ext uri="{FF2B5EF4-FFF2-40B4-BE49-F238E27FC236}">
                  <a16:creationId xmlns:a16="http://schemas.microsoft.com/office/drawing/2014/main" id="{1DCAEFFA-0FB3-1647-531D-50DC72E075C1}"/>
                </a:ext>
              </a:extLst>
            </p:cNvPr>
            <p:cNvSpPr/>
            <p:nvPr/>
          </p:nvSpPr>
          <p:spPr>
            <a:xfrm>
              <a:off x="977011" y="1173261"/>
              <a:ext cx="4819040" cy="5451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3 Sans Display" pitchFamily="50" charset="0"/>
                <a:cs typeface="B3 Sans Display" pitchFamily="50" charset="0"/>
              </a:endParaRP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6C3AE1AC-E72D-C9CB-F857-506F77377E5E}"/>
                </a:ext>
              </a:extLst>
            </p:cNvPr>
            <p:cNvSpPr txBox="1"/>
            <p:nvPr/>
          </p:nvSpPr>
          <p:spPr>
            <a:xfrm>
              <a:off x="992550" y="1199594"/>
              <a:ext cx="4794781" cy="4973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EMISSOR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ISA Energia Brasil S.A </a:t>
              </a:r>
            </a:p>
            <a:p>
              <a:pPr lvl="0">
                <a:defRPr/>
              </a:pPr>
              <a:r>
                <a:rPr kumimoji="0" lang="pt-BR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CNPJ: </a:t>
              </a:r>
              <a:r>
                <a:rPr lang="pt-BR" sz="1300" b="1" dirty="0">
                  <a:solidFill>
                    <a:srgbClr val="001460"/>
                  </a:solidFill>
                  <a:latin typeface="B3 Sans Display" pitchFamily="50" charset="0"/>
                  <a:cs typeface="B3 Sans Display" pitchFamily="50" charset="0"/>
                </a:rPr>
                <a:t>02.998.611/0001-04</a:t>
              </a:r>
              <a:r>
                <a:rPr kumimoji="0" lang="pt-BR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001460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 </a:t>
              </a:r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B123AD4C-20F6-B0C2-B910-D65A45D01F3D}"/>
                </a:ext>
              </a:extLst>
            </p:cNvPr>
            <p:cNvSpPr/>
            <p:nvPr/>
          </p:nvSpPr>
          <p:spPr>
            <a:xfrm>
              <a:off x="907485" y="1172650"/>
              <a:ext cx="85066" cy="546331"/>
            </a:xfrm>
            <a:prstGeom prst="rect">
              <a:avLst/>
            </a:prstGeom>
            <a:solidFill>
              <a:srgbClr val="0014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3 Sans Display" pitchFamily="50" charset="0"/>
                <a:cs typeface="B3 Sans Display" pitchFamily="50" charset="0"/>
              </a:endParaRP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EBFE6169-9EEB-A992-6445-A03D799F2657}"/>
              </a:ext>
            </a:extLst>
          </p:cNvPr>
          <p:cNvGrpSpPr/>
          <p:nvPr/>
        </p:nvGrpSpPr>
        <p:grpSpPr>
          <a:xfrm>
            <a:off x="934268" y="5242121"/>
            <a:ext cx="4888570" cy="546331"/>
            <a:chOff x="907481" y="5462048"/>
            <a:chExt cx="4888570" cy="546331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24CF9F4F-B2AA-7884-FBEE-E5C7538CF4DB}"/>
                </a:ext>
              </a:extLst>
            </p:cNvPr>
            <p:cNvSpPr/>
            <p:nvPr/>
          </p:nvSpPr>
          <p:spPr>
            <a:xfrm>
              <a:off x="907481" y="5463272"/>
              <a:ext cx="4879850" cy="545107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B3 Sans Display" pitchFamily="50" charset="0"/>
                <a:cs typeface="B3 Sans Display" pitchFamily="50" charset="0"/>
              </a:endParaRPr>
            </a:p>
          </p:txBody>
        </p:sp>
        <p:sp>
          <p:nvSpPr>
            <p:cNvPr id="72" name="Retângulo 71">
              <a:extLst>
                <a:ext uri="{FF2B5EF4-FFF2-40B4-BE49-F238E27FC236}">
                  <a16:creationId xmlns:a16="http://schemas.microsoft.com/office/drawing/2014/main" id="{00000AAA-3858-F384-B7E8-1E9A3CFAB861}"/>
                </a:ext>
              </a:extLst>
            </p:cNvPr>
            <p:cNvSpPr/>
            <p:nvPr/>
          </p:nvSpPr>
          <p:spPr>
            <a:xfrm>
              <a:off x="992551" y="5463271"/>
              <a:ext cx="4794780" cy="5451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3 Sans Display" pitchFamily="50" charset="0"/>
                <a:cs typeface="B3 Sans Display" pitchFamily="50" charset="0"/>
              </a:endParaRPr>
            </a:p>
          </p:txBody>
        </p:sp>
        <p:pic>
          <p:nvPicPr>
            <p:cNvPr id="90" name="Graphic 175">
              <a:extLst>
                <a:ext uri="{FF2B5EF4-FFF2-40B4-BE49-F238E27FC236}">
                  <a16:creationId xmlns:a16="http://schemas.microsoft.com/office/drawing/2014/main" id="{42573762-6D9E-8613-1C6A-0B6624521D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13901" y="5564888"/>
              <a:ext cx="181680" cy="340649"/>
            </a:xfrm>
            <a:prstGeom prst="rect">
              <a:avLst/>
            </a:prstGeom>
          </p:spPr>
        </p:pic>
        <p:sp>
          <p:nvSpPr>
            <p:cNvPr id="69" name="CaixaDeTexto 68">
              <a:extLst>
                <a:ext uri="{FF2B5EF4-FFF2-40B4-BE49-F238E27FC236}">
                  <a16:creationId xmlns:a16="http://schemas.microsoft.com/office/drawing/2014/main" id="{D2C27303-6920-3A4F-28E2-F032FFFE7141}"/>
                </a:ext>
              </a:extLst>
            </p:cNvPr>
            <p:cNvSpPr txBox="1"/>
            <p:nvPr/>
          </p:nvSpPr>
          <p:spPr>
            <a:xfrm>
              <a:off x="1416931" y="5581323"/>
              <a:ext cx="4379120" cy="30777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145F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Preço: A ser definido em </a:t>
              </a:r>
              <a:r>
                <a:rPr kumimoji="0" lang="pt-BR" sz="1400" b="1" i="1" u="none" strike="noStrike" kern="1200" cap="none" spc="0" normalizeH="0" baseline="0" noProof="0" dirty="0">
                  <a:ln>
                    <a:noFill/>
                  </a:ln>
                  <a:solidFill>
                    <a:srgbClr val="00145F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rPr>
                <a:t>bookbuilding</a:t>
              </a:r>
              <a:endPara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srgbClr val="00145F"/>
                </a:solidFill>
                <a:effectLst/>
                <a:uLnTx/>
                <a:uFillTx/>
                <a:latin typeface="B3 Sans Display" pitchFamily="50" charset="0"/>
                <a:cs typeface="B3 Sans Display" pitchFamily="50" charset="0"/>
              </a:endParaRPr>
            </a:p>
          </p:txBody>
        </p:sp>
        <p:sp>
          <p:nvSpPr>
            <p:cNvPr id="71" name="Retângulo 70">
              <a:extLst>
                <a:ext uri="{FF2B5EF4-FFF2-40B4-BE49-F238E27FC236}">
                  <a16:creationId xmlns:a16="http://schemas.microsoft.com/office/drawing/2014/main" id="{F47028D8-AF40-AE32-84E9-695916AA90A0}"/>
                </a:ext>
              </a:extLst>
            </p:cNvPr>
            <p:cNvSpPr/>
            <p:nvPr/>
          </p:nvSpPr>
          <p:spPr>
            <a:xfrm>
              <a:off x="907485" y="5462048"/>
              <a:ext cx="85066" cy="546331"/>
            </a:xfrm>
            <a:prstGeom prst="rect">
              <a:avLst/>
            </a:prstGeom>
            <a:solidFill>
              <a:srgbClr val="0014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3 Sans Display" pitchFamily="50" charset="0"/>
                <a:cs typeface="B3 Sans Display" pitchFamily="50" charset="0"/>
              </a:endParaRPr>
            </a:p>
          </p:txBody>
        </p:sp>
      </p:grpSp>
      <p:grpSp>
        <p:nvGrpSpPr>
          <p:cNvPr id="55" name="Agrupar 54">
            <a:extLst>
              <a:ext uri="{FF2B5EF4-FFF2-40B4-BE49-F238E27FC236}">
                <a16:creationId xmlns:a16="http://schemas.microsoft.com/office/drawing/2014/main" id="{36249C47-B53D-5DD6-5979-C1CBF6D83229}"/>
              </a:ext>
            </a:extLst>
          </p:cNvPr>
          <p:cNvGrpSpPr/>
          <p:nvPr/>
        </p:nvGrpSpPr>
        <p:grpSpPr>
          <a:xfrm>
            <a:off x="6469909" y="2722539"/>
            <a:ext cx="4962204" cy="697733"/>
            <a:chOff x="6469909" y="2561668"/>
            <a:chExt cx="4962204" cy="697733"/>
          </a:xfrm>
        </p:grpSpPr>
        <p:grpSp>
          <p:nvGrpSpPr>
            <p:cNvPr id="35" name="Agrupar 34">
              <a:extLst>
                <a:ext uri="{FF2B5EF4-FFF2-40B4-BE49-F238E27FC236}">
                  <a16:creationId xmlns:a16="http://schemas.microsoft.com/office/drawing/2014/main" id="{99F7A471-B6CF-45AE-8382-8E08C0C890FD}"/>
                </a:ext>
              </a:extLst>
            </p:cNvPr>
            <p:cNvGrpSpPr/>
            <p:nvPr/>
          </p:nvGrpSpPr>
          <p:grpSpPr>
            <a:xfrm>
              <a:off x="9740600" y="2561668"/>
              <a:ext cx="1691513" cy="691163"/>
              <a:chOff x="9704159" y="2770401"/>
              <a:chExt cx="1738070" cy="691163"/>
            </a:xfrm>
          </p:grpSpPr>
          <p:sp>
            <p:nvSpPr>
              <p:cNvPr id="76" name="Retângulo 75">
                <a:extLst>
                  <a:ext uri="{FF2B5EF4-FFF2-40B4-BE49-F238E27FC236}">
                    <a16:creationId xmlns:a16="http://schemas.microsoft.com/office/drawing/2014/main" id="{1DF6787D-0578-1485-C153-5DB0B6B4B813}"/>
                  </a:ext>
                </a:extLst>
              </p:cNvPr>
              <p:cNvSpPr/>
              <p:nvPr/>
            </p:nvSpPr>
            <p:spPr>
              <a:xfrm>
                <a:off x="9704159" y="2770401"/>
                <a:ext cx="1738070" cy="68765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  <p:sp>
            <p:nvSpPr>
              <p:cNvPr id="77" name="Retângulo 76">
                <a:extLst>
                  <a:ext uri="{FF2B5EF4-FFF2-40B4-BE49-F238E27FC236}">
                    <a16:creationId xmlns:a16="http://schemas.microsoft.com/office/drawing/2014/main" id="{434A452A-FB8D-27C0-5D69-68882A6C9F67}"/>
                  </a:ext>
                </a:extLst>
              </p:cNvPr>
              <p:cNvSpPr/>
              <p:nvPr/>
            </p:nvSpPr>
            <p:spPr>
              <a:xfrm>
                <a:off x="9704159" y="2770401"/>
                <a:ext cx="1738070" cy="27781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3 Sans Display" pitchFamily="50" charset="0"/>
                    <a:cs typeface="B3 Sans Display" pitchFamily="50" charset="0"/>
                  </a:rPr>
                  <a:t>Reservas em</a:t>
                </a:r>
                <a:endPara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  <p:sp>
            <p:nvSpPr>
              <p:cNvPr id="79" name="CaixaDeTexto 78">
                <a:extLst>
                  <a:ext uri="{FF2B5EF4-FFF2-40B4-BE49-F238E27FC236}">
                    <a16:creationId xmlns:a16="http://schemas.microsoft.com/office/drawing/2014/main" id="{3B36E673-D14D-E963-6CA0-6D682C7D7B0B}"/>
                  </a:ext>
                </a:extLst>
              </p:cNvPr>
              <p:cNvSpPr txBox="1"/>
              <p:nvPr/>
            </p:nvSpPr>
            <p:spPr>
              <a:xfrm>
                <a:off x="9704159" y="3085614"/>
                <a:ext cx="173807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pt-BR" sz="1600" b="1" dirty="0">
                    <a:solidFill>
                      <a:schemeClr val="accent2"/>
                    </a:solidFill>
                    <a:latin typeface="B3 Sans Display" pitchFamily="50" charset="0"/>
                    <a:cs typeface="B3 Sans Display" pitchFamily="50" charset="0"/>
                  </a:rPr>
                  <a:t>Quantidade</a:t>
                </a:r>
                <a:endPara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  <p:sp>
            <p:nvSpPr>
              <p:cNvPr id="30" name="Retângulo 29">
                <a:extLst>
                  <a:ext uri="{FF2B5EF4-FFF2-40B4-BE49-F238E27FC236}">
                    <a16:creationId xmlns:a16="http://schemas.microsoft.com/office/drawing/2014/main" id="{42E62496-3A1F-CE90-7E44-8BD820B628D9}"/>
                  </a:ext>
                </a:extLst>
              </p:cNvPr>
              <p:cNvSpPr/>
              <p:nvPr/>
            </p:nvSpPr>
            <p:spPr>
              <a:xfrm>
                <a:off x="9704159" y="3048218"/>
                <a:ext cx="1738070" cy="413346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5AA5FF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</p:grpSp>
        <p:grpSp>
          <p:nvGrpSpPr>
            <p:cNvPr id="34" name="Agrupar 33">
              <a:extLst>
                <a:ext uri="{FF2B5EF4-FFF2-40B4-BE49-F238E27FC236}">
                  <a16:creationId xmlns:a16="http://schemas.microsoft.com/office/drawing/2014/main" id="{5738123F-5F3F-16B9-D92A-1818B1E10CF3}"/>
                </a:ext>
              </a:extLst>
            </p:cNvPr>
            <p:cNvGrpSpPr/>
            <p:nvPr/>
          </p:nvGrpSpPr>
          <p:grpSpPr>
            <a:xfrm>
              <a:off x="6469909" y="2561668"/>
              <a:ext cx="1892931" cy="697733"/>
              <a:chOff x="6320324" y="2763831"/>
              <a:chExt cx="1892931" cy="697733"/>
            </a:xfrm>
          </p:grpSpPr>
          <p:sp>
            <p:nvSpPr>
              <p:cNvPr id="40" name="Retângulo 39">
                <a:extLst>
                  <a:ext uri="{FF2B5EF4-FFF2-40B4-BE49-F238E27FC236}">
                    <a16:creationId xmlns:a16="http://schemas.microsoft.com/office/drawing/2014/main" id="{95BDBCDC-EA57-A57C-DB9F-D5BD3D8B9A03}"/>
                  </a:ext>
                </a:extLst>
              </p:cNvPr>
              <p:cNvSpPr/>
              <p:nvPr/>
            </p:nvSpPr>
            <p:spPr>
              <a:xfrm>
                <a:off x="6320324" y="2770401"/>
                <a:ext cx="1888170" cy="6911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  <p:sp>
            <p:nvSpPr>
              <p:cNvPr id="41" name="Retângulo 40">
                <a:extLst>
                  <a:ext uri="{FF2B5EF4-FFF2-40B4-BE49-F238E27FC236}">
                    <a16:creationId xmlns:a16="http://schemas.microsoft.com/office/drawing/2014/main" id="{3A2B2BF3-880B-1162-2B34-7CD29B9426AA}"/>
                  </a:ext>
                </a:extLst>
              </p:cNvPr>
              <p:cNvSpPr/>
              <p:nvPr/>
            </p:nvSpPr>
            <p:spPr>
              <a:xfrm>
                <a:off x="6320324" y="2763831"/>
                <a:ext cx="1888170" cy="28438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3 Sans Display" pitchFamily="50" charset="0"/>
                    <a:cs typeface="B3 Sans Display" pitchFamily="50" charset="0"/>
                  </a:rPr>
                  <a:t>ISIN</a:t>
                </a:r>
                <a:endPara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  <p:sp>
            <p:nvSpPr>
              <p:cNvPr id="46" name="CaixaDeTexto 45">
                <a:extLst>
                  <a:ext uri="{FF2B5EF4-FFF2-40B4-BE49-F238E27FC236}">
                    <a16:creationId xmlns:a16="http://schemas.microsoft.com/office/drawing/2014/main" id="{8E84555D-E8E1-45D1-559F-DCAD472E4186}"/>
                  </a:ext>
                </a:extLst>
              </p:cNvPr>
              <p:cNvSpPr txBox="1"/>
              <p:nvPr/>
            </p:nvSpPr>
            <p:spPr>
              <a:xfrm>
                <a:off x="6320630" y="3088899"/>
                <a:ext cx="189262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pt-BR" sz="1600" b="1" dirty="0">
                    <a:solidFill>
                      <a:schemeClr val="accent2"/>
                    </a:solidFill>
                    <a:latin typeface="B3 Sans Display" pitchFamily="50" charset="0"/>
                    <a:cs typeface="B3 Sans Display" pitchFamily="50" charset="0"/>
                  </a:rPr>
                  <a:t>BRISAEACNPR9</a:t>
                </a:r>
                <a:endParaRPr kumimoji="0" lang="pt-BR" sz="1600" b="1" i="0" u="none" strike="noStrike" kern="1200" cap="none" spc="0" normalizeH="0" baseline="0" noProof="0" dirty="0">
                  <a:solidFill>
                    <a:schemeClr val="accent2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  <p:sp>
            <p:nvSpPr>
              <p:cNvPr id="78" name="Retângulo 77">
                <a:extLst>
                  <a:ext uri="{FF2B5EF4-FFF2-40B4-BE49-F238E27FC236}">
                    <a16:creationId xmlns:a16="http://schemas.microsoft.com/office/drawing/2014/main" id="{27EF4187-6F37-33F4-6B2B-48DCF2B2ABCE}"/>
                  </a:ext>
                </a:extLst>
              </p:cNvPr>
              <p:cNvSpPr/>
              <p:nvPr/>
            </p:nvSpPr>
            <p:spPr>
              <a:xfrm>
                <a:off x="6320324" y="3054788"/>
                <a:ext cx="1888169" cy="406776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5AA5FF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</p:grpSp>
        <p:grpSp>
          <p:nvGrpSpPr>
            <p:cNvPr id="33" name="Agrupar 32">
              <a:extLst>
                <a:ext uri="{FF2B5EF4-FFF2-40B4-BE49-F238E27FC236}">
                  <a16:creationId xmlns:a16="http://schemas.microsoft.com/office/drawing/2014/main" id="{4043B30F-22D9-F0DA-7380-A2D34CDEBD10}"/>
                </a:ext>
              </a:extLst>
            </p:cNvPr>
            <p:cNvGrpSpPr/>
            <p:nvPr/>
          </p:nvGrpSpPr>
          <p:grpSpPr>
            <a:xfrm>
              <a:off x="8571111" y="2561669"/>
              <a:ext cx="961218" cy="697732"/>
              <a:chOff x="10223427" y="2723267"/>
              <a:chExt cx="891416" cy="689828"/>
            </a:xfrm>
          </p:grpSpPr>
          <p:sp>
            <p:nvSpPr>
              <p:cNvPr id="49" name="Retângulo 48">
                <a:extLst>
                  <a:ext uri="{FF2B5EF4-FFF2-40B4-BE49-F238E27FC236}">
                    <a16:creationId xmlns:a16="http://schemas.microsoft.com/office/drawing/2014/main" id="{F352DA32-5E17-A3B6-8AC6-998923449738}"/>
                  </a:ext>
                </a:extLst>
              </p:cNvPr>
              <p:cNvSpPr/>
              <p:nvPr/>
            </p:nvSpPr>
            <p:spPr>
              <a:xfrm>
                <a:off x="10223427" y="2725445"/>
                <a:ext cx="891416" cy="6876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  <p:sp>
            <p:nvSpPr>
              <p:cNvPr id="50" name="Retângulo 49">
                <a:extLst>
                  <a:ext uri="{FF2B5EF4-FFF2-40B4-BE49-F238E27FC236}">
                    <a16:creationId xmlns:a16="http://schemas.microsoft.com/office/drawing/2014/main" id="{9335DA3E-73CA-A153-0AC3-DE99EC946794}"/>
                  </a:ext>
                </a:extLst>
              </p:cNvPr>
              <p:cNvSpPr/>
              <p:nvPr/>
            </p:nvSpPr>
            <p:spPr>
              <a:xfrm>
                <a:off x="10228181" y="2723267"/>
                <a:ext cx="886662" cy="29514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3 Sans Display" pitchFamily="50" charset="0"/>
                    <a:cs typeface="B3 Sans Display" pitchFamily="50" charset="0"/>
                  </a:rPr>
                  <a:t>Ticker</a:t>
                </a:r>
                <a:endPara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  <p:sp>
            <p:nvSpPr>
              <p:cNvPr id="53" name="CaixaDeTexto 52">
                <a:extLst>
                  <a:ext uri="{FF2B5EF4-FFF2-40B4-BE49-F238E27FC236}">
                    <a16:creationId xmlns:a16="http://schemas.microsoft.com/office/drawing/2014/main" id="{09C83976-0576-DC62-C018-B9C48B0F6363}"/>
                  </a:ext>
                </a:extLst>
              </p:cNvPr>
              <p:cNvSpPr txBox="1"/>
              <p:nvPr/>
            </p:nvSpPr>
            <p:spPr>
              <a:xfrm>
                <a:off x="10228181" y="3046474"/>
                <a:ext cx="886662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kumimoji="0" lang="pt-B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/>
                    </a:solidFill>
                    <a:effectLst/>
                    <a:uLnTx/>
                    <a:uFillTx/>
                    <a:latin typeface="B3 Sans Display" pitchFamily="50" charset="0"/>
                    <a:cs typeface="B3 Sans Display" pitchFamily="50" charset="0"/>
                  </a:rPr>
                  <a:t>ISAE4</a:t>
                </a:r>
              </a:p>
            </p:txBody>
          </p:sp>
          <p:sp>
            <p:nvSpPr>
              <p:cNvPr id="32" name="Retângulo 31">
                <a:extLst>
                  <a:ext uri="{FF2B5EF4-FFF2-40B4-BE49-F238E27FC236}">
                    <a16:creationId xmlns:a16="http://schemas.microsoft.com/office/drawing/2014/main" id="{FEA764D5-B1C6-10EE-FF9D-1C660E5B669A}"/>
                  </a:ext>
                </a:extLst>
              </p:cNvPr>
              <p:cNvSpPr/>
              <p:nvPr/>
            </p:nvSpPr>
            <p:spPr>
              <a:xfrm>
                <a:off x="10228181" y="3018408"/>
                <a:ext cx="886662" cy="39468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5AA5FF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</p:grp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FF3A3ED8-70C8-9406-2DE2-C23E4665BB75}"/>
              </a:ext>
            </a:extLst>
          </p:cNvPr>
          <p:cNvGrpSpPr/>
          <p:nvPr/>
        </p:nvGrpSpPr>
        <p:grpSpPr>
          <a:xfrm>
            <a:off x="6460818" y="3677396"/>
            <a:ext cx="4971295" cy="1140146"/>
            <a:chOff x="9704159" y="2770401"/>
            <a:chExt cx="1738070" cy="691163"/>
          </a:xfrm>
        </p:grpSpPr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62F97779-17C7-ECCE-39C3-633F04F1BE29}"/>
                </a:ext>
              </a:extLst>
            </p:cNvPr>
            <p:cNvSpPr/>
            <p:nvPr/>
          </p:nvSpPr>
          <p:spPr>
            <a:xfrm>
              <a:off x="9704159" y="2770401"/>
              <a:ext cx="1738070" cy="687651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3 Sans Display" pitchFamily="50" charset="0"/>
                <a:cs typeface="B3 Sans Display" pitchFamily="50" charset="0"/>
              </a:endParaRPr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DF8E6497-8B6F-1537-F6ED-6605F7D5C8EC}"/>
                </a:ext>
              </a:extLst>
            </p:cNvPr>
            <p:cNvSpPr/>
            <p:nvPr/>
          </p:nvSpPr>
          <p:spPr>
            <a:xfrm>
              <a:off x="9704159" y="2770401"/>
              <a:ext cx="1738070" cy="27781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pt-BR" sz="1200" b="1" dirty="0">
                  <a:solidFill>
                    <a:prstClr val="white"/>
                  </a:solidFill>
                </a:rPr>
                <a:t>Fatores (Limite de Subscrição Proporcional)</a:t>
              </a:r>
              <a:endParaRPr lang="pt-BR" sz="1200" dirty="0">
                <a:solidFill>
                  <a:prstClr val="white"/>
                </a:solidFill>
              </a:endParaRPr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098E53B9-2150-E3FA-0093-518E890306F3}"/>
                </a:ext>
              </a:extLst>
            </p:cNvPr>
            <p:cNvSpPr txBox="1"/>
            <p:nvPr/>
          </p:nvSpPr>
          <p:spPr>
            <a:xfrm>
              <a:off x="9704159" y="3057291"/>
              <a:ext cx="1738070" cy="3544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pt-BR" sz="1600" b="1" dirty="0">
                  <a:solidFill>
                    <a:schemeClr val="accent2"/>
                  </a:solidFill>
                </a:rPr>
                <a:t>Fator Mínimo: 0,033727 ações ON e/ou PN</a:t>
              </a: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pt-BR" sz="1600" b="1" dirty="0">
                  <a:solidFill>
                    <a:schemeClr val="accent2"/>
                  </a:solidFill>
                </a:rPr>
                <a:t>Fator Máximo: 0,067454 ações ON e/ou PN</a:t>
              </a:r>
            </a:p>
          </p:txBody>
        </p:sp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4DE636F6-BADD-1202-6230-3D5FBA3885AF}"/>
                </a:ext>
              </a:extLst>
            </p:cNvPr>
            <p:cNvSpPr/>
            <p:nvPr/>
          </p:nvSpPr>
          <p:spPr>
            <a:xfrm>
              <a:off x="9704159" y="3048218"/>
              <a:ext cx="1738070" cy="41334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5AA5FF"/>
                </a:solidFill>
                <a:effectLst/>
                <a:uLnTx/>
                <a:uFillTx/>
                <a:latin typeface="B3 Sans Display" pitchFamily="50" charset="0"/>
                <a:cs typeface="B3 Sans Display" pitchFamily="50" charset="0"/>
              </a:endParaRPr>
            </a:p>
          </p:txBody>
        </p:sp>
      </p:grpSp>
      <p:grpSp>
        <p:nvGrpSpPr>
          <p:cNvPr id="56" name="Agrupar 55">
            <a:extLst>
              <a:ext uri="{FF2B5EF4-FFF2-40B4-BE49-F238E27FC236}">
                <a16:creationId xmlns:a16="http://schemas.microsoft.com/office/drawing/2014/main" id="{AF3E552C-6C18-D4F7-D0C4-56C9AC46DE3B}"/>
              </a:ext>
            </a:extLst>
          </p:cNvPr>
          <p:cNvGrpSpPr/>
          <p:nvPr/>
        </p:nvGrpSpPr>
        <p:grpSpPr>
          <a:xfrm>
            <a:off x="6460818" y="5112464"/>
            <a:ext cx="4971295" cy="704917"/>
            <a:chOff x="6460818" y="5112464"/>
            <a:chExt cx="4971295" cy="704917"/>
          </a:xfrm>
        </p:grpSpPr>
        <p:grpSp>
          <p:nvGrpSpPr>
            <p:cNvPr id="39" name="Agrupar 38">
              <a:extLst>
                <a:ext uri="{FF2B5EF4-FFF2-40B4-BE49-F238E27FC236}">
                  <a16:creationId xmlns:a16="http://schemas.microsoft.com/office/drawing/2014/main" id="{AFDBA3FE-5293-7121-C530-9C036A010F3B}"/>
                </a:ext>
              </a:extLst>
            </p:cNvPr>
            <p:cNvGrpSpPr/>
            <p:nvPr/>
          </p:nvGrpSpPr>
          <p:grpSpPr>
            <a:xfrm>
              <a:off x="6460818" y="5112464"/>
              <a:ext cx="2235981" cy="704917"/>
              <a:chOff x="9704159" y="2770401"/>
              <a:chExt cx="1738070" cy="691163"/>
            </a:xfrm>
          </p:grpSpPr>
          <p:sp>
            <p:nvSpPr>
              <p:cNvPr id="42" name="Retângulo 41">
                <a:extLst>
                  <a:ext uri="{FF2B5EF4-FFF2-40B4-BE49-F238E27FC236}">
                    <a16:creationId xmlns:a16="http://schemas.microsoft.com/office/drawing/2014/main" id="{071653CC-5595-469E-9214-4F9A954BB77C}"/>
                  </a:ext>
                </a:extLst>
              </p:cNvPr>
              <p:cNvSpPr/>
              <p:nvPr/>
            </p:nvSpPr>
            <p:spPr>
              <a:xfrm>
                <a:off x="9704159" y="2770401"/>
                <a:ext cx="1738070" cy="68765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  <p:sp>
            <p:nvSpPr>
              <p:cNvPr id="43" name="Retângulo 42">
                <a:extLst>
                  <a:ext uri="{FF2B5EF4-FFF2-40B4-BE49-F238E27FC236}">
                    <a16:creationId xmlns:a16="http://schemas.microsoft.com/office/drawing/2014/main" id="{AE686811-D65C-2A36-9644-B7C1C9EB56F3}"/>
                  </a:ext>
                </a:extLst>
              </p:cNvPr>
              <p:cNvSpPr/>
              <p:nvPr/>
            </p:nvSpPr>
            <p:spPr>
              <a:xfrm>
                <a:off x="9704159" y="2770401"/>
                <a:ext cx="1738070" cy="27781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r>
                  <a:rPr lang="pt-BR" sz="1200" b="1" dirty="0">
                    <a:solidFill>
                      <a:prstClr val="white"/>
                    </a:solidFill>
                  </a:rPr>
                  <a:t>1ª Data de Corte</a:t>
                </a:r>
                <a:endParaRPr lang="pt-BR" sz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CaixaDeTexto 43">
                <a:extLst>
                  <a:ext uri="{FF2B5EF4-FFF2-40B4-BE49-F238E27FC236}">
                    <a16:creationId xmlns:a16="http://schemas.microsoft.com/office/drawing/2014/main" id="{029A89B6-BAC2-6092-F416-200023209317}"/>
                  </a:ext>
                </a:extLst>
              </p:cNvPr>
              <p:cNvSpPr txBox="1"/>
              <p:nvPr/>
            </p:nvSpPr>
            <p:spPr>
              <a:xfrm>
                <a:off x="9704159" y="3085614"/>
                <a:ext cx="1738070" cy="3319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pt-BR" sz="1600" b="1" dirty="0">
                    <a:solidFill>
                      <a:schemeClr val="accent2"/>
                    </a:solidFill>
                  </a:rPr>
                  <a:t>13/07/2026</a:t>
                </a:r>
              </a:p>
            </p:txBody>
          </p:sp>
          <p:sp>
            <p:nvSpPr>
              <p:cNvPr id="45" name="Retângulo 44">
                <a:extLst>
                  <a:ext uri="{FF2B5EF4-FFF2-40B4-BE49-F238E27FC236}">
                    <a16:creationId xmlns:a16="http://schemas.microsoft.com/office/drawing/2014/main" id="{EC6A038A-C0A1-EE38-F5D3-C551A69A9539}"/>
                  </a:ext>
                </a:extLst>
              </p:cNvPr>
              <p:cNvSpPr/>
              <p:nvPr/>
            </p:nvSpPr>
            <p:spPr>
              <a:xfrm>
                <a:off x="9704159" y="3048218"/>
                <a:ext cx="1738070" cy="413346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5AA5FF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</p:grpSp>
        <p:grpSp>
          <p:nvGrpSpPr>
            <p:cNvPr id="47" name="Agrupar 46">
              <a:extLst>
                <a:ext uri="{FF2B5EF4-FFF2-40B4-BE49-F238E27FC236}">
                  <a16:creationId xmlns:a16="http://schemas.microsoft.com/office/drawing/2014/main" id="{4F8D3D7E-E4D9-39D7-A078-181DD3C0F32F}"/>
                </a:ext>
              </a:extLst>
            </p:cNvPr>
            <p:cNvGrpSpPr/>
            <p:nvPr/>
          </p:nvGrpSpPr>
          <p:grpSpPr>
            <a:xfrm>
              <a:off x="9196132" y="5112464"/>
              <a:ext cx="2235981" cy="704917"/>
              <a:chOff x="9704159" y="2770401"/>
              <a:chExt cx="1738070" cy="691163"/>
            </a:xfrm>
          </p:grpSpPr>
          <p:sp>
            <p:nvSpPr>
              <p:cNvPr id="48" name="Retângulo 47">
                <a:extLst>
                  <a:ext uri="{FF2B5EF4-FFF2-40B4-BE49-F238E27FC236}">
                    <a16:creationId xmlns:a16="http://schemas.microsoft.com/office/drawing/2014/main" id="{21D571BF-F3E6-67BF-2123-665F06C66C63}"/>
                  </a:ext>
                </a:extLst>
              </p:cNvPr>
              <p:cNvSpPr/>
              <p:nvPr/>
            </p:nvSpPr>
            <p:spPr>
              <a:xfrm>
                <a:off x="9704159" y="2770401"/>
                <a:ext cx="1738070" cy="68765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  <p:sp>
            <p:nvSpPr>
              <p:cNvPr id="51" name="Retângulo 50">
                <a:extLst>
                  <a:ext uri="{FF2B5EF4-FFF2-40B4-BE49-F238E27FC236}">
                    <a16:creationId xmlns:a16="http://schemas.microsoft.com/office/drawing/2014/main" id="{C3DE9637-DEE8-A448-65EE-734C848E14F5}"/>
                  </a:ext>
                </a:extLst>
              </p:cNvPr>
              <p:cNvSpPr/>
              <p:nvPr/>
            </p:nvSpPr>
            <p:spPr>
              <a:xfrm>
                <a:off x="9704159" y="2770401"/>
                <a:ext cx="1738070" cy="27781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r>
                  <a:rPr lang="pt-BR" sz="1200" b="1" dirty="0">
                    <a:solidFill>
                      <a:prstClr val="white"/>
                    </a:solidFill>
                  </a:rPr>
                  <a:t>2ª Data de Corte</a:t>
                </a:r>
                <a:endParaRPr lang="pt-BR" sz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2" name="CaixaDeTexto 51">
                <a:extLst>
                  <a:ext uri="{FF2B5EF4-FFF2-40B4-BE49-F238E27FC236}">
                    <a16:creationId xmlns:a16="http://schemas.microsoft.com/office/drawing/2014/main" id="{9C8A9D5C-DFB4-AC35-7F54-BC509B7DBC47}"/>
                  </a:ext>
                </a:extLst>
              </p:cNvPr>
              <p:cNvSpPr txBox="1"/>
              <p:nvPr/>
            </p:nvSpPr>
            <p:spPr>
              <a:xfrm>
                <a:off x="9704159" y="3085614"/>
                <a:ext cx="1738070" cy="3319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pt-BR" sz="1600" b="1" dirty="0">
                    <a:solidFill>
                      <a:schemeClr val="accent2"/>
                    </a:solidFill>
                  </a:rPr>
                  <a:t>20/07/2026</a:t>
                </a:r>
              </a:p>
            </p:txBody>
          </p:sp>
          <p:sp>
            <p:nvSpPr>
              <p:cNvPr id="54" name="Retângulo 53">
                <a:extLst>
                  <a:ext uri="{FF2B5EF4-FFF2-40B4-BE49-F238E27FC236}">
                    <a16:creationId xmlns:a16="http://schemas.microsoft.com/office/drawing/2014/main" id="{F1F7A534-A466-211F-B046-65DDDF4B36B8}"/>
                  </a:ext>
                </a:extLst>
              </p:cNvPr>
              <p:cNvSpPr/>
              <p:nvPr/>
            </p:nvSpPr>
            <p:spPr>
              <a:xfrm>
                <a:off x="9704159" y="3048218"/>
                <a:ext cx="1738070" cy="413346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5AA5FF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9225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300CC-1C5B-1197-AB6D-984DD8A2D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5">
            <a:extLst>
              <a:ext uri="{FF2B5EF4-FFF2-40B4-BE49-F238E27FC236}">
                <a16:creationId xmlns:a16="http://schemas.microsoft.com/office/drawing/2014/main" id="{307E11BC-3F27-534A-02CF-DEE6A74CDBA5}"/>
              </a:ext>
            </a:extLst>
          </p:cNvPr>
          <p:cNvSpPr txBox="1">
            <a:spLocks/>
          </p:cNvSpPr>
          <p:nvPr/>
        </p:nvSpPr>
        <p:spPr>
          <a:xfrm>
            <a:off x="1113658" y="484034"/>
            <a:ext cx="5614688" cy="21649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rgbClr val="F6A833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>
                <a:solidFill>
                  <a:schemeClr val="accent1"/>
                </a:solidFill>
                <a:latin typeface="B3 Sans Display" pitchFamily="50" charset="0"/>
                <a:cs typeface="B3 Sans Display" pitchFamily="50" charset="0"/>
              </a:rPr>
              <a:t>MODALIDADES DA OFERTA</a:t>
            </a:r>
            <a:endParaRPr lang="pt-BR" sz="1400" b="1" dirty="0">
              <a:solidFill>
                <a:schemeClr val="accent1"/>
              </a:solidFill>
              <a:latin typeface="B3 Sans Display" pitchFamily="50" charset="0"/>
              <a:cs typeface="B3 Sans Display" pitchFamily="50" charset="0"/>
            </a:endParaRPr>
          </a:p>
        </p:txBody>
      </p:sp>
      <p:grpSp>
        <p:nvGrpSpPr>
          <p:cNvPr id="97" name="Agrupar 96">
            <a:extLst>
              <a:ext uri="{FF2B5EF4-FFF2-40B4-BE49-F238E27FC236}">
                <a16:creationId xmlns:a16="http://schemas.microsoft.com/office/drawing/2014/main" id="{81B51E3E-73AE-5B24-730D-B219EDCE069F}"/>
              </a:ext>
            </a:extLst>
          </p:cNvPr>
          <p:cNvGrpSpPr/>
          <p:nvPr/>
        </p:nvGrpSpPr>
        <p:grpSpPr>
          <a:xfrm>
            <a:off x="3475713" y="1398113"/>
            <a:ext cx="4884867" cy="1882934"/>
            <a:chOff x="1798069" y="1197757"/>
            <a:chExt cx="4884867" cy="1882934"/>
          </a:xfrm>
        </p:grpSpPr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9A570383-8AA0-CB62-4F41-F50E5E898FFA}"/>
                </a:ext>
              </a:extLst>
            </p:cNvPr>
            <p:cNvGrpSpPr/>
            <p:nvPr/>
          </p:nvGrpSpPr>
          <p:grpSpPr>
            <a:xfrm>
              <a:off x="1798070" y="1197757"/>
              <a:ext cx="4884866" cy="884224"/>
              <a:chOff x="831232" y="1103941"/>
              <a:chExt cx="5069837" cy="884224"/>
            </a:xfrm>
          </p:grpSpPr>
          <p:grpSp>
            <p:nvGrpSpPr>
              <p:cNvPr id="25" name="Agrupar 24">
                <a:extLst>
                  <a:ext uri="{FF2B5EF4-FFF2-40B4-BE49-F238E27FC236}">
                    <a16:creationId xmlns:a16="http://schemas.microsoft.com/office/drawing/2014/main" id="{EFA53761-B5D5-D796-F0AA-8399EC8D5B80}"/>
                  </a:ext>
                </a:extLst>
              </p:cNvPr>
              <p:cNvGrpSpPr/>
              <p:nvPr/>
            </p:nvGrpSpPr>
            <p:grpSpPr>
              <a:xfrm>
                <a:off x="831232" y="1440490"/>
                <a:ext cx="5069837" cy="547675"/>
                <a:chOff x="547762" y="1421207"/>
                <a:chExt cx="5069837" cy="547675"/>
              </a:xfrm>
            </p:grpSpPr>
            <p:sp>
              <p:nvSpPr>
                <p:cNvPr id="20" name="Retângulo: Cantos Arredondados 19">
                  <a:extLst>
                    <a:ext uri="{FF2B5EF4-FFF2-40B4-BE49-F238E27FC236}">
                      <a16:creationId xmlns:a16="http://schemas.microsoft.com/office/drawing/2014/main" id="{C88C671A-D946-C62A-9B29-A8733B50D594}"/>
                    </a:ext>
                  </a:extLst>
                </p:cNvPr>
                <p:cNvSpPr/>
                <p:nvPr/>
              </p:nvSpPr>
              <p:spPr>
                <a:xfrm>
                  <a:off x="547762" y="1421207"/>
                  <a:ext cx="650722" cy="547675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solidFill>
                    <a:schemeClr val="accent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t-BR" sz="2000" b="1" dirty="0">
                      <a:solidFill>
                        <a:schemeClr val="bg1"/>
                      </a:solidFill>
                      <a:latin typeface="B3 Sans Display" pitchFamily="50" charset="0"/>
                      <a:cs typeface="B3 Sans Display" pitchFamily="50" charset="0"/>
                    </a:rPr>
                    <a:t>11</a:t>
                  </a:r>
                </a:p>
              </p:txBody>
            </p:sp>
            <p:sp>
              <p:nvSpPr>
                <p:cNvPr id="22" name="Retângulo: Cantos Arredondados 21">
                  <a:extLst>
                    <a:ext uri="{FF2B5EF4-FFF2-40B4-BE49-F238E27FC236}">
                      <a16:creationId xmlns:a16="http://schemas.microsoft.com/office/drawing/2014/main" id="{F46E5D30-8987-EE0B-E664-BF5304B149E7}"/>
                    </a:ext>
                  </a:extLst>
                </p:cNvPr>
                <p:cNvSpPr/>
                <p:nvPr/>
              </p:nvSpPr>
              <p:spPr>
                <a:xfrm>
                  <a:off x="1331974" y="1421617"/>
                  <a:ext cx="4285625" cy="546854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rgbClr val="0014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t-BR" sz="1200" dirty="0">
                      <a:solidFill>
                        <a:schemeClr val="accent1"/>
                      </a:solidFill>
                      <a:latin typeface="B3 Sans Display" pitchFamily="50" charset="0"/>
                      <a:ea typeface="Times New Roman" panose="02020603050405020304" pitchFamily="18" charset="0"/>
                      <a:cs typeface="B3 Sans Display" pitchFamily="50" charset="0"/>
                    </a:rPr>
                    <a:t>Acionista compra até o Limite de Subscrição Proporcional</a:t>
                  </a:r>
                </a:p>
              </p:txBody>
            </p:sp>
          </p:grpSp>
          <p:grpSp>
            <p:nvGrpSpPr>
              <p:cNvPr id="26" name="Agrupar 25">
                <a:extLst>
                  <a:ext uri="{FF2B5EF4-FFF2-40B4-BE49-F238E27FC236}">
                    <a16:creationId xmlns:a16="http://schemas.microsoft.com/office/drawing/2014/main" id="{8395184F-686F-C71F-99C8-F4DD0BA9125C}"/>
                  </a:ext>
                </a:extLst>
              </p:cNvPr>
              <p:cNvGrpSpPr/>
              <p:nvPr/>
            </p:nvGrpSpPr>
            <p:grpSpPr>
              <a:xfrm>
                <a:off x="917525" y="1103941"/>
                <a:ext cx="3666690" cy="228874"/>
                <a:chOff x="634055" y="1103941"/>
                <a:chExt cx="3666690" cy="228874"/>
              </a:xfrm>
            </p:grpSpPr>
            <p:sp>
              <p:nvSpPr>
                <p:cNvPr id="23" name="Espaço Reservado para Texto 5">
                  <a:extLst>
                    <a:ext uri="{FF2B5EF4-FFF2-40B4-BE49-F238E27FC236}">
                      <a16:creationId xmlns:a16="http://schemas.microsoft.com/office/drawing/2014/main" id="{F5C8F7A0-406D-7FB4-03F7-5CD46E1C205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898092" y="1103941"/>
                  <a:ext cx="1402653" cy="219987"/>
                </a:xfrm>
                <a:prstGeom prst="rect">
                  <a:avLst/>
                </a:prstGeom>
              </p:spPr>
              <p:txBody>
                <a:bodyPr lIns="0" tIns="0" rIns="0" bIns="0" anchor="b">
                  <a:noAutofit/>
                </a:bodyPr>
                <a:lstStyle>
                  <a:lvl1pPr marL="0" indent="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1200" kern="1200">
                      <a:solidFill>
                        <a:srgbClr val="F6A833"/>
                      </a:solidFill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b="1" dirty="0">
                      <a:ln w="0"/>
                      <a:solidFill>
                        <a:schemeClr val="accent1"/>
                      </a:solidFill>
                      <a:latin typeface="B3 Sans Display" pitchFamily="50" charset="0"/>
                      <a:cs typeface="B3 Sans Display" pitchFamily="50" charset="0"/>
                    </a:rPr>
                    <a:t>NÃO VINCULADOS</a:t>
                  </a:r>
                </a:p>
              </p:txBody>
            </p:sp>
            <p:sp>
              <p:nvSpPr>
                <p:cNvPr id="6" name="Espaço Reservado para Texto 5">
                  <a:extLst>
                    <a:ext uri="{FF2B5EF4-FFF2-40B4-BE49-F238E27FC236}">
                      <a16:creationId xmlns:a16="http://schemas.microsoft.com/office/drawing/2014/main" id="{571F77CE-68E5-F0D9-45DE-B3EA7122C14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34055" y="1116320"/>
                  <a:ext cx="478137" cy="216495"/>
                </a:xfrm>
                <a:prstGeom prst="rect">
                  <a:avLst/>
                </a:prstGeom>
              </p:spPr>
              <p:txBody>
                <a:bodyPr lIns="0" tIns="0" rIns="0" bIns="0" anchor="b">
                  <a:noAutofit/>
                </a:bodyPr>
                <a:lstStyle>
                  <a:defPPr>
                    <a:defRPr lang="en-US"/>
                  </a:defPPr>
                  <a:lvl1pPr indent="0" algn="ctr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1200" b="1">
                      <a:ln w="0"/>
                      <a:solidFill>
                        <a:schemeClr val="accent1"/>
                      </a:solidFill>
                      <a:latin typeface="B3 Sans Display" pitchFamily="50" charset="0"/>
                      <a:cs typeface="B3 Sans Display" pitchFamily="50" charset="0"/>
                    </a:defRPr>
                  </a:lvl1pPr>
                  <a:lvl2pPr marL="6858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/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/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</a:lvl5pPr>
                  <a:lvl6pPr marL="25146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</a:lvl6pPr>
                  <a:lvl7pPr marL="29718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</a:lvl7pPr>
                  <a:lvl8pPr marL="3429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</a:lvl8pPr>
                  <a:lvl9pPr marL="3886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</a:lvl9pPr>
                </a:lstStyle>
                <a:p>
                  <a:r>
                    <a:rPr lang="pt-BR" dirty="0"/>
                    <a:t>MOD.</a:t>
                  </a:r>
                </a:p>
              </p:txBody>
            </p:sp>
          </p:grpSp>
        </p:grp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6485CF9F-B821-1E09-BDD4-423F3A9404B9}"/>
                </a:ext>
              </a:extLst>
            </p:cNvPr>
            <p:cNvGrpSpPr/>
            <p:nvPr/>
          </p:nvGrpSpPr>
          <p:grpSpPr>
            <a:xfrm>
              <a:off x="1798069" y="2344535"/>
              <a:ext cx="1519713" cy="735998"/>
              <a:chOff x="9704159" y="2770401"/>
              <a:chExt cx="1738070" cy="845675"/>
            </a:xfrm>
          </p:grpSpPr>
          <p:sp>
            <p:nvSpPr>
              <p:cNvPr id="73" name="Retângulo 72">
                <a:extLst>
                  <a:ext uri="{FF2B5EF4-FFF2-40B4-BE49-F238E27FC236}">
                    <a16:creationId xmlns:a16="http://schemas.microsoft.com/office/drawing/2014/main" id="{E681D02F-3CAD-6E70-5F61-1D2AFFC7D382}"/>
                  </a:ext>
                </a:extLst>
              </p:cNvPr>
              <p:cNvSpPr/>
              <p:nvPr/>
            </p:nvSpPr>
            <p:spPr>
              <a:xfrm>
                <a:off x="9704159" y="2770401"/>
                <a:ext cx="1738070" cy="68765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  <p:sp>
            <p:nvSpPr>
              <p:cNvPr id="74" name="Retângulo 73">
                <a:extLst>
                  <a:ext uri="{FF2B5EF4-FFF2-40B4-BE49-F238E27FC236}">
                    <a16:creationId xmlns:a16="http://schemas.microsoft.com/office/drawing/2014/main" id="{A697BF86-8B7D-E1C7-8015-2DB0F87C1502}"/>
                  </a:ext>
                </a:extLst>
              </p:cNvPr>
              <p:cNvSpPr/>
              <p:nvPr/>
            </p:nvSpPr>
            <p:spPr>
              <a:xfrm>
                <a:off x="9704159" y="2770401"/>
                <a:ext cx="1738070" cy="27781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r>
                  <a:rPr lang="pt-BR" sz="1200" b="1" dirty="0">
                    <a:solidFill>
                      <a:prstClr val="white"/>
                    </a:solidFill>
                  </a:rPr>
                  <a:t>Limite Mínimo</a:t>
                </a:r>
              </a:p>
            </p:txBody>
          </p:sp>
          <p:sp>
            <p:nvSpPr>
              <p:cNvPr id="75" name="CaixaDeTexto 74">
                <a:extLst>
                  <a:ext uri="{FF2B5EF4-FFF2-40B4-BE49-F238E27FC236}">
                    <a16:creationId xmlns:a16="http://schemas.microsoft.com/office/drawing/2014/main" id="{05623E9E-740D-77E8-4774-95561F6E1B70}"/>
                  </a:ext>
                </a:extLst>
              </p:cNvPr>
              <p:cNvSpPr txBox="1"/>
              <p:nvPr/>
            </p:nvSpPr>
            <p:spPr>
              <a:xfrm>
                <a:off x="9704159" y="3085615"/>
                <a:ext cx="1738070" cy="5304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200" b="1" dirty="0">
                    <a:solidFill>
                      <a:schemeClr val="accent1"/>
                    </a:solidFill>
                    <a:latin typeface="B3 Sans Display" pitchFamily="50" charset="0"/>
                    <a:ea typeface="Times New Roman" panose="02020603050405020304" pitchFamily="18" charset="0"/>
                    <a:cs typeface="B3 Sans Display" pitchFamily="50" charset="0"/>
                  </a:rPr>
                  <a:t>Não existe</a:t>
                </a:r>
              </a:p>
              <a:p>
                <a:pPr algn="ctr"/>
                <a:endParaRPr lang="pt-BR" sz="1200" b="1" dirty="0">
                  <a:solidFill>
                    <a:schemeClr val="accent1"/>
                  </a:solidFill>
                  <a:latin typeface="B3 Sans Display" pitchFamily="50" charset="0"/>
                  <a:ea typeface="Times New Roman" panose="02020603050405020304" pitchFamily="18" charset="0"/>
                  <a:cs typeface="B3 Sans Display" pitchFamily="50" charset="0"/>
                </a:endParaRPr>
              </a:p>
            </p:txBody>
          </p:sp>
          <p:sp>
            <p:nvSpPr>
              <p:cNvPr id="76" name="Retângulo 75">
                <a:extLst>
                  <a:ext uri="{FF2B5EF4-FFF2-40B4-BE49-F238E27FC236}">
                    <a16:creationId xmlns:a16="http://schemas.microsoft.com/office/drawing/2014/main" id="{1D211731-3C6E-7563-1111-4B7687CC913B}"/>
                  </a:ext>
                </a:extLst>
              </p:cNvPr>
              <p:cNvSpPr/>
              <p:nvPr/>
            </p:nvSpPr>
            <p:spPr>
              <a:xfrm>
                <a:off x="9704159" y="3048218"/>
                <a:ext cx="1738070" cy="413346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5AA5FF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</p:grpSp>
        <p:grpSp>
          <p:nvGrpSpPr>
            <p:cNvPr id="77" name="Agrupar 76">
              <a:extLst>
                <a:ext uri="{FF2B5EF4-FFF2-40B4-BE49-F238E27FC236}">
                  <a16:creationId xmlns:a16="http://schemas.microsoft.com/office/drawing/2014/main" id="{3B06AFDF-D130-0633-D4A3-7451DE91784C}"/>
                </a:ext>
              </a:extLst>
            </p:cNvPr>
            <p:cNvGrpSpPr/>
            <p:nvPr/>
          </p:nvGrpSpPr>
          <p:grpSpPr>
            <a:xfrm>
              <a:off x="3480645" y="2344693"/>
              <a:ext cx="1519713" cy="735998"/>
              <a:chOff x="9704159" y="2770401"/>
              <a:chExt cx="1738070" cy="845675"/>
            </a:xfrm>
          </p:grpSpPr>
          <p:sp>
            <p:nvSpPr>
              <p:cNvPr id="78" name="Retângulo 77">
                <a:extLst>
                  <a:ext uri="{FF2B5EF4-FFF2-40B4-BE49-F238E27FC236}">
                    <a16:creationId xmlns:a16="http://schemas.microsoft.com/office/drawing/2014/main" id="{C330344C-0757-DCD3-76E5-5A58FBE357A6}"/>
                  </a:ext>
                </a:extLst>
              </p:cNvPr>
              <p:cNvSpPr/>
              <p:nvPr/>
            </p:nvSpPr>
            <p:spPr>
              <a:xfrm>
                <a:off x="9704159" y="2770401"/>
                <a:ext cx="1738070" cy="68765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  <p:sp>
            <p:nvSpPr>
              <p:cNvPr id="79" name="Retângulo 78">
                <a:extLst>
                  <a:ext uri="{FF2B5EF4-FFF2-40B4-BE49-F238E27FC236}">
                    <a16:creationId xmlns:a16="http://schemas.microsoft.com/office/drawing/2014/main" id="{026C6859-653B-0350-02C4-645D2A349F0A}"/>
                  </a:ext>
                </a:extLst>
              </p:cNvPr>
              <p:cNvSpPr/>
              <p:nvPr/>
            </p:nvSpPr>
            <p:spPr>
              <a:xfrm>
                <a:off x="9704159" y="2770401"/>
                <a:ext cx="1738070" cy="27781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r>
                  <a:rPr lang="pt-BR" sz="1200" b="1" dirty="0">
                    <a:solidFill>
                      <a:prstClr val="white"/>
                    </a:solidFill>
                  </a:rPr>
                  <a:t>Limite Máximo</a:t>
                </a:r>
              </a:p>
            </p:txBody>
          </p:sp>
          <p:sp>
            <p:nvSpPr>
              <p:cNvPr id="80" name="CaixaDeTexto 79">
                <a:extLst>
                  <a:ext uri="{FF2B5EF4-FFF2-40B4-BE49-F238E27FC236}">
                    <a16:creationId xmlns:a16="http://schemas.microsoft.com/office/drawing/2014/main" id="{924F872E-AEFF-BF48-739A-3299DF894A23}"/>
                  </a:ext>
                </a:extLst>
              </p:cNvPr>
              <p:cNvSpPr txBox="1"/>
              <p:nvPr/>
            </p:nvSpPr>
            <p:spPr>
              <a:xfrm>
                <a:off x="9704159" y="3085615"/>
                <a:ext cx="1738070" cy="5304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200" b="1" dirty="0">
                    <a:solidFill>
                      <a:schemeClr val="accent1"/>
                    </a:solidFill>
                    <a:latin typeface="B3 Sans Display" pitchFamily="50" charset="0"/>
                    <a:ea typeface="Times New Roman" panose="02020603050405020304" pitchFamily="18" charset="0"/>
                    <a:cs typeface="B3 Sans Display" pitchFamily="50" charset="0"/>
                  </a:rPr>
                  <a:t>Não existe</a:t>
                </a:r>
              </a:p>
              <a:p>
                <a:pPr algn="ctr"/>
                <a:endParaRPr lang="pt-BR" sz="1200" b="1" dirty="0">
                  <a:solidFill>
                    <a:schemeClr val="accent1"/>
                  </a:solidFill>
                  <a:latin typeface="B3 Sans Display" pitchFamily="50" charset="0"/>
                  <a:ea typeface="Times New Roman" panose="02020603050405020304" pitchFamily="18" charset="0"/>
                  <a:cs typeface="B3 Sans Display" pitchFamily="50" charset="0"/>
                </a:endParaRPr>
              </a:p>
            </p:txBody>
          </p:sp>
          <p:sp>
            <p:nvSpPr>
              <p:cNvPr id="81" name="Retângulo 80">
                <a:extLst>
                  <a:ext uri="{FF2B5EF4-FFF2-40B4-BE49-F238E27FC236}">
                    <a16:creationId xmlns:a16="http://schemas.microsoft.com/office/drawing/2014/main" id="{69BB331F-F409-5D50-9BFC-8CD642000416}"/>
                  </a:ext>
                </a:extLst>
              </p:cNvPr>
              <p:cNvSpPr/>
              <p:nvPr/>
            </p:nvSpPr>
            <p:spPr>
              <a:xfrm>
                <a:off x="9704159" y="3048218"/>
                <a:ext cx="1738070" cy="413346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5AA5FF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</p:grpSp>
        <p:grpSp>
          <p:nvGrpSpPr>
            <p:cNvPr id="84" name="Agrupar 83">
              <a:extLst>
                <a:ext uri="{FF2B5EF4-FFF2-40B4-BE49-F238E27FC236}">
                  <a16:creationId xmlns:a16="http://schemas.microsoft.com/office/drawing/2014/main" id="{46EEC0B5-0A2E-BADF-9C05-D688A3E87416}"/>
                </a:ext>
              </a:extLst>
            </p:cNvPr>
            <p:cNvGrpSpPr/>
            <p:nvPr/>
          </p:nvGrpSpPr>
          <p:grpSpPr>
            <a:xfrm>
              <a:off x="5163221" y="2361378"/>
              <a:ext cx="1519714" cy="601525"/>
              <a:chOff x="9704159" y="2770401"/>
              <a:chExt cx="1738071" cy="691163"/>
            </a:xfrm>
          </p:grpSpPr>
          <p:sp>
            <p:nvSpPr>
              <p:cNvPr id="85" name="Retângulo 84">
                <a:extLst>
                  <a:ext uri="{FF2B5EF4-FFF2-40B4-BE49-F238E27FC236}">
                    <a16:creationId xmlns:a16="http://schemas.microsoft.com/office/drawing/2014/main" id="{FCDFB273-1084-5C09-46EC-0CF61C7D8B24}"/>
                  </a:ext>
                </a:extLst>
              </p:cNvPr>
              <p:cNvSpPr/>
              <p:nvPr/>
            </p:nvSpPr>
            <p:spPr>
              <a:xfrm>
                <a:off x="9704159" y="2770401"/>
                <a:ext cx="1738070" cy="68765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  <p:sp>
            <p:nvSpPr>
              <p:cNvPr id="86" name="Retângulo 85">
                <a:extLst>
                  <a:ext uri="{FF2B5EF4-FFF2-40B4-BE49-F238E27FC236}">
                    <a16:creationId xmlns:a16="http://schemas.microsoft.com/office/drawing/2014/main" id="{49475131-6463-8475-A90F-2EC36AE9430F}"/>
                  </a:ext>
                </a:extLst>
              </p:cNvPr>
              <p:cNvSpPr/>
              <p:nvPr/>
            </p:nvSpPr>
            <p:spPr>
              <a:xfrm>
                <a:off x="9704160" y="2770402"/>
                <a:ext cx="1738070" cy="27781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r>
                  <a:rPr lang="pt-BR" sz="1200" b="1" dirty="0">
                    <a:solidFill>
                      <a:prstClr val="white"/>
                    </a:solidFill>
                  </a:rPr>
                  <a:t>Carteira (</a:t>
                </a:r>
                <a:r>
                  <a:rPr lang="pt-BR" sz="1200" b="1" dirty="0" err="1">
                    <a:solidFill>
                      <a:prstClr val="white"/>
                    </a:solidFill>
                  </a:rPr>
                  <a:t>Lock-up</a:t>
                </a:r>
                <a:r>
                  <a:rPr lang="pt-BR" sz="1200" b="1" dirty="0">
                    <a:solidFill>
                      <a:prstClr val="white"/>
                    </a:solidFill>
                  </a:rPr>
                  <a:t>)</a:t>
                </a:r>
              </a:p>
            </p:txBody>
          </p:sp>
          <p:sp>
            <p:nvSpPr>
              <p:cNvPr id="87" name="CaixaDeTexto 86">
                <a:extLst>
                  <a:ext uri="{FF2B5EF4-FFF2-40B4-BE49-F238E27FC236}">
                    <a16:creationId xmlns:a16="http://schemas.microsoft.com/office/drawing/2014/main" id="{328C7155-CD10-5EF2-AE19-9E5A1095AAA5}"/>
                  </a:ext>
                </a:extLst>
              </p:cNvPr>
              <p:cNvSpPr txBox="1"/>
              <p:nvPr/>
            </p:nvSpPr>
            <p:spPr>
              <a:xfrm>
                <a:off x="9704159" y="3085615"/>
                <a:ext cx="1738070" cy="3182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pt-BR" sz="1200" b="1" dirty="0">
                    <a:solidFill>
                      <a:schemeClr val="accent1"/>
                    </a:solidFill>
                  </a:rPr>
                  <a:t>2101-6 (livre)</a:t>
                </a:r>
              </a:p>
            </p:txBody>
          </p:sp>
          <p:sp>
            <p:nvSpPr>
              <p:cNvPr id="88" name="Retângulo 87">
                <a:extLst>
                  <a:ext uri="{FF2B5EF4-FFF2-40B4-BE49-F238E27FC236}">
                    <a16:creationId xmlns:a16="http://schemas.microsoft.com/office/drawing/2014/main" id="{5D88353D-1B21-7319-A6BF-85AE6EE9BC00}"/>
                  </a:ext>
                </a:extLst>
              </p:cNvPr>
              <p:cNvSpPr/>
              <p:nvPr/>
            </p:nvSpPr>
            <p:spPr>
              <a:xfrm>
                <a:off x="9704159" y="3048218"/>
                <a:ext cx="1738070" cy="413346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5AA5FF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</p:grpSp>
      </p:grpSp>
      <p:grpSp>
        <p:nvGrpSpPr>
          <p:cNvPr id="122" name="Agrupar 121">
            <a:extLst>
              <a:ext uri="{FF2B5EF4-FFF2-40B4-BE49-F238E27FC236}">
                <a16:creationId xmlns:a16="http://schemas.microsoft.com/office/drawing/2014/main" id="{883FA2C4-E36D-1701-26BE-B3B8763F07BF}"/>
              </a:ext>
            </a:extLst>
          </p:cNvPr>
          <p:cNvGrpSpPr/>
          <p:nvPr/>
        </p:nvGrpSpPr>
        <p:grpSpPr>
          <a:xfrm>
            <a:off x="3540006" y="3552053"/>
            <a:ext cx="4884868" cy="1881273"/>
            <a:chOff x="1798069" y="1199419"/>
            <a:chExt cx="4884868" cy="1881273"/>
          </a:xfrm>
        </p:grpSpPr>
        <p:grpSp>
          <p:nvGrpSpPr>
            <p:cNvPr id="123" name="Agrupar 122">
              <a:extLst>
                <a:ext uri="{FF2B5EF4-FFF2-40B4-BE49-F238E27FC236}">
                  <a16:creationId xmlns:a16="http://schemas.microsoft.com/office/drawing/2014/main" id="{98A052D1-22D1-BD3D-240F-10E82FD931F2}"/>
                </a:ext>
              </a:extLst>
            </p:cNvPr>
            <p:cNvGrpSpPr/>
            <p:nvPr/>
          </p:nvGrpSpPr>
          <p:grpSpPr>
            <a:xfrm>
              <a:off x="1798070" y="1199419"/>
              <a:ext cx="4884867" cy="882562"/>
              <a:chOff x="831231" y="1105603"/>
              <a:chExt cx="5069838" cy="882562"/>
            </a:xfrm>
          </p:grpSpPr>
          <p:grpSp>
            <p:nvGrpSpPr>
              <p:cNvPr id="139" name="Agrupar 138">
                <a:extLst>
                  <a:ext uri="{FF2B5EF4-FFF2-40B4-BE49-F238E27FC236}">
                    <a16:creationId xmlns:a16="http://schemas.microsoft.com/office/drawing/2014/main" id="{C836E75F-85E8-961E-6240-D095810DFB59}"/>
                  </a:ext>
                </a:extLst>
              </p:cNvPr>
              <p:cNvGrpSpPr/>
              <p:nvPr/>
            </p:nvGrpSpPr>
            <p:grpSpPr>
              <a:xfrm>
                <a:off x="831231" y="1440490"/>
                <a:ext cx="5069838" cy="547675"/>
                <a:chOff x="547761" y="1421207"/>
                <a:chExt cx="5069838" cy="547675"/>
              </a:xfrm>
            </p:grpSpPr>
            <p:sp>
              <p:nvSpPr>
                <p:cNvPr id="143" name="Retângulo: Cantos Arredondados 142">
                  <a:extLst>
                    <a:ext uri="{FF2B5EF4-FFF2-40B4-BE49-F238E27FC236}">
                      <a16:creationId xmlns:a16="http://schemas.microsoft.com/office/drawing/2014/main" id="{C96A2355-A1E6-DEBA-EBD9-32672ABD37A2}"/>
                    </a:ext>
                  </a:extLst>
                </p:cNvPr>
                <p:cNvSpPr/>
                <p:nvPr/>
              </p:nvSpPr>
              <p:spPr>
                <a:xfrm>
                  <a:off x="547761" y="1421207"/>
                  <a:ext cx="650722" cy="547675"/>
                </a:xfrm>
                <a:prstGeom prst="roundRect">
                  <a:avLst/>
                </a:prstGeom>
                <a:solidFill>
                  <a:srgbClr val="A6C9EC"/>
                </a:solidFill>
                <a:ln>
                  <a:solidFill>
                    <a:srgbClr val="A6C9EC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t-BR" sz="2000" b="1" dirty="0">
                      <a:solidFill>
                        <a:srgbClr val="00145F"/>
                      </a:solidFill>
                      <a:latin typeface="B3 Sans Display" pitchFamily="50" charset="0"/>
                      <a:cs typeface="B3 Sans Display" pitchFamily="50" charset="0"/>
                    </a:rPr>
                    <a:t>21</a:t>
                  </a:r>
                </a:p>
              </p:txBody>
            </p:sp>
            <p:sp>
              <p:nvSpPr>
                <p:cNvPr id="144" name="Retângulo: Cantos Arredondados 143">
                  <a:extLst>
                    <a:ext uri="{FF2B5EF4-FFF2-40B4-BE49-F238E27FC236}">
                      <a16:creationId xmlns:a16="http://schemas.microsoft.com/office/drawing/2014/main" id="{9158BE15-1CE9-E73B-148D-8139F05C9409}"/>
                    </a:ext>
                  </a:extLst>
                </p:cNvPr>
                <p:cNvSpPr/>
                <p:nvPr/>
              </p:nvSpPr>
              <p:spPr>
                <a:xfrm>
                  <a:off x="1331974" y="1421617"/>
                  <a:ext cx="4285625" cy="546854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rgbClr val="0014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t-BR" sz="1200" dirty="0">
                      <a:solidFill>
                        <a:schemeClr val="accent1"/>
                      </a:solidFill>
                      <a:latin typeface="B3 Sans Display" pitchFamily="50" charset="0"/>
                      <a:ea typeface="Times New Roman" panose="02020603050405020304" pitchFamily="18" charset="0"/>
                      <a:cs typeface="B3 Sans Display" pitchFamily="50" charset="0"/>
                    </a:rPr>
                    <a:t>Acionista compra até o Limite de Subscrição Proporcional</a:t>
                  </a:r>
                </a:p>
              </p:txBody>
            </p:sp>
          </p:grpSp>
          <p:grpSp>
            <p:nvGrpSpPr>
              <p:cNvPr id="140" name="Agrupar 139">
                <a:extLst>
                  <a:ext uri="{FF2B5EF4-FFF2-40B4-BE49-F238E27FC236}">
                    <a16:creationId xmlns:a16="http://schemas.microsoft.com/office/drawing/2014/main" id="{1CDAEF4E-4ADC-D355-B968-BD8175E8B574}"/>
                  </a:ext>
                </a:extLst>
              </p:cNvPr>
              <p:cNvGrpSpPr/>
              <p:nvPr/>
            </p:nvGrpSpPr>
            <p:grpSpPr>
              <a:xfrm>
                <a:off x="917525" y="1105603"/>
                <a:ext cx="3542057" cy="219987"/>
                <a:chOff x="634055" y="1105603"/>
                <a:chExt cx="3542057" cy="219987"/>
              </a:xfrm>
            </p:grpSpPr>
            <p:sp>
              <p:nvSpPr>
                <p:cNvPr id="141" name="Espaço Reservado para Texto 5">
                  <a:extLst>
                    <a:ext uri="{FF2B5EF4-FFF2-40B4-BE49-F238E27FC236}">
                      <a16:creationId xmlns:a16="http://schemas.microsoft.com/office/drawing/2014/main" id="{B4A11FB1-1524-23F6-D067-40CC7D8CDA8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773459" y="1105603"/>
                  <a:ext cx="1402653" cy="219987"/>
                </a:xfrm>
                <a:prstGeom prst="rect">
                  <a:avLst/>
                </a:prstGeom>
              </p:spPr>
              <p:txBody>
                <a:bodyPr lIns="0" tIns="0" rIns="0" bIns="0" anchor="b">
                  <a:noAutofit/>
                </a:bodyPr>
                <a:lstStyle>
                  <a:lvl1pPr marL="0" indent="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1200" kern="1200">
                      <a:solidFill>
                        <a:srgbClr val="F6A833"/>
                      </a:solidFill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b="1" dirty="0">
                      <a:ln w="0"/>
                      <a:solidFill>
                        <a:schemeClr val="accent1"/>
                      </a:solidFill>
                      <a:latin typeface="B3 Sans Display" pitchFamily="50" charset="0"/>
                      <a:cs typeface="B3 Sans Display" pitchFamily="50" charset="0"/>
                    </a:rPr>
                    <a:t>VINCULADOS</a:t>
                  </a:r>
                </a:p>
              </p:txBody>
            </p:sp>
            <p:sp>
              <p:nvSpPr>
                <p:cNvPr id="142" name="Espaço Reservado para Texto 5">
                  <a:extLst>
                    <a:ext uri="{FF2B5EF4-FFF2-40B4-BE49-F238E27FC236}">
                      <a16:creationId xmlns:a16="http://schemas.microsoft.com/office/drawing/2014/main" id="{B5FE9166-A48F-C68F-005F-CC878B4CC54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34055" y="1105687"/>
                  <a:ext cx="478137" cy="216495"/>
                </a:xfrm>
                <a:prstGeom prst="rect">
                  <a:avLst/>
                </a:prstGeom>
              </p:spPr>
              <p:txBody>
                <a:bodyPr lIns="0" tIns="0" rIns="0" bIns="0" anchor="b">
                  <a:noAutofit/>
                </a:bodyPr>
                <a:lstStyle>
                  <a:defPPr>
                    <a:defRPr lang="en-US"/>
                  </a:defPPr>
                  <a:lvl1pPr indent="0" algn="ctr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1200" b="1">
                      <a:ln w="0"/>
                      <a:solidFill>
                        <a:schemeClr val="accent1"/>
                      </a:solidFill>
                      <a:latin typeface="B3 Sans Display" pitchFamily="50" charset="0"/>
                      <a:cs typeface="B3 Sans Display" pitchFamily="50" charset="0"/>
                    </a:defRPr>
                  </a:lvl1pPr>
                  <a:lvl2pPr marL="6858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/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/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</a:lvl5pPr>
                  <a:lvl6pPr marL="25146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</a:lvl6pPr>
                  <a:lvl7pPr marL="29718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</a:lvl7pPr>
                  <a:lvl8pPr marL="3429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</a:lvl8pPr>
                  <a:lvl9pPr marL="3886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</a:lvl9pPr>
                </a:lstStyle>
                <a:p>
                  <a:r>
                    <a:rPr lang="pt-BR" dirty="0"/>
                    <a:t>MOD.</a:t>
                  </a:r>
                </a:p>
              </p:txBody>
            </p:sp>
          </p:grpSp>
        </p:grpSp>
        <p:grpSp>
          <p:nvGrpSpPr>
            <p:cNvPr id="124" name="Agrupar 123">
              <a:extLst>
                <a:ext uri="{FF2B5EF4-FFF2-40B4-BE49-F238E27FC236}">
                  <a16:creationId xmlns:a16="http://schemas.microsoft.com/office/drawing/2014/main" id="{FD653056-AD54-8A82-A0D3-5E3A4645559E}"/>
                </a:ext>
              </a:extLst>
            </p:cNvPr>
            <p:cNvGrpSpPr/>
            <p:nvPr/>
          </p:nvGrpSpPr>
          <p:grpSpPr>
            <a:xfrm>
              <a:off x="1798069" y="2344535"/>
              <a:ext cx="1519715" cy="735998"/>
              <a:chOff x="9704157" y="2770401"/>
              <a:chExt cx="1738072" cy="845675"/>
            </a:xfrm>
          </p:grpSpPr>
          <p:sp>
            <p:nvSpPr>
              <p:cNvPr id="135" name="Retângulo 134">
                <a:extLst>
                  <a:ext uri="{FF2B5EF4-FFF2-40B4-BE49-F238E27FC236}">
                    <a16:creationId xmlns:a16="http://schemas.microsoft.com/office/drawing/2014/main" id="{E4687BD0-B677-A889-86F4-262C767857D6}"/>
                  </a:ext>
                </a:extLst>
              </p:cNvPr>
              <p:cNvSpPr/>
              <p:nvPr/>
            </p:nvSpPr>
            <p:spPr>
              <a:xfrm>
                <a:off x="9704159" y="2770401"/>
                <a:ext cx="1738070" cy="68765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  <p:sp>
            <p:nvSpPr>
              <p:cNvPr id="136" name="Retângulo 135">
                <a:extLst>
                  <a:ext uri="{FF2B5EF4-FFF2-40B4-BE49-F238E27FC236}">
                    <a16:creationId xmlns:a16="http://schemas.microsoft.com/office/drawing/2014/main" id="{7EB2722F-CAE5-0805-3E11-6489CDBF848B}"/>
                  </a:ext>
                </a:extLst>
              </p:cNvPr>
              <p:cNvSpPr/>
              <p:nvPr/>
            </p:nvSpPr>
            <p:spPr>
              <a:xfrm>
                <a:off x="9704157" y="2770401"/>
                <a:ext cx="1738070" cy="277816"/>
              </a:xfrm>
              <a:prstGeom prst="rect">
                <a:avLst/>
              </a:prstGeom>
              <a:solidFill>
                <a:srgbClr val="A6C9EC"/>
              </a:solidFill>
              <a:ln>
                <a:solidFill>
                  <a:srgbClr val="A6C9EC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200" b="1" dirty="0">
                    <a:solidFill>
                      <a:srgbClr val="00145F"/>
                    </a:solidFill>
                    <a:cs typeface="B3 Sans Display" pitchFamily="50" charset="0"/>
                  </a:rPr>
                  <a:t>Limite Mínimo</a:t>
                </a:r>
              </a:p>
            </p:txBody>
          </p:sp>
          <p:sp>
            <p:nvSpPr>
              <p:cNvPr id="137" name="CaixaDeTexto 136">
                <a:extLst>
                  <a:ext uri="{FF2B5EF4-FFF2-40B4-BE49-F238E27FC236}">
                    <a16:creationId xmlns:a16="http://schemas.microsoft.com/office/drawing/2014/main" id="{7B0FF6FC-AC52-F2FF-4797-BA84337C2B8F}"/>
                  </a:ext>
                </a:extLst>
              </p:cNvPr>
              <p:cNvSpPr txBox="1"/>
              <p:nvPr/>
            </p:nvSpPr>
            <p:spPr>
              <a:xfrm>
                <a:off x="9704159" y="3085615"/>
                <a:ext cx="1738070" cy="5304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200" b="1" dirty="0">
                    <a:solidFill>
                      <a:schemeClr val="accent1"/>
                    </a:solidFill>
                    <a:latin typeface="B3 Sans Display" pitchFamily="50" charset="0"/>
                    <a:ea typeface="Times New Roman" panose="02020603050405020304" pitchFamily="18" charset="0"/>
                    <a:cs typeface="B3 Sans Display" pitchFamily="50" charset="0"/>
                  </a:rPr>
                  <a:t>Não existe</a:t>
                </a:r>
              </a:p>
              <a:p>
                <a:pPr algn="ctr"/>
                <a:endParaRPr lang="pt-BR" sz="1200" b="1" dirty="0">
                  <a:solidFill>
                    <a:schemeClr val="accent1"/>
                  </a:solidFill>
                  <a:latin typeface="B3 Sans Display" pitchFamily="50" charset="0"/>
                  <a:ea typeface="Times New Roman" panose="02020603050405020304" pitchFamily="18" charset="0"/>
                  <a:cs typeface="B3 Sans Display" pitchFamily="50" charset="0"/>
                </a:endParaRPr>
              </a:p>
            </p:txBody>
          </p:sp>
          <p:sp>
            <p:nvSpPr>
              <p:cNvPr id="138" name="Retângulo 137">
                <a:extLst>
                  <a:ext uri="{FF2B5EF4-FFF2-40B4-BE49-F238E27FC236}">
                    <a16:creationId xmlns:a16="http://schemas.microsoft.com/office/drawing/2014/main" id="{8EC0D3A5-CC5A-F692-3983-6E78E37E4AF8}"/>
                  </a:ext>
                </a:extLst>
              </p:cNvPr>
              <p:cNvSpPr/>
              <p:nvPr/>
            </p:nvSpPr>
            <p:spPr>
              <a:xfrm>
                <a:off x="9704159" y="3048218"/>
                <a:ext cx="1738070" cy="413346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5AA5FF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</p:grpSp>
        <p:grpSp>
          <p:nvGrpSpPr>
            <p:cNvPr id="125" name="Agrupar 124">
              <a:extLst>
                <a:ext uri="{FF2B5EF4-FFF2-40B4-BE49-F238E27FC236}">
                  <a16:creationId xmlns:a16="http://schemas.microsoft.com/office/drawing/2014/main" id="{7AF6A5EA-5DCE-9341-6B9A-C8420EAB339D}"/>
                </a:ext>
              </a:extLst>
            </p:cNvPr>
            <p:cNvGrpSpPr/>
            <p:nvPr/>
          </p:nvGrpSpPr>
          <p:grpSpPr>
            <a:xfrm>
              <a:off x="3480645" y="2344693"/>
              <a:ext cx="1519713" cy="735999"/>
              <a:chOff x="9704159" y="2770401"/>
              <a:chExt cx="1738070" cy="845676"/>
            </a:xfrm>
          </p:grpSpPr>
          <p:sp>
            <p:nvSpPr>
              <p:cNvPr id="131" name="Retângulo 130">
                <a:extLst>
                  <a:ext uri="{FF2B5EF4-FFF2-40B4-BE49-F238E27FC236}">
                    <a16:creationId xmlns:a16="http://schemas.microsoft.com/office/drawing/2014/main" id="{C6F030B4-4B6A-11B5-4DD5-BF1B50B56604}"/>
                  </a:ext>
                </a:extLst>
              </p:cNvPr>
              <p:cNvSpPr/>
              <p:nvPr/>
            </p:nvSpPr>
            <p:spPr>
              <a:xfrm>
                <a:off x="9704159" y="2770401"/>
                <a:ext cx="1738070" cy="68765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  <p:sp>
            <p:nvSpPr>
              <p:cNvPr id="132" name="Retângulo 131">
                <a:extLst>
                  <a:ext uri="{FF2B5EF4-FFF2-40B4-BE49-F238E27FC236}">
                    <a16:creationId xmlns:a16="http://schemas.microsoft.com/office/drawing/2014/main" id="{0FE93104-B69E-D3FE-7BF3-7066BE2DAE4A}"/>
                  </a:ext>
                </a:extLst>
              </p:cNvPr>
              <p:cNvSpPr/>
              <p:nvPr/>
            </p:nvSpPr>
            <p:spPr>
              <a:xfrm>
                <a:off x="9704159" y="2770401"/>
                <a:ext cx="1738070" cy="277817"/>
              </a:xfrm>
              <a:prstGeom prst="rect">
                <a:avLst/>
              </a:prstGeom>
              <a:solidFill>
                <a:srgbClr val="A6C9EC"/>
              </a:solidFill>
              <a:ln>
                <a:solidFill>
                  <a:srgbClr val="A6C9EC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200" b="1" dirty="0">
                    <a:solidFill>
                      <a:srgbClr val="00145F"/>
                    </a:solidFill>
                    <a:cs typeface="B3 Sans Display" pitchFamily="50" charset="0"/>
                  </a:rPr>
                  <a:t>Limite Máximo</a:t>
                </a:r>
              </a:p>
            </p:txBody>
          </p:sp>
          <p:sp>
            <p:nvSpPr>
              <p:cNvPr id="133" name="CaixaDeTexto 132">
                <a:extLst>
                  <a:ext uri="{FF2B5EF4-FFF2-40B4-BE49-F238E27FC236}">
                    <a16:creationId xmlns:a16="http://schemas.microsoft.com/office/drawing/2014/main" id="{62C88685-EDA7-1745-C49A-FEDC8678F3FB}"/>
                  </a:ext>
                </a:extLst>
              </p:cNvPr>
              <p:cNvSpPr txBox="1"/>
              <p:nvPr/>
            </p:nvSpPr>
            <p:spPr>
              <a:xfrm>
                <a:off x="9761737" y="3085616"/>
                <a:ext cx="1664539" cy="5304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200" b="1" dirty="0">
                    <a:solidFill>
                      <a:schemeClr val="accent1"/>
                    </a:solidFill>
                    <a:latin typeface="B3 Sans Display" pitchFamily="50" charset="0"/>
                    <a:ea typeface="Times New Roman" panose="02020603050405020304" pitchFamily="18" charset="0"/>
                    <a:cs typeface="B3 Sans Display" pitchFamily="50" charset="0"/>
                  </a:rPr>
                  <a:t>Não existe</a:t>
                </a:r>
              </a:p>
              <a:p>
                <a:pPr algn="ctr"/>
                <a:endParaRPr lang="pt-BR" sz="1200" b="1" dirty="0">
                  <a:solidFill>
                    <a:schemeClr val="accent1"/>
                  </a:solidFill>
                  <a:latin typeface="B3 Sans Display" pitchFamily="50" charset="0"/>
                  <a:ea typeface="Times New Roman" panose="02020603050405020304" pitchFamily="18" charset="0"/>
                  <a:cs typeface="B3 Sans Display" pitchFamily="50" charset="0"/>
                </a:endParaRPr>
              </a:p>
            </p:txBody>
          </p:sp>
          <p:sp>
            <p:nvSpPr>
              <p:cNvPr id="134" name="Retângulo 133">
                <a:extLst>
                  <a:ext uri="{FF2B5EF4-FFF2-40B4-BE49-F238E27FC236}">
                    <a16:creationId xmlns:a16="http://schemas.microsoft.com/office/drawing/2014/main" id="{EDB16C13-EA33-9402-4D33-DEE23BE693C2}"/>
                  </a:ext>
                </a:extLst>
              </p:cNvPr>
              <p:cNvSpPr/>
              <p:nvPr/>
            </p:nvSpPr>
            <p:spPr>
              <a:xfrm>
                <a:off x="9704159" y="3048218"/>
                <a:ext cx="1738070" cy="413346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5AA5FF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</p:grpSp>
        <p:grpSp>
          <p:nvGrpSpPr>
            <p:cNvPr id="126" name="Agrupar 125">
              <a:extLst>
                <a:ext uri="{FF2B5EF4-FFF2-40B4-BE49-F238E27FC236}">
                  <a16:creationId xmlns:a16="http://schemas.microsoft.com/office/drawing/2014/main" id="{369C7CFF-1DD8-52AF-F34E-D7AE039B3CDC}"/>
                </a:ext>
              </a:extLst>
            </p:cNvPr>
            <p:cNvGrpSpPr/>
            <p:nvPr/>
          </p:nvGrpSpPr>
          <p:grpSpPr>
            <a:xfrm>
              <a:off x="5163221" y="2361378"/>
              <a:ext cx="1519714" cy="601525"/>
              <a:chOff x="9704159" y="2770401"/>
              <a:chExt cx="1738071" cy="691163"/>
            </a:xfrm>
          </p:grpSpPr>
          <p:sp>
            <p:nvSpPr>
              <p:cNvPr id="127" name="Retângulo 126">
                <a:extLst>
                  <a:ext uri="{FF2B5EF4-FFF2-40B4-BE49-F238E27FC236}">
                    <a16:creationId xmlns:a16="http://schemas.microsoft.com/office/drawing/2014/main" id="{22F3C981-46C6-2077-C0A6-EEF64C4FAFE1}"/>
                  </a:ext>
                </a:extLst>
              </p:cNvPr>
              <p:cNvSpPr/>
              <p:nvPr/>
            </p:nvSpPr>
            <p:spPr>
              <a:xfrm>
                <a:off x="9704159" y="2770401"/>
                <a:ext cx="1738070" cy="68765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  <p:sp>
            <p:nvSpPr>
              <p:cNvPr id="128" name="Retângulo 127">
                <a:extLst>
                  <a:ext uri="{FF2B5EF4-FFF2-40B4-BE49-F238E27FC236}">
                    <a16:creationId xmlns:a16="http://schemas.microsoft.com/office/drawing/2014/main" id="{39B22551-A1D5-28DD-B2FD-F6F5DF0C605B}"/>
                  </a:ext>
                </a:extLst>
              </p:cNvPr>
              <p:cNvSpPr/>
              <p:nvPr/>
            </p:nvSpPr>
            <p:spPr>
              <a:xfrm>
                <a:off x="9704160" y="2770402"/>
                <a:ext cx="1738070" cy="277817"/>
              </a:xfrm>
              <a:prstGeom prst="rect">
                <a:avLst/>
              </a:prstGeom>
              <a:solidFill>
                <a:srgbClr val="A6C9EC"/>
              </a:solidFill>
              <a:ln>
                <a:solidFill>
                  <a:srgbClr val="A6C9EC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200" b="1" dirty="0">
                    <a:solidFill>
                      <a:srgbClr val="00145F"/>
                    </a:solidFill>
                    <a:cs typeface="B3 Sans Display" pitchFamily="50" charset="0"/>
                  </a:rPr>
                  <a:t>Carteira (</a:t>
                </a:r>
                <a:r>
                  <a:rPr lang="pt-BR" sz="1200" b="1" dirty="0" err="1">
                    <a:solidFill>
                      <a:srgbClr val="00145F"/>
                    </a:solidFill>
                    <a:cs typeface="B3 Sans Display" pitchFamily="50" charset="0"/>
                  </a:rPr>
                  <a:t>Lock-up</a:t>
                </a:r>
                <a:endParaRPr lang="pt-BR" sz="1200" b="1" dirty="0">
                  <a:solidFill>
                    <a:srgbClr val="00145F"/>
                  </a:solidFill>
                  <a:cs typeface="B3 Sans Display" pitchFamily="50" charset="0"/>
                </a:endParaRPr>
              </a:p>
            </p:txBody>
          </p:sp>
          <p:sp>
            <p:nvSpPr>
              <p:cNvPr id="129" name="CaixaDeTexto 128">
                <a:extLst>
                  <a:ext uri="{FF2B5EF4-FFF2-40B4-BE49-F238E27FC236}">
                    <a16:creationId xmlns:a16="http://schemas.microsoft.com/office/drawing/2014/main" id="{4B3C8EDD-B322-3A2E-71A1-9D3BBAE93360}"/>
                  </a:ext>
                </a:extLst>
              </p:cNvPr>
              <p:cNvSpPr txBox="1"/>
              <p:nvPr/>
            </p:nvSpPr>
            <p:spPr>
              <a:xfrm>
                <a:off x="9704159" y="3085615"/>
                <a:ext cx="1738070" cy="3182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pt-BR" sz="1200" b="1" dirty="0">
                    <a:solidFill>
                      <a:schemeClr val="accent1"/>
                    </a:solidFill>
                  </a:rPr>
                  <a:t>2101-6 (livre)</a:t>
                </a:r>
              </a:p>
            </p:txBody>
          </p:sp>
          <p:sp>
            <p:nvSpPr>
              <p:cNvPr id="130" name="Retângulo 129">
                <a:extLst>
                  <a:ext uri="{FF2B5EF4-FFF2-40B4-BE49-F238E27FC236}">
                    <a16:creationId xmlns:a16="http://schemas.microsoft.com/office/drawing/2014/main" id="{76EFD9DE-13C2-2247-9634-DA0C60E35C4E}"/>
                  </a:ext>
                </a:extLst>
              </p:cNvPr>
              <p:cNvSpPr/>
              <p:nvPr/>
            </p:nvSpPr>
            <p:spPr>
              <a:xfrm>
                <a:off x="9704159" y="3048218"/>
                <a:ext cx="1738070" cy="413346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5AA5FF"/>
                  </a:solidFill>
                  <a:effectLst/>
                  <a:uLnTx/>
                  <a:uFillTx/>
                  <a:latin typeface="B3 Sans Display" pitchFamily="50" charset="0"/>
                  <a:cs typeface="B3 Sans Display" pitchFamily="50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0096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Texto 5">
            <a:extLst>
              <a:ext uri="{FF2B5EF4-FFF2-40B4-BE49-F238E27FC236}">
                <a16:creationId xmlns:a16="http://schemas.microsoft.com/office/drawing/2014/main" id="{5A6F1E96-5FE7-B97F-8FC4-B9C35B7A6726}"/>
              </a:ext>
            </a:extLst>
          </p:cNvPr>
          <p:cNvSpPr txBox="1">
            <a:spLocks/>
          </p:cNvSpPr>
          <p:nvPr/>
        </p:nvSpPr>
        <p:spPr>
          <a:xfrm>
            <a:off x="1113658" y="417858"/>
            <a:ext cx="4903825" cy="21649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rgbClr val="F6A833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3 Sans Display" pitchFamily="50" charset="0"/>
                <a:cs typeface="B3 Sans Display" pitchFamily="50" charset="0"/>
              </a:rPr>
              <a:t>CRITÉRIO DE RATEIO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7DE4ECEF-7E58-8913-CCD1-E04B36E8A5D5}"/>
              </a:ext>
            </a:extLst>
          </p:cNvPr>
          <p:cNvGrpSpPr/>
          <p:nvPr/>
        </p:nvGrpSpPr>
        <p:grpSpPr>
          <a:xfrm>
            <a:off x="188375" y="1456924"/>
            <a:ext cx="11815250" cy="3944153"/>
            <a:chOff x="188375" y="884686"/>
            <a:chExt cx="11815250" cy="3944153"/>
          </a:xfrm>
        </p:grpSpPr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0D0B6B7A-82D9-EE21-69F9-9A167E482739}"/>
                </a:ext>
              </a:extLst>
            </p:cNvPr>
            <p:cNvGrpSpPr/>
            <p:nvPr/>
          </p:nvGrpSpPr>
          <p:grpSpPr>
            <a:xfrm>
              <a:off x="243392" y="884686"/>
              <a:ext cx="11760233" cy="1635449"/>
              <a:chOff x="215883" y="960022"/>
              <a:chExt cx="11760233" cy="1635449"/>
            </a:xfrm>
          </p:grpSpPr>
          <p:sp>
            <p:nvSpPr>
              <p:cNvPr id="22" name="Retângulo: Cantos Arredondados 21">
                <a:extLst>
                  <a:ext uri="{FF2B5EF4-FFF2-40B4-BE49-F238E27FC236}">
                    <a16:creationId xmlns:a16="http://schemas.microsoft.com/office/drawing/2014/main" id="{203C90BC-2718-6A30-2835-39FCC11530D6}"/>
                  </a:ext>
                </a:extLst>
              </p:cNvPr>
              <p:cNvSpPr/>
              <p:nvPr/>
            </p:nvSpPr>
            <p:spPr>
              <a:xfrm>
                <a:off x="1585546" y="971178"/>
                <a:ext cx="9020908" cy="686039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rgbClr val="F6A8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endParaRPr lang="pt-BR" sz="1400" b="0" i="0" dirty="0">
                  <a:solidFill>
                    <a:schemeClr val="bg1"/>
                  </a:solidFill>
                  <a:effectLst/>
                  <a:latin typeface="B3 Sans Display" pitchFamily="50" charset="0"/>
                  <a:cs typeface="B3 Sans Display" pitchFamily="50" charset="0"/>
                </a:endParaRPr>
              </a:p>
            </p:txBody>
          </p:sp>
          <p:sp>
            <p:nvSpPr>
              <p:cNvPr id="11" name="Retângulo: Cantos Arredondados 10">
                <a:extLst>
                  <a:ext uri="{FF2B5EF4-FFF2-40B4-BE49-F238E27FC236}">
                    <a16:creationId xmlns:a16="http://schemas.microsoft.com/office/drawing/2014/main" id="{4E9E2D9F-E289-E594-81D8-2D672DC49E03}"/>
                  </a:ext>
                </a:extLst>
              </p:cNvPr>
              <p:cNvSpPr/>
              <p:nvPr/>
            </p:nvSpPr>
            <p:spPr>
              <a:xfrm>
                <a:off x="215883" y="1351400"/>
                <a:ext cx="11760233" cy="1244071"/>
              </a:xfrm>
              <a:prstGeom prst="roundRect">
                <a:avLst/>
              </a:prstGeom>
              <a:solidFill>
                <a:schemeClr val="tx1"/>
              </a:solidFill>
              <a:ln>
                <a:solidFill>
                  <a:srgbClr val="F6A8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just">
                  <a:defRPr/>
                </a:pPr>
                <a:r>
                  <a:rPr kumimoji="0" lang="pt-BR" sz="110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3 Sans Display" pitchFamily="50" charset="0"/>
                    <a:cs typeface="B3 Sans Display" pitchFamily="50" charset="0"/>
                  </a:rPr>
                  <a:t>Cada Acionista, desde que assim seja evidenciado na Primeira Data de Corte, terá o direito de subscrever </a:t>
                </a:r>
                <a:r>
                  <a:rPr kumimoji="0" lang="pt-BR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3 Sans Display" pitchFamily="50" charset="0"/>
                    <a:cs typeface="B3 Sans Display" pitchFamily="50" charset="0"/>
                  </a:rPr>
                  <a:t>(i) no mínimo, até 0,033727 Ações para cada ação ordinária e/ou preferencial </a:t>
                </a:r>
                <a:r>
                  <a:rPr kumimoji="0" lang="pt-BR" sz="110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3 Sans Display" pitchFamily="50" charset="0"/>
                    <a:cs typeface="B3 Sans Display" pitchFamily="50" charset="0"/>
                  </a:rPr>
                  <a:t>de emissão da Companhia de sua titularidade na Segunda Data de Corte, sem considerar a colocação das Ações Adicionais; e </a:t>
                </a:r>
                <a:r>
                  <a:rPr kumimoji="0" lang="pt-BR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3 Sans Display" pitchFamily="50" charset="0"/>
                    <a:cs typeface="B3 Sans Display" pitchFamily="50" charset="0"/>
                  </a:rPr>
                  <a:t>(</a:t>
                </a:r>
                <a:r>
                  <a:rPr kumimoji="0" lang="pt-BR" sz="11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3 Sans Display" pitchFamily="50" charset="0"/>
                    <a:cs typeface="B3 Sans Display" pitchFamily="50" charset="0"/>
                  </a:rPr>
                  <a:t>ii</a:t>
                </a:r>
                <a:r>
                  <a:rPr kumimoji="0" lang="pt-BR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3 Sans Display" pitchFamily="50" charset="0"/>
                    <a:cs typeface="B3 Sans Display" pitchFamily="50" charset="0"/>
                  </a:rPr>
                  <a:t>) no máximo, até 0,067454 Ações para cada ação ordinária e/ou preferencial</a:t>
                </a:r>
                <a:r>
                  <a:rPr kumimoji="0" lang="pt-BR" sz="110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3 Sans Display" pitchFamily="50" charset="0"/>
                    <a:cs typeface="B3 Sans Display" pitchFamily="50" charset="0"/>
                  </a:rPr>
                  <a:t> de emissão da Companhia de sua titularidade na Segunda Data de Corte, considerando a colocação da totalidade das Ações Adicionais (“</a:t>
                </a:r>
                <a:r>
                  <a:rPr kumimoji="0" lang="pt-BR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3 Sans Display" pitchFamily="50" charset="0"/>
                    <a:cs typeface="B3 Sans Display" pitchFamily="50" charset="0"/>
                  </a:rPr>
                  <a:t>Limite de Subscrição Proporcional</a:t>
                </a:r>
                <a:r>
                  <a:rPr kumimoji="0" lang="pt-BR" sz="110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3 Sans Display" pitchFamily="50" charset="0"/>
                    <a:cs typeface="B3 Sans Display" pitchFamily="50" charset="0"/>
                  </a:rPr>
                  <a:t>”). Caso  a relação resulte em fração de ação, o Limite de Subscrição Proporcional será limitado ao número inteiro  apurado, sem arredondamento, desconsiderando-se eventuais frações adicionais de Ações e  desconsiderando-se as ações ordinárias de emissão da Companhia eventualmente mantidas em tesouraria. </a:t>
                </a:r>
                <a:endParaRPr lang="pt-BR" sz="1100" dirty="0">
                  <a:solidFill>
                    <a:schemeClr val="bg1"/>
                  </a:solidFill>
                  <a:latin typeface="B3 Sans Display" pitchFamily="50" charset="0"/>
                  <a:cs typeface="B3 Sans Display" pitchFamily="50" charset="0"/>
                </a:endParaRPr>
              </a:p>
            </p:txBody>
          </p:sp>
          <p:sp>
            <p:nvSpPr>
              <p:cNvPr id="23" name="CaixaDeTexto 22">
                <a:extLst>
                  <a:ext uri="{FF2B5EF4-FFF2-40B4-BE49-F238E27FC236}">
                    <a16:creationId xmlns:a16="http://schemas.microsoft.com/office/drawing/2014/main" id="{F300110F-ACA0-581E-BC83-F758A3C5504C}"/>
                  </a:ext>
                </a:extLst>
              </p:cNvPr>
              <p:cNvSpPr txBox="1"/>
              <p:nvPr/>
            </p:nvSpPr>
            <p:spPr>
              <a:xfrm>
                <a:off x="4949694" y="960022"/>
                <a:ext cx="2292615" cy="369332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pt-BR" b="1" dirty="0">
                    <a:solidFill>
                      <a:schemeClr val="bg1"/>
                    </a:solidFill>
                    <a:latin typeface="B3 Sans Display" pitchFamily="50" charset="0"/>
                    <a:cs typeface="B3 Sans Display" pitchFamily="50" charset="0"/>
                  </a:rPr>
                  <a:t>OFERTA PRIORITÁRIA</a:t>
                </a:r>
              </a:p>
            </p:txBody>
          </p:sp>
        </p:grpSp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E09A6EC2-CD78-C38E-6705-BFCE7293CAAE}"/>
                </a:ext>
              </a:extLst>
            </p:cNvPr>
            <p:cNvSpPr/>
            <p:nvPr/>
          </p:nvSpPr>
          <p:spPr>
            <a:xfrm>
              <a:off x="188375" y="2777393"/>
              <a:ext cx="11815250" cy="2051446"/>
            </a:xfrm>
            <a:prstGeom prst="roundRect">
              <a:avLst/>
            </a:prstGeom>
            <a:solidFill>
              <a:schemeClr val="tx1"/>
            </a:solidFill>
            <a:ln>
              <a:solidFill>
                <a:srgbClr val="F6A8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just">
                <a:defRPr/>
              </a:pPr>
              <a:r>
                <a:rPr lang="pt-BR" sz="1050" b="1" dirty="0">
                  <a:solidFill>
                    <a:schemeClr val="bg1"/>
                  </a:solidFill>
                  <a:latin typeface="B3 Sans Display" pitchFamily="50" charset="0"/>
                  <a:cs typeface="B3 Sans Display" pitchFamily="50" charset="0"/>
                </a:rPr>
                <a:t>Cálculo do Direito de Subscrição: </a:t>
              </a:r>
              <a:r>
                <a:rPr lang="pt-BR" sz="1050" dirty="0">
                  <a:solidFill>
                    <a:schemeClr val="bg1"/>
                  </a:solidFill>
                  <a:latin typeface="B3 Sans Display" pitchFamily="50" charset="0"/>
                  <a:cs typeface="B3 Sans Display" pitchFamily="50" charset="0"/>
                </a:rPr>
                <a:t>Acionista terá o Limite de Subscrição Proporcional calculado com base nas ações liquidadas e que constam na custódia da Depositária da B3 e/ou no </a:t>
              </a:r>
              <a:r>
                <a:rPr lang="pt-BR" sz="1050" dirty="0" err="1">
                  <a:solidFill>
                    <a:schemeClr val="bg1"/>
                  </a:solidFill>
                  <a:latin typeface="B3 Sans Display" pitchFamily="50" charset="0"/>
                  <a:cs typeface="B3 Sans Display" pitchFamily="50" charset="0"/>
                </a:rPr>
                <a:t>Escriturador</a:t>
              </a:r>
              <a:r>
                <a:rPr lang="pt-BR" sz="1050" dirty="0">
                  <a:solidFill>
                    <a:schemeClr val="bg1"/>
                  </a:solidFill>
                  <a:latin typeface="B3 Sans Display" pitchFamily="50" charset="0"/>
                  <a:cs typeface="B3 Sans Display" pitchFamily="50" charset="0"/>
                </a:rPr>
                <a:t> das ações </a:t>
              </a:r>
              <a:r>
                <a:rPr lang="pt-BR" sz="1050" b="1" u="sng" dirty="0">
                  <a:solidFill>
                    <a:schemeClr val="bg1"/>
                  </a:solidFill>
                  <a:latin typeface="B3 Sans Display" pitchFamily="50" charset="0"/>
                  <a:cs typeface="B3 Sans Display" pitchFamily="50" charset="0"/>
                </a:rPr>
                <a:t>na 2ª Data de Corte</a:t>
              </a:r>
              <a:r>
                <a:rPr lang="pt-BR" sz="1050" dirty="0">
                  <a:solidFill>
                    <a:schemeClr val="bg1"/>
                  </a:solidFill>
                  <a:latin typeface="B3 Sans Display" pitchFamily="50" charset="0"/>
                  <a:cs typeface="B3 Sans Display" pitchFamily="50" charset="0"/>
                </a:rPr>
                <a:t>.</a:t>
              </a:r>
            </a:p>
            <a:p>
              <a:pPr lvl="0" algn="just">
                <a:defRPr/>
              </a:pPr>
              <a:endParaRPr lang="pt-BR" sz="1050" dirty="0">
                <a:solidFill>
                  <a:schemeClr val="bg1"/>
                </a:solidFill>
                <a:latin typeface="B3 Sans Display" pitchFamily="50" charset="0"/>
                <a:cs typeface="B3 Sans Display" pitchFamily="50" charset="0"/>
              </a:endParaRPr>
            </a:p>
            <a:p>
              <a:pPr lvl="0" algn="just">
                <a:defRPr/>
              </a:pPr>
              <a:r>
                <a:rPr lang="pt-BR" sz="1050" b="1" dirty="0">
                  <a:solidFill>
                    <a:schemeClr val="bg1"/>
                  </a:solidFill>
                  <a:latin typeface="B3 Sans Display" pitchFamily="50" charset="0"/>
                  <a:cs typeface="B3 Sans Display" pitchFamily="50" charset="0"/>
                </a:rPr>
                <a:t>Elegibilidade:</a:t>
              </a:r>
              <a:r>
                <a:rPr lang="pt-BR" sz="1050" dirty="0">
                  <a:solidFill>
                    <a:schemeClr val="bg1"/>
                  </a:solidFill>
                  <a:latin typeface="B3 Sans Display" pitchFamily="50" charset="0"/>
                  <a:cs typeface="B3 Sans Display" pitchFamily="50" charset="0"/>
                </a:rPr>
                <a:t> Investidor na Depositária da B3 e/ou no </a:t>
              </a:r>
              <a:r>
                <a:rPr lang="pt-BR" sz="1050" dirty="0" err="1">
                  <a:solidFill>
                    <a:schemeClr val="bg1"/>
                  </a:solidFill>
                  <a:latin typeface="B3 Sans Display" pitchFamily="50" charset="0"/>
                  <a:cs typeface="B3 Sans Display" pitchFamily="50" charset="0"/>
                </a:rPr>
                <a:t>Escriturador</a:t>
              </a:r>
              <a:r>
                <a:rPr lang="pt-BR" sz="1050" dirty="0">
                  <a:solidFill>
                    <a:schemeClr val="bg1"/>
                  </a:solidFill>
                  <a:latin typeface="B3 Sans Display" pitchFamily="50" charset="0"/>
                  <a:cs typeface="B3 Sans Display" pitchFamily="50" charset="0"/>
                </a:rPr>
                <a:t> das ações, com posição DOADORA no BTC e Termos nas datas de corte, sendo:</a:t>
              </a:r>
            </a:p>
            <a:p>
              <a:pPr lvl="0" algn="just">
                <a:defRPr/>
              </a:pPr>
              <a:r>
                <a:rPr lang="pt-BR" sz="1050" dirty="0">
                  <a:solidFill>
                    <a:schemeClr val="bg1"/>
                  </a:solidFill>
                  <a:latin typeface="B3 Sans Display" pitchFamily="50" charset="0"/>
                  <a:cs typeface="B3 Sans Display" pitchFamily="50" charset="0"/>
                </a:rPr>
                <a:t>Empréstimo: Contratos registrados até 1ª Data de Corte (inclusive) e ativos ao final da 2ª Data de Corte;</a:t>
              </a:r>
            </a:p>
            <a:p>
              <a:pPr lvl="0" algn="just">
                <a:defRPr/>
              </a:pPr>
              <a:r>
                <a:rPr lang="pt-BR" sz="1050" b="1" dirty="0">
                  <a:solidFill>
                    <a:schemeClr val="bg1"/>
                  </a:solidFill>
                  <a:latin typeface="B3 Sans Display" pitchFamily="50" charset="0"/>
                  <a:cs typeface="B3 Sans Display" pitchFamily="50" charset="0"/>
                </a:rPr>
                <a:t>Para os contratos ativos na 2ª data de corte (inclusive), o doador deve realizar a solicitação das quantidades que deseja subscrever via RTC até a data de encerramento da oferta, indicando quantidade e preço máximo;</a:t>
              </a:r>
            </a:p>
            <a:p>
              <a:pPr lvl="0" algn="just">
                <a:defRPr/>
              </a:pPr>
              <a:r>
                <a:rPr lang="pt-BR" sz="1050" dirty="0">
                  <a:solidFill>
                    <a:schemeClr val="bg1"/>
                  </a:solidFill>
                  <a:latin typeface="B3 Sans Display" pitchFamily="50" charset="0"/>
                  <a:cs typeface="B3 Sans Display" pitchFamily="50" charset="0"/>
                </a:rPr>
                <a:t>Termo: Investidores compradores a termo com posições cobertas ao final da 1ª e 2ª data de corte constarão na lista de acionistas;</a:t>
              </a:r>
            </a:p>
            <a:p>
              <a:pPr lvl="0" algn="just">
                <a:defRPr/>
              </a:pPr>
              <a:r>
                <a:rPr lang="pt-BR" sz="1050" dirty="0">
                  <a:solidFill>
                    <a:schemeClr val="bg1"/>
                  </a:solidFill>
                  <a:latin typeface="B3 Sans Display" pitchFamily="50" charset="0"/>
                  <a:cs typeface="B3 Sans Display" pitchFamily="50" charset="0"/>
                </a:rPr>
                <a:t>O investidor deve verificar se as posições a termo realmente foram cobertas nas datas de corte;</a:t>
              </a:r>
            </a:p>
            <a:p>
              <a:pPr lvl="0" algn="just">
                <a:defRPr/>
              </a:pPr>
              <a:r>
                <a:rPr lang="pt-BR" sz="1050" dirty="0">
                  <a:solidFill>
                    <a:schemeClr val="bg1"/>
                  </a:solidFill>
                  <a:latin typeface="B3 Sans Display" pitchFamily="50" charset="0"/>
                  <a:cs typeface="B3 Sans Display" pitchFamily="50" charset="0"/>
                </a:rPr>
                <a:t>Os investidores que estão na ponta vendedora não aparecerão como acionistas.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8535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A734890-8E95-A431-D124-6D8E53E34695}"/>
              </a:ext>
            </a:extLst>
          </p:cNvPr>
          <p:cNvSpPr/>
          <p:nvPr/>
        </p:nvSpPr>
        <p:spPr>
          <a:xfrm>
            <a:off x="1531653" y="520996"/>
            <a:ext cx="1887944" cy="58160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/>
              <a:t>CRONOGRAMA</a:t>
            </a:r>
            <a:endParaRPr lang="pt-BR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9C4E810-8C2F-4FB0-2306-12DB86BFC8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7269" y="520995"/>
            <a:ext cx="7173078" cy="5816009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0246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E9D3005-4F9F-46C8-7789-0F466B925C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5192009"/>
              </p:ext>
            </p:extLst>
          </p:nvPr>
        </p:nvGraphicFramePr>
        <p:xfrm>
          <a:off x="2995985" y="2212061"/>
          <a:ext cx="6200031" cy="2433879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2970751">
                  <a:extLst>
                    <a:ext uri="{9D8B030D-6E8A-4147-A177-3AD203B41FA5}">
                      <a16:colId xmlns:a16="http://schemas.microsoft.com/office/drawing/2014/main" val="517703602"/>
                    </a:ext>
                  </a:extLst>
                </a:gridCol>
                <a:gridCol w="3229280">
                  <a:extLst>
                    <a:ext uri="{9D8B030D-6E8A-4147-A177-3AD203B41FA5}">
                      <a16:colId xmlns:a16="http://schemas.microsoft.com/office/drawing/2014/main" val="156474846"/>
                    </a:ext>
                  </a:extLst>
                </a:gridCol>
              </a:tblGrid>
              <a:tr h="26549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ELEMENTOS DA OFERTA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REFERÊNCIA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757349"/>
                  </a:ext>
                </a:extLst>
              </a:tr>
              <a:tr h="230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Emissor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u="none" strike="noStrike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Pág. 01 do Fato Relevante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9902789"/>
                  </a:ext>
                </a:extLst>
              </a:tr>
              <a:tr h="23099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Oferta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u="none" strike="noStrike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Pág. 01 do Fato Relevante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2470821"/>
                  </a:ext>
                </a:extLst>
              </a:tr>
              <a:tr h="243777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Valor Mobiliário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u="none" strike="noStrike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Pág. 01 do Fato Relevante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9555123"/>
                  </a:ext>
                </a:extLst>
              </a:tr>
              <a:tr h="243777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Preço por Ação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u="none" strike="noStrike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Pág. 04 do Fato Relevante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60849835"/>
                  </a:ext>
                </a:extLst>
              </a:tr>
              <a:tr h="243777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Oferta Base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u="none" strike="noStrike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Pág. 01 do Fato Relevante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1055097"/>
                  </a:ext>
                </a:extLst>
              </a:tr>
              <a:tr h="243777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Lote Adicional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u="none" strike="noStrike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Pág. 02 do Fato Relevante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8866227"/>
                  </a:ext>
                </a:extLst>
              </a:tr>
              <a:tr h="243777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Coordenador Líder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u="none" strike="noStrike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Pág. 01 do Fato Relevante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281554"/>
                  </a:ext>
                </a:extLst>
              </a:tr>
              <a:tr h="2437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200" b="0" i="0" u="none" strike="noStrike" kern="1200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Cronograma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u="none" strike="noStrike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Pág. 18 do Fato Relevante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28613934"/>
                  </a:ext>
                </a:extLst>
              </a:tr>
              <a:tr h="24377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200" b="0" i="0" u="none" strike="noStrike" kern="1200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Limite de Subscrição Proporcional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u="none" strike="noStrike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Pág. 10 do Fato Relevante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9467817"/>
                  </a:ext>
                </a:extLst>
              </a:tr>
            </a:tbl>
          </a:graphicData>
        </a:graphic>
      </p:graphicFrame>
      <p:sp>
        <p:nvSpPr>
          <p:cNvPr id="3" name="Espaço Reservado para Texto 5">
            <a:extLst>
              <a:ext uri="{FF2B5EF4-FFF2-40B4-BE49-F238E27FC236}">
                <a16:creationId xmlns:a16="http://schemas.microsoft.com/office/drawing/2014/main" id="{C676EA80-A5D7-7E0D-515E-A34A5E8D8662}"/>
              </a:ext>
            </a:extLst>
          </p:cNvPr>
          <p:cNvSpPr txBox="1">
            <a:spLocks/>
          </p:cNvSpPr>
          <p:nvPr/>
        </p:nvSpPr>
        <p:spPr>
          <a:xfrm>
            <a:off x="1113658" y="417250"/>
            <a:ext cx="4903825" cy="28327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REFÊRENCIAS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BC3B8A67-64A2-3048-0687-7ACB8B2A95AF}"/>
              </a:ext>
            </a:extLst>
          </p:cNvPr>
          <p:cNvSpPr/>
          <p:nvPr/>
        </p:nvSpPr>
        <p:spPr>
          <a:xfrm>
            <a:off x="-67376" y="6407150"/>
            <a:ext cx="11930474" cy="46854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9DE6DD2-4CDD-902F-ECA1-B0471FF60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30" y="330257"/>
            <a:ext cx="771633" cy="45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2218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Escuro">
  <a:themeElements>
    <a:clrScheme name="Custom 3">
      <a:dk1>
        <a:srgbClr val="001360"/>
      </a:dk1>
      <a:lt1>
        <a:srgbClr val="FEFFFF"/>
      </a:lt1>
      <a:dk2>
        <a:srgbClr val="00145F"/>
      </a:dk2>
      <a:lt2>
        <a:srgbClr val="EFF4FD"/>
      </a:lt2>
      <a:accent1>
        <a:srgbClr val="54C3F3"/>
      </a:accent1>
      <a:accent2>
        <a:srgbClr val="F6A635"/>
      </a:accent2>
      <a:accent3>
        <a:srgbClr val="1C24AE"/>
      </a:accent3>
      <a:accent4>
        <a:srgbClr val="5AA5FE"/>
      </a:accent4>
      <a:accent5>
        <a:srgbClr val="4A4E55"/>
      </a:accent5>
      <a:accent6>
        <a:srgbClr val="92C1FD"/>
      </a:accent6>
      <a:hlink>
        <a:srgbClr val="F6A633"/>
      </a:hlink>
      <a:folHlink>
        <a:srgbClr val="58A5F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Claro">
  <a:themeElements>
    <a:clrScheme name="B3">
      <a:dk1>
        <a:srgbClr val="4B5055"/>
      </a:dk1>
      <a:lt1>
        <a:sysClr val="window" lastClr="FFFFFF"/>
      </a:lt1>
      <a:dk2>
        <a:srgbClr val="4B5055"/>
      </a:dk2>
      <a:lt2>
        <a:srgbClr val="F0F5FF"/>
      </a:lt2>
      <a:accent1>
        <a:srgbClr val="00145F"/>
      </a:accent1>
      <a:accent2>
        <a:srgbClr val="50C3F5"/>
      </a:accent2>
      <a:accent3>
        <a:srgbClr val="F5AA1E"/>
      </a:accent3>
      <a:accent4>
        <a:srgbClr val="000000"/>
      </a:accent4>
      <a:accent5>
        <a:srgbClr val="000000"/>
      </a:accent5>
      <a:accent6>
        <a:srgbClr val="000000"/>
      </a:accent6>
      <a:hlink>
        <a:srgbClr val="0063DE"/>
      </a:hlink>
      <a:folHlink>
        <a:srgbClr val="0063DE"/>
      </a:folHlink>
    </a:clrScheme>
    <a:fontScheme name="B3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63F90F85FF69B49A162E10327501766" ma:contentTypeVersion="10" ma:contentTypeDescription="Crie um novo documento." ma:contentTypeScope="" ma:versionID="7189fc59adfd77bacd6d8a3a39b6cc45">
  <xsd:schema xmlns:xsd="http://www.w3.org/2001/XMLSchema" xmlns:xs="http://www.w3.org/2001/XMLSchema" xmlns:p="http://schemas.microsoft.com/office/2006/metadata/properties" xmlns:ns2="1a59749d-a797-4274-98db-a5dae3fb1393" xmlns:ns3="7ec9c3bd-6192-425f-9654-549778ddb9ba" targetNamespace="http://schemas.microsoft.com/office/2006/metadata/properties" ma:root="true" ma:fieldsID="2157d0a7f2a1d727ebe8aef0c35d1b75" ns2:_="" ns3:_="">
    <xsd:import namespace="1a59749d-a797-4274-98db-a5dae3fb1393"/>
    <xsd:import namespace="7ec9c3bd-6192-425f-9654-549778ddb9b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59749d-a797-4274-98db-a5dae3fb13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d7986fcc-77ff-48cb-93bf-87f58f65fbd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c9c3bd-6192-425f-9654-549778ddb9b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5de4a1c-8139-4a37-8520-4c51bf1b14f1}" ma:internalName="TaxCatchAll" ma:showField="CatchAllData" ma:web="7ec9c3bd-6192-425f-9654-549778ddb9b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ec9c3bd-6192-425f-9654-549778ddb9ba" xsi:nil="true"/>
    <lcf76f155ced4ddcb4097134ff3c332f xmlns="1a59749d-a797-4274-98db-a5dae3fb139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D80B542-66B1-44DE-9FF6-4F03033377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59749d-a797-4274-98db-a5dae3fb1393"/>
    <ds:schemaRef ds:uri="7ec9c3bd-6192-425f-9654-549778ddb9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0039292-4454-41F1-8A8C-BE952DBAFC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DEBD6D2-DF22-4849-8BF6-1E6589D15AC2}">
  <ds:schemaRefs>
    <ds:schemaRef ds:uri="http://schemas.microsoft.com/office/2006/metadata/properties"/>
    <ds:schemaRef ds:uri="http://schemas.microsoft.com/office/infopath/2007/PartnerControls"/>
    <ds:schemaRef ds:uri="7ec9c3bd-6192-425f-9654-549778ddb9ba"/>
    <ds:schemaRef ds:uri="1a59749d-a797-4274-98db-a5dae3fb1393"/>
  </ds:schemaRefs>
</ds:datastoreItem>
</file>

<file path=docMetadata/LabelInfo.xml><?xml version="1.0" encoding="utf-8"?>
<clbl:labelList xmlns:clbl="http://schemas.microsoft.com/office/2020/mipLabelMetadata">
  <clbl:label id="{d828e72b-e531-4a93-b6e1-4cba36a7be73}" enabled="1" method="Privileged" siteId="{f9cfd8cb-c4a5-4677-b65d-3150dda310c9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23982</TotalTime>
  <Words>1605</Words>
  <Application>Microsoft Office PowerPoint</Application>
  <PresentationFormat>Widescreen</PresentationFormat>
  <Paragraphs>131</Paragraphs>
  <Slides>8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Arial</vt:lpstr>
      <vt:lpstr>B3 Sans Display</vt:lpstr>
      <vt:lpstr>Calibri</vt:lpstr>
      <vt:lpstr>Segoe UI</vt:lpstr>
      <vt:lpstr>Tema Escuro</vt:lpstr>
      <vt:lpstr>Tema Claro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Bevilacqua, Victoria (SPL-FUB)</dc:creator>
  <cp:lastModifiedBy>Denise Molina Lopes</cp:lastModifiedBy>
  <cp:revision>252</cp:revision>
  <dcterms:created xsi:type="dcterms:W3CDTF">2021-09-20T13:35:31Z</dcterms:created>
  <dcterms:modified xsi:type="dcterms:W3CDTF">2026-07-15T18:17:12Z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0x010100963F90F85FF69B49A162E10327501766</vt:lpwstr>
  </property>
  <property fmtid="{D5CDD505-2E9C-101B-9397-08002B2CF9AE}" pid="3" name="MSIP_Label_d828e72b-e531-4a93-b6e1-4cba36a7be73_Enabled">
    <vt:lpwstr>true</vt:lpwstr>
  </property>
  <property fmtid="{D5CDD505-2E9C-101B-9397-08002B2CF9AE}" pid="4" name="MSIP_Label_d828e72b-e531-4a93-b6e1-4cba36a7be73_SetDate">
    <vt:lpwstr>2023-04-04T16:16:40Z</vt:lpwstr>
  </property>
  <property fmtid="{D5CDD505-2E9C-101B-9397-08002B2CF9AE}" pid="5" name="MSIP_Label_d828e72b-e531-4a93-b6e1-4cba36a7be73_Method">
    <vt:lpwstr>Privileged</vt:lpwstr>
  </property>
  <property fmtid="{D5CDD505-2E9C-101B-9397-08002B2CF9AE}" pid="6" name="MSIP_Label_d828e72b-e531-4a93-b6e1-4cba36a7be73_Name">
    <vt:lpwstr>d828e72b-e531-4a93-b6e1-4cba36a7be73</vt:lpwstr>
  </property>
  <property fmtid="{D5CDD505-2E9C-101B-9397-08002B2CF9AE}" pid="7" name="MSIP_Label_d828e72b-e531-4a93-b6e1-4cba36a7be73_SiteId">
    <vt:lpwstr>f9cfd8cb-c4a5-4677-b65d-3150dda310c9</vt:lpwstr>
  </property>
  <property fmtid="{D5CDD505-2E9C-101B-9397-08002B2CF9AE}" pid="8" name="MSIP_Label_d828e72b-e531-4a93-b6e1-4cba36a7be73_ActionId">
    <vt:lpwstr>8d950ef0-a782-4b16-8118-1547926d14b5</vt:lpwstr>
  </property>
  <property fmtid="{D5CDD505-2E9C-101B-9397-08002B2CF9AE}" pid="9" name="MSIP_Label_d828e72b-e531-4a93-b6e1-4cba36a7be73_ContentBits">
    <vt:lpwstr>2</vt:lpwstr>
  </property>
</Properties>
</file>