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3" r:id="rId3"/>
    <p:sldId id="295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0" d="100"/>
          <a:sy n="70" d="100"/>
        </p:scale>
        <p:origin x="70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A0F0D2-E2AD-00BC-AE81-ACE955A9AF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A1FD34B-5F04-0155-7C2A-8636C3BC3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DD22307-9A2D-0ADC-E02C-16B2FACB7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CB32-C8E2-4EF4-AB09-CE018F3E71BA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937D17C-784F-8756-58B2-3762A7F2A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DCCBBF-0C79-D05E-F795-CC963C9B0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38B4-1BA2-45A1-84F0-6A0406A568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3861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F6D3D9-DB5A-16A6-F0CB-B5502C986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17A934C-C44B-826E-226F-6CDA52508A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2ACBEF-6AC2-4A63-885D-60BDB0A3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CB32-C8E2-4EF4-AB09-CE018F3E71BA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DD2A7DE-D65D-70A2-CAAF-B59A04777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48D43F-83B4-A999-928C-B4E61A9B6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38B4-1BA2-45A1-84F0-6A0406A568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1009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4A30CA7-330E-D759-CFE0-E74255C8BD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13A4CB4-ACBC-EC09-0E00-55B8D434E7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761B4CB-ED24-D809-F67E-8E97131A4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CB32-C8E2-4EF4-AB09-CE018F3E71BA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200DE6-1DCB-E2D3-AA5D-4A781819E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DC57317-2099-08F7-AAF2-04783E70D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38B4-1BA2-45A1-84F0-6A0406A568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1252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73EDF09D-04BD-4453-88AD-778ED9A97F3B}"/>
              </a:ext>
            </a:extLst>
          </p:cNvPr>
          <p:cNvSpPr/>
          <p:nvPr userDrawn="1"/>
        </p:nvSpPr>
        <p:spPr>
          <a:xfrm>
            <a:off x="-58057" y="0"/>
            <a:ext cx="12262486" cy="69573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59F174EA-8C7E-4D02-B2E8-996DDC0EDE03}"/>
              </a:ext>
            </a:extLst>
          </p:cNvPr>
          <p:cNvGrpSpPr/>
          <p:nvPr userDrawn="1"/>
        </p:nvGrpSpPr>
        <p:grpSpPr>
          <a:xfrm>
            <a:off x="10239786" y="6296138"/>
            <a:ext cx="1993061" cy="1610165"/>
            <a:chOff x="7855716" y="4832451"/>
            <a:chExt cx="5374980" cy="4342369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8900000" scaled="1"/>
            <a:tileRect/>
          </a:gradFill>
        </p:grpSpPr>
        <p:sp>
          <p:nvSpPr>
            <p:cNvPr id="4" name="Círculo Parcial 3">
              <a:extLst>
                <a:ext uri="{FF2B5EF4-FFF2-40B4-BE49-F238E27FC236}">
                  <a16:creationId xmlns:a16="http://schemas.microsoft.com/office/drawing/2014/main" id="{7E207CB0-C814-4FD6-88B1-9BC12AEF72BB}"/>
                </a:ext>
              </a:extLst>
            </p:cNvPr>
            <p:cNvSpPr/>
            <p:nvPr userDrawn="1"/>
          </p:nvSpPr>
          <p:spPr>
            <a:xfrm flipH="1" flipV="1">
              <a:off x="7855716" y="4832451"/>
              <a:ext cx="4176464" cy="4342369"/>
            </a:xfrm>
            <a:prstGeom prst="pie">
              <a:avLst>
                <a:gd name="adj1" fmla="val 0"/>
                <a:gd name="adj2" fmla="val 5392439"/>
              </a:avLst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C21D9DB1-C43E-4D41-9E3E-A0DF7C98D086}"/>
                </a:ext>
              </a:extLst>
            </p:cNvPr>
            <p:cNvSpPr/>
            <p:nvPr userDrawn="1"/>
          </p:nvSpPr>
          <p:spPr>
            <a:xfrm>
              <a:off x="9919586" y="4833106"/>
              <a:ext cx="3311110" cy="2171582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13" name="Título 12"/>
          <p:cNvSpPr>
            <a:spLocks noGrp="1"/>
          </p:cNvSpPr>
          <p:nvPr userDrawn="1">
            <p:ph type="title" hasCustomPrompt="1"/>
          </p:nvPr>
        </p:nvSpPr>
        <p:spPr>
          <a:xfrm>
            <a:off x="407368" y="2492542"/>
            <a:ext cx="6600733" cy="1408451"/>
          </a:xfrm>
        </p:spPr>
        <p:txBody>
          <a:bodyPr anchor="t">
            <a:noAutofit/>
          </a:bodyPr>
          <a:lstStyle>
            <a:lvl1pPr algn="l">
              <a:defRPr sz="40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15" name="Espaço Reservado para Texto 14"/>
          <p:cNvSpPr>
            <a:spLocks noGrp="1"/>
          </p:cNvSpPr>
          <p:nvPr userDrawn="1">
            <p:ph type="body" sz="quarter" idx="15"/>
          </p:nvPr>
        </p:nvSpPr>
        <p:spPr>
          <a:xfrm>
            <a:off x="435406" y="4148726"/>
            <a:ext cx="6572695" cy="89821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150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pt-BR" dirty="0"/>
              <a:t>Clique para editar o texto mestre</a:t>
            </a:r>
          </a:p>
        </p:txBody>
      </p:sp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407368" y="6381328"/>
            <a:ext cx="7200800" cy="0"/>
          </a:xfrm>
          <a:prstGeom prst="line">
            <a:avLst/>
          </a:prstGeom>
          <a:ln w="3175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5"/>
          <p:cNvSpPr txBox="1"/>
          <p:nvPr userDrawn="1"/>
        </p:nvSpPr>
        <p:spPr>
          <a:xfrm>
            <a:off x="335360" y="6509283"/>
            <a:ext cx="34564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INFORMAÇÃO CONFIDENCIAL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4341303" y="6509283"/>
            <a:ext cx="34564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8F61775E-345C-49C6-BE5B-6D7F1D067A13}" type="slidenum">
              <a:rPr lang="en-US" sz="90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‹nº›</a:t>
            </a:fld>
            <a:endParaRPr lang="en-US" sz="9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16" descr="Site-em-ciano.png"/>
          <p:cNvPicPr>
            <a:picLocks noChangeAspect="1"/>
          </p:cNvPicPr>
          <p:nvPr userDrawn="1"/>
        </p:nvPicPr>
        <p:blipFill>
          <a:blip r:embed="rId2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4" y="6542610"/>
            <a:ext cx="864096" cy="164179"/>
          </a:xfrm>
          <a:prstGeom prst="rect">
            <a:avLst/>
          </a:prstGeom>
        </p:spPr>
      </p:pic>
      <p:pic>
        <p:nvPicPr>
          <p:cNvPr id="18" name="Picture 12" descr="Logotipo-B3.png">
            <a:extLst>
              <a:ext uri="{FF2B5EF4-FFF2-40B4-BE49-F238E27FC236}">
                <a16:creationId xmlns:a16="http://schemas.microsoft.com/office/drawing/2014/main" id="{C8BE41A8-F678-455C-A9C5-39310BF85D7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288" y="872711"/>
            <a:ext cx="2672777" cy="1224131"/>
          </a:xfrm>
          <a:prstGeom prst="rect">
            <a:avLst/>
          </a:prstGeom>
        </p:spPr>
      </p:pic>
      <p:grpSp>
        <p:nvGrpSpPr>
          <p:cNvPr id="23" name="Agrupar 22">
            <a:extLst>
              <a:ext uri="{FF2B5EF4-FFF2-40B4-BE49-F238E27FC236}">
                <a16:creationId xmlns:a16="http://schemas.microsoft.com/office/drawing/2014/main" id="{FB9A4723-15B3-4E4B-AC6E-969928EBD371}"/>
              </a:ext>
            </a:extLst>
          </p:cNvPr>
          <p:cNvGrpSpPr/>
          <p:nvPr userDrawn="1"/>
        </p:nvGrpSpPr>
        <p:grpSpPr>
          <a:xfrm>
            <a:off x="-5084" y="6322752"/>
            <a:ext cx="10244870" cy="725748"/>
            <a:chOff x="-5084" y="5834675"/>
            <a:chExt cx="10244870" cy="725748"/>
          </a:xfrm>
        </p:grpSpPr>
        <p:cxnSp>
          <p:nvCxnSpPr>
            <p:cNvPr id="9" name="Conector reto 8">
              <a:extLst>
                <a:ext uri="{FF2B5EF4-FFF2-40B4-BE49-F238E27FC236}">
                  <a16:creationId xmlns:a16="http://schemas.microsoft.com/office/drawing/2014/main" id="{276C9354-A2F6-45CF-B111-E0DB95A655B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5084" y="5834675"/>
              <a:ext cx="10244870" cy="0"/>
            </a:xfrm>
            <a:prstGeom prst="line">
              <a:avLst/>
            </a:prstGeom>
            <a:ln w="19050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>
              <a:extLst>
                <a:ext uri="{FF2B5EF4-FFF2-40B4-BE49-F238E27FC236}">
                  <a16:creationId xmlns:a16="http://schemas.microsoft.com/office/drawing/2014/main" id="{44AA10E9-6572-45D1-A114-6CFEB311B9B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239786" y="5834675"/>
              <a:ext cx="0" cy="725748"/>
            </a:xfrm>
            <a:prstGeom prst="line">
              <a:avLst/>
            </a:prstGeom>
            <a:ln w="19050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98108016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 userDrawn="1">
            <p:ph type="title" hasCustomPrompt="1"/>
          </p:nvPr>
        </p:nvSpPr>
        <p:spPr>
          <a:xfrm>
            <a:off x="407368" y="2060848"/>
            <a:ext cx="6600733" cy="1408451"/>
          </a:xfrm>
        </p:spPr>
        <p:txBody>
          <a:bodyPr anchor="t">
            <a:noAutofit/>
          </a:bodyPr>
          <a:lstStyle>
            <a:lvl1pPr algn="l">
              <a:defRPr sz="40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15" name="Espaço Reservado para Texto 14"/>
          <p:cNvSpPr>
            <a:spLocks noGrp="1"/>
          </p:cNvSpPr>
          <p:nvPr userDrawn="1">
            <p:ph type="body" sz="quarter" idx="15"/>
          </p:nvPr>
        </p:nvSpPr>
        <p:spPr>
          <a:xfrm>
            <a:off x="435406" y="3717032"/>
            <a:ext cx="6572695" cy="89821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150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52C729FF-DF89-4FB9-8241-768BE0F48B50}"/>
              </a:ext>
            </a:extLst>
          </p:cNvPr>
          <p:cNvSpPr/>
          <p:nvPr userDrawn="1"/>
        </p:nvSpPr>
        <p:spPr>
          <a:xfrm>
            <a:off x="10416480" y="111564"/>
            <a:ext cx="1775520" cy="14452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1C7101DA-C0F2-4BFB-93B8-9A0FAB17FD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-27384"/>
            <a:ext cx="2016224" cy="2016224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B271437B-F2A1-4A5B-8D3F-94BDF1B3B3EF}"/>
              </a:ext>
            </a:extLst>
          </p:cNvPr>
          <p:cNvSpPr/>
          <p:nvPr userDrawn="1"/>
        </p:nvSpPr>
        <p:spPr>
          <a:xfrm>
            <a:off x="435406" y="6127196"/>
            <a:ext cx="404010" cy="3259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4496117"/>
      </p:ext>
    </p:extLst>
  </p:cSld>
  <p:clrMapOvr>
    <a:masterClrMapping/>
  </p:clrMapOvr>
  <p:transition>
    <p:fade thruBlk="1"/>
  </p:transition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E79B60-1373-0B36-72CB-E16FE5F3A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0676F87-7E4D-A032-C473-5740803D6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46D274-C735-83D8-C1DC-95487AF87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CB32-C8E2-4EF4-AB09-CE018F3E71BA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24BC2EC-5688-EF23-72E7-FCC13EC1E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F23D5D8-A398-C945-2162-A0F169CC5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38B4-1BA2-45A1-84F0-6A0406A568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9452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72A265-9F11-F35C-4FBF-C9CD4D84C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BD6A665-B8FB-1F6A-4FA0-8CDC12516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89DBD8B-101E-68C5-0F4D-AD307A1F4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CB32-C8E2-4EF4-AB09-CE018F3E71BA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7A74575-EDE7-9781-DAC5-64EAA3432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15C0A2-E01C-9B9D-1E85-8D207B9B2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38B4-1BA2-45A1-84F0-6A0406A568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326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18FE89-F924-75F1-CC7F-270A68270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F6514CF-006C-B988-1529-838C91A77A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7A2477F-03F2-2E3C-DF33-2D13150AF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C4A665D-EABD-64F2-508F-2F6FE59E9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CB32-C8E2-4EF4-AB09-CE018F3E71BA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7372AE7-3C1C-06D5-DB6E-B313D19F2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B524F16-9BEE-7E89-9B1A-17FC1A2F0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38B4-1BA2-45A1-84F0-6A0406A568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7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B50B2C-5BDD-DC6D-C42A-131FC02D2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9D8F41-890F-F5FB-C7D7-A271E31142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91B68A1-3E51-72BF-CB7A-450E4E9A57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7182D12-B295-BABA-6082-0324B223F1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DA00A65-1B89-BE8B-1142-D6AEE24441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AE53424-4661-08EC-A47D-A85179B04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CB32-C8E2-4EF4-AB09-CE018F3E71BA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6CB1EDB-F367-1A9E-662D-8BFBA9E4E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92A546C-6D31-4C7F-D803-E593485A0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38B4-1BA2-45A1-84F0-6A0406A568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2346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AE2F8E-E7E6-BB97-728B-21BF92ADC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34C4E9F-2BF6-C41B-3F3D-20D94F8D9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CB32-C8E2-4EF4-AB09-CE018F3E71BA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0AC724E-B96C-0FD4-C6FF-0E3109C76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8F1414E-4DD5-D664-59BA-A225F49B9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38B4-1BA2-45A1-84F0-6A0406A568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5059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63550CC-99BA-B16E-0BC4-5D669ED96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CB32-C8E2-4EF4-AB09-CE018F3E71BA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2B1F4E-2F73-EE5D-30BA-4629E4395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388D220-72D7-F999-0B04-BBB5DAF8A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38B4-1BA2-45A1-84F0-6A0406A568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351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E2760C-87DB-6AF0-32CE-67777098B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35087A3-7C76-D65E-A95E-623140534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4647FF8-93B8-ED79-0E7A-76ED87151F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26CEBF7-5417-6816-A963-B1C811D54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CB32-C8E2-4EF4-AB09-CE018F3E71BA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D5F8D17-9925-7DD0-3DA1-6914E0640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C7B13C5-7769-4104-3493-0F79914C8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38B4-1BA2-45A1-84F0-6A0406A568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047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91AC47-208E-FC22-CF8F-DA94D5E42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A92B1F9-71B2-EEED-148D-6C01191F16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B85C902-0512-9E33-0F7C-38AC033E4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C09569B-882D-CA65-0D65-D334A078D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CB32-C8E2-4EF4-AB09-CE018F3E71BA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572943D-993B-EE89-823E-28A22E972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7A5CC81-1085-90FD-7D5B-CCDD621C8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38B4-1BA2-45A1-84F0-6A0406A568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4069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9605D1B-991D-94B2-CF5E-E84B1732B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E134C45-9CEF-E190-3437-7D2FFF47A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7355D8-8D80-F394-58E2-EE7659CF81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9CB32-C8E2-4EF4-AB09-CE018F3E71BA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A614A9F-690E-4B15-E3C5-DA2ECD27A0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C54E50-F54D-EADA-63FC-3EA09DBC72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A38B4-1BA2-45A1-84F0-6A0406A56847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MSIPCMContentMarking" descr="{&quot;HashCode&quot;:-1064623683,&quot;Placement&quot;:&quot;Footer&quot;,&quot;Top&quot;:519.343,&quot;Left&quot;:362.011169,&quot;SlideWidth&quot;:960,&quot;SlideHeight&quot;:540}">
            <a:extLst>
              <a:ext uri="{FF2B5EF4-FFF2-40B4-BE49-F238E27FC236}">
                <a16:creationId xmlns:a16="http://schemas.microsoft.com/office/drawing/2014/main" id="{124EAD69-6ED0-6EAA-FE2C-884B018CB837}"/>
              </a:ext>
            </a:extLst>
          </p:cNvPr>
          <p:cNvSpPr txBox="1"/>
          <p:nvPr userDrawn="1"/>
        </p:nvSpPr>
        <p:spPr>
          <a:xfrm>
            <a:off x="4597542" y="6595656"/>
            <a:ext cx="2996916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pt-BR" sz="1000">
                <a:solidFill>
                  <a:srgbClr val="000000"/>
                </a:solidFill>
                <a:latin typeface="Calibri" panose="020F0502020204030204" pitchFamily="34" charset="0"/>
              </a:rPr>
              <a:t>INFORMAÇÃO INTERNA – INTERNAL INFORMATION</a:t>
            </a:r>
          </a:p>
        </p:txBody>
      </p:sp>
    </p:spTree>
    <p:extLst>
      <p:ext uri="{BB962C8B-B14F-4D97-AF65-F5344CB8AC3E}">
        <p14:creationId xmlns:p14="http://schemas.microsoft.com/office/powerpoint/2010/main" val="2819502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407368" y="3181189"/>
            <a:ext cx="9001000" cy="1408451"/>
          </a:xfrm>
        </p:spPr>
        <p:txBody>
          <a:bodyPr/>
          <a:lstStyle/>
          <a:p>
            <a:r>
              <a:rPr lang="en-US" sz="1800" b="0" dirty="0"/>
              <a:t>Derivativos de Balcão </a:t>
            </a:r>
            <a:r>
              <a:rPr lang="en-US" sz="1800" b="0" dirty="0" err="1"/>
              <a:t>sem</a:t>
            </a:r>
            <a:r>
              <a:rPr lang="en-US" sz="1800" b="0" dirty="0"/>
              <a:t> CCP</a:t>
            </a:r>
            <a:endParaRPr lang="pt-BR" sz="1800" b="0" dirty="0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sz="quarter" idx="15"/>
          </p:nvPr>
        </p:nvSpPr>
        <p:spPr>
          <a:xfrm>
            <a:off x="407368" y="3565768"/>
            <a:ext cx="9649072" cy="898212"/>
          </a:xfrm>
        </p:spPr>
        <p:txBody>
          <a:bodyPr/>
          <a:lstStyle/>
          <a:p>
            <a:r>
              <a:rPr lang="pt-BR" sz="3600" b="1" dirty="0">
                <a:solidFill>
                  <a:srgbClr val="002060"/>
                </a:solidFill>
              </a:rPr>
              <a:t>Fluxo de Avaliação de Estratégias</a:t>
            </a:r>
            <a:br>
              <a:rPr lang="pt-BR" sz="3600" dirty="0">
                <a:solidFill>
                  <a:srgbClr val="00AFE6"/>
                </a:solidFill>
              </a:rPr>
            </a:br>
            <a:br>
              <a:rPr lang="pt-BR" sz="3600" dirty="0">
                <a:solidFill>
                  <a:srgbClr val="00AFE6"/>
                </a:solidFill>
              </a:rPr>
            </a:br>
            <a:endParaRPr lang="pt-BR" dirty="0">
              <a:solidFill>
                <a:srgbClr val="00AFE6"/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82DA11-8A37-42E2-BA1A-CC068BA88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447" y="188815"/>
            <a:ext cx="10097078" cy="107284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FLUXO DE AVALIAÇÃO DE ESTRATÉGIAS</a:t>
            </a:r>
            <a:b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16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" name="Picture 4" descr="BR-BOLSA-1 – Fórmula UFSCar">
            <a:extLst>
              <a:ext uri="{FF2B5EF4-FFF2-40B4-BE49-F238E27FC236}">
                <a16:creationId xmlns:a16="http://schemas.microsoft.com/office/drawing/2014/main" id="{41F44A90-B8A3-4D02-8C94-D86C023D68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5649" y="324295"/>
            <a:ext cx="1866847" cy="801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394E1091-095A-A706-81CB-ED1C83F8B65C}"/>
              </a:ext>
            </a:extLst>
          </p:cNvPr>
          <p:cNvSpPr txBox="1"/>
          <p:nvPr/>
        </p:nvSpPr>
        <p:spPr>
          <a:xfrm>
            <a:off x="263075" y="1341406"/>
            <a:ext cx="2306606" cy="808836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4008" tIns="64008" rIns="64008" bIns="64008" numCol="1" spcCol="1270" anchor="ctr" anchorCtr="0">
            <a:noAutofit/>
          </a:bodyPr>
          <a:lstStyle/>
          <a:p>
            <a:pPr marL="0" marR="0" lvl="0" indent="0" algn="ctr" defTabSz="40005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CLIENTE</a:t>
            </a: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DEMANDA ESTRUTURA CUSTOMIZADA À </a:t>
            </a:r>
            <a:r>
              <a:rPr kumimoji="0" lang="pt-BR" sz="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GERÊNCIA DE DERIVATIVOS DE BALCÃO E COE</a:t>
            </a:r>
            <a:r>
              <a:rPr kumimoji="0" lang="pt-BR" sz="800" b="0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(1) (2)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65AEBE7-AB61-05EE-0799-9EFA4A10E1D8}"/>
              </a:ext>
            </a:extLst>
          </p:cNvPr>
          <p:cNvSpPr txBox="1"/>
          <p:nvPr/>
        </p:nvSpPr>
        <p:spPr>
          <a:xfrm>
            <a:off x="276447" y="2421727"/>
            <a:ext cx="2293234" cy="808839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4008" tIns="64008" rIns="64008" bIns="64008" numCol="1" spcCol="1270" anchor="ctr" anchorCtr="0">
            <a:noAutofit/>
          </a:bodyPr>
          <a:lstStyle/>
          <a:p>
            <a:pPr marL="0" marR="0" lvl="0" indent="0" algn="ctr" defTabSz="40005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GERÊNCIA DE DERIVATIVOS DE BALCÃO E COE </a:t>
            </a: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ANALISA A VIABILIDADE</a:t>
            </a:r>
            <a:r>
              <a:rPr kumimoji="0" lang="pt-BR" sz="800" b="0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(3)</a:t>
            </a: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DA  DEMANDA</a:t>
            </a:r>
            <a:r>
              <a:rPr kumimoji="0" lang="pt-BR" sz="800" b="0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 SANA EVENTUAIS DÚVIDAS COM O </a:t>
            </a:r>
            <a:r>
              <a:rPr kumimoji="0" lang="pt-BR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CLIENTE</a:t>
            </a:r>
            <a:endParaRPr kumimoji="0" lang="pt-BR" sz="800" b="1" i="0" u="none" strike="noStrike" kern="1200" cap="none" spc="0" normalizeH="0" baseline="3000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Fluxograma: Terminação 6">
            <a:extLst>
              <a:ext uri="{FF2B5EF4-FFF2-40B4-BE49-F238E27FC236}">
                <a16:creationId xmlns:a16="http://schemas.microsoft.com/office/drawing/2014/main" id="{3BB3BB5F-7052-D940-286F-A9972B232CB0}"/>
              </a:ext>
            </a:extLst>
          </p:cNvPr>
          <p:cNvSpPr/>
          <p:nvPr/>
        </p:nvSpPr>
        <p:spPr>
          <a:xfrm>
            <a:off x="1020966" y="948697"/>
            <a:ext cx="804194" cy="222074"/>
          </a:xfrm>
          <a:prstGeom prst="flowChartTerminator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INÍCIO</a:t>
            </a:r>
          </a:p>
        </p:txBody>
      </p: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5FAEC6F5-690E-4894-74C6-EEC292ADAB8E}"/>
              </a:ext>
            </a:extLst>
          </p:cNvPr>
          <p:cNvCxnSpPr>
            <a:cxnSpLocks/>
            <a:stCxn id="7" idx="2"/>
            <a:endCxn id="4" idx="0"/>
          </p:cNvCxnSpPr>
          <p:nvPr/>
        </p:nvCxnSpPr>
        <p:spPr>
          <a:xfrm flipH="1">
            <a:off x="1416378" y="1170771"/>
            <a:ext cx="6685" cy="170635"/>
          </a:xfrm>
          <a:prstGeom prst="straightConnector1">
            <a:avLst/>
          </a:prstGeom>
          <a:solidFill>
            <a:schemeClr val="bg2"/>
          </a:solidFill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34CBC691-BCC0-E660-363B-3960FA36019A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1416378" y="2150242"/>
            <a:ext cx="6686" cy="271485"/>
          </a:xfrm>
          <a:prstGeom prst="straightConnector1">
            <a:avLst/>
          </a:prstGeom>
          <a:solidFill>
            <a:schemeClr val="bg2"/>
          </a:solidFill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: Angulado 12">
            <a:extLst>
              <a:ext uri="{FF2B5EF4-FFF2-40B4-BE49-F238E27FC236}">
                <a16:creationId xmlns:a16="http://schemas.microsoft.com/office/drawing/2014/main" id="{3BDE68B5-FD56-6696-64EF-99E2B2175BF3}"/>
              </a:ext>
            </a:extLst>
          </p:cNvPr>
          <p:cNvCxnSpPr>
            <a:cxnSpLocks/>
            <a:stCxn id="31" idx="3"/>
            <a:endCxn id="41" idx="1"/>
          </p:cNvCxnSpPr>
          <p:nvPr/>
        </p:nvCxnSpPr>
        <p:spPr>
          <a:xfrm flipV="1">
            <a:off x="2398809" y="1745826"/>
            <a:ext cx="1010467" cy="2406308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>
            <a:extLst>
              <a:ext uri="{FF2B5EF4-FFF2-40B4-BE49-F238E27FC236}">
                <a16:creationId xmlns:a16="http://schemas.microsoft.com/office/drawing/2014/main" id="{1AC79244-7939-EFB1-700F-EBE3248EA0C1}"/>
              </a:ext>
            </a:extLst>
          </p:cNvPr>
          <p:cNvCxnSpPr>
            <a:cxnSpLocks/>
            <a:stCxn id="5" idx="2"/>
            <a:endCxn id="31" idx="0"/>
          </p:cNvCxnSpPr>
          <p:nvPr/>
        </p:nvCxnSpPr>
        <p:spPr>
          <a:xfrm>
            <a:off x="1423064" y="3230566"/>
            <a:ext cx="0" cy="273102"/>
          </a:xfrm>
          <a:prstGeom prst="straightConnector1">
            <a:avLst/>
          </a:prstGeom>
          <a:solidFill>
            <a:schemeClr val="bg2"/>
          </a:solidFill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uxograma: Decisão 4">
            <a:extLst>
              <a:ext uri="{FF2B5EF4-FFF2-40B4-BE49-F238E27FC236}">
                <a16:creationId xmlns:a16="http://schemas.microsoft.com/office/drawing/2014/main" id="{CB5D2098-0271-AB66-6504-F32CBB8C7925}"/>
              </a:ext>
            </a:extLst>
          </p:cNvPr>
          <p:cNvSpPr txBox="1"/>
          <p:nvPr/>
        </p:nvSpPr>
        <p:spPr>
          <a:xfrm>
            <a:off x="447318" y="3503668"/>
            <a:ext cx="1951491" cy="1296932"/>
          </a:xfrm>
          <a:prstGeom prst="flowChartDecision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1120" tIns="71120" rIns="71120" bIns="71120" numCol="1" spcCol="1270" anchor="ctr" anchorCtr="0">
            <a:noAutofit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EXISTE ALGUMA ESTRATÉGIA JÁ APROVADA QUE PARECE ATENDER A DEMANDA DO </a:t>
            </a:r>
            <a:r>
              <a:rPr kumimoji="0" lang="pt-BR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CLIENTE</a:t>
            </a: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598A1B2F-030D-2267-7C9C-5CB552FCBE86}"/>
              </a:ext>
            </a:extLst>
          </p:cNvPr>
          <p:cNvSpPr txBox="1"/>
          <p:nvPr/>
        </p:nvSpPr>
        <p:spPr>
          <a:xfrm>
            <a:off x="3409276" y="1341406"/>
            <a:ext cx="2293234" cy="808839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4008" tIns="64008" rIns="64008" bIns="64008" numCol="1" spcCol="1270" anchor="ctr" anchorCtr="0">
            <a:noAutofit/>
          </a:bodyPr>
          <a:lstStyle/>
          <a:p>
            <a:pPr marL="0" marR="0" lvl="0" indent="0" algn="ctr" defTabSz="40005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GERÊNCIA DE DERIVATIVOS DE BALCÃO E COE </a:t>
            </a: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ENVIA PLANILHA EXISTENTE PARA </a:t>
            </a:r>
            <a:r>
              <a:rPr kumimoji="0" lang="pt-BR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CLIENTE</a:t>
            </a: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VALIDAR SE DE FATO A ESTRUTURA ATENDE</a:t>
            </a:r>
            <a:endParaRPr kumimoji="0" lang="pt-BR" sz="800" b="0" i="0" u="none" strike="noStrike" kern="1200" cap="none" spc="0" normalizeH="0" baseline="3000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F4070BD5-44ED-EBA5-8E31-9D992F878F69}"/>
              </a:ext>
            </a:extLst>
          </p:cNvPr>
          <p:cNvSpPr txBox="1"/>
          <p:nvPr/>
        </p:nvSpPr>
        <p:spPr>
          <a:xfrm>
            <a:off x="263075" y="4930065"/>
            <a:ext cx="2293234" cy="808839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4008" tIns="64008" rIns="64008" bIns="64008" numCol="1" spcCol="1270" anchor="ctr" anchorCtr="0">
            <a:noAutofit/>
          </a:bodyPr>
          <a:lstStyle/>
          <a:p>
            <a:pPr marL="0" marR="0" lvl="0" indent="0" algn="ctr" defTabSz="40005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GERÊNCIA DE DERIVATIVOS DE BALCÃO E COE </a:t>
            </a: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CRIA/ATUALIZA PLANILHA DE SIMULAÇÃO PARA VALIDAÇÃO DO </a:t>
            </a:r>
            <a:r>
              <a:rPr kumimoji="0" lang="pt-BR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CLIENTE</a:t>
            </a:r>
            <a:endParaRPr kumimoji="0" lang="pt-BR" sz="800" b="1" i="0" u="none" strike="noStrike" kern="1200" cap="none" spc="0" normalizeH="0" baseline="3000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50" name="Conector: Angulado 49">
            <a:extLst>
              <a:ext uri="{FF2B5EF4-FFF2-40B4-BE49-F238E27FC236}">
                <a16:creationId xmlns:a16="http://schemas.microsoft.com/office/drawing/2014/main" id="{8C8F8E39-854A-9224-CDF5-072A2706D9E4}"/>
              </a:ext>
            </a:extLst>
          </p:cNvPr>
          <p:cNvCxnSpPr>
            <a:cxnSpLocks/>
            <a:stCxn id="31" idx="1"/>
            <a:endCxn id="49" idx="1"/>
          </p:cNvCxnSpPr>
          <p:nvPr/>
        </p:nvCxnSpPr>
        <p:spPr>
          <a:xfrm rot="10800000" flipV="1">
            <a:off x="263076" y="4152133"/>
            <a:ext cx="184243" cy="1182351"/>
          </a:xfrm>
          <a:prstGeom prst="bentConnector3">
            <a:avLst>
              <a:gd name="adj1" fmla="val 224075"/>
            </a:avLst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0DBEB626-11C8-2BE8-8C3B-57883B9E8002}"/>
              </a:ext>
            </a:extLst>
          </p:cNvPr>
          <p:cNvSpPr txBox="1"/>
          <p:nvPr/>
        </p:nvSpPr>
        <p:spPr>
          <a:xfrm>
            <a:off x="163685" y="3875134"/>
            <a:ext cx="323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</a:t>
            </a:r>
          </a:p>
        </p:txBody>
      </p:sp>
      <p:sp>
        <p:nvSpPr>
          <p:cNvPr id="59" name="Fluxograma: Decisão 4">
            <a:extLst>
              <a:ext uri="{FF2B5EF4-FFF2-40B4-BE49-F238E27FC236}">
                <a16:creationId xmlns:a16="http://schemas.microsoft.com/office/drawing/2014/main" id="{12333EF4-61A3-1EF6-4D1F-4969002EDC26}"/>
              </a:ext>
            </a:extLst>
          </p:cNvPr>
          <p:cNvSpPr txBox="1"/>
          <p:nvPr/>
        </p:nvSpPr>
        <p:spPr>
          <a:xfrm>
            <a:off x="3580147" y="2682792"/>
            <a:ext cx="1951491" cy="1296932"/>
          </a:xfrm>
          <a:prstGeom prst="flowChartDecision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1120" tIns="71120" rIns="71120" bIns="71120" numCol="1" spcCol="1270" anchor="ctr" anchorCtr="0">
            <a:noAutofit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CLIENTE</a:t>
            </a: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CONFIRMA QUE A ESTRUTURA ATENDE A SUA DEMANDA?</a:t>
            </a:r>
          </a:p>
        </p:txBody>
      </p:sp>
      <p:cxnSp>
        <p:nvCxnSpPr>
          <p:cNvPr id="60" name="Conector: Angulado 59">
            <a:extLst>
              <a:ext uri="{FF2B5EF4-FFF2-40B4-BE49-F238E27FC236}">
                <a16:creationId xmlns:a16="http://schemas.microsoft.com/office/drawing/2014/main" id="{C5FEDFAB-0AD6-E1BF-7401-189FBE483CEE}"/>
              </a:ext>
            </a:extLst>
          </p:cNvPr>
          <p:cNvCxnSpPr>
            <a:cxnSpLocks/>
            <a:stCxn id="49" idx="3"/>
            <a:endCxn id="59" idx="1"/>
          </p:cNvCxnSpPr>
          <p:nvPr/>
        </p:nvCxnSpPr>
        <p:spPr>
          <a:xfrm flipV="1">
            <a:off x="2556309" y="3331258"/>
            <a:ext cx="1023838" cy="2003227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: Angulado 70">
            <a:extLst>
              <a:ext uri="{FF2B5EF4-FFF2-40B4-BE49-F238E27FC236}">
                <a16:creationId xmlns:a16="http://schemas.microsoft.com/office/drawing/2014/main" id="{AE8191B0-2739-AE05-D8FF-53791A9FB075}"/>
              </a:ext>
            </a:extLst>
          </p:cNvPr>
          <p:cNvCxnSpPr>
            <a:cxnSpLocks/>
            <a:stCxn id="59" idx="2"/>
            <a:endCxn id="49" idx="2"/>
          </p:cNvCxnSpPr>
          <p:nvPr/>
        </p:nvCxnSpPr>
        <p:spPr>
          <a:xfrm rot="5400000">
            <a:off x="2103203" y="3286214"/>
            <a:ext cx="1759180" cy="3146201"/>
          </a:xfrm>
          <a:prstGeom prst="bentConnector3">
            <a:avLst>
              <a:gd name="adj1" fmla="val 112995"/>
            </a:avLst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CaixaDeTexto 76">
            <a:extLst>
              <a:ext uri="{FF2B5EF4-FFF2-40B4-BE49-F238E27FC236}">
                <a16:creationId xmlns:a16="http://schemas.microsoft.com/office/drawing/2014/main" id="{7577B0E0-31A5-EFF8-B70F-ECB7D3E30535}"/>
              </a:ext>
            </a:extLst>
          </p:cNvPr>
          <p:cNvSpPr txBox="1"/>
          <p:nvPr/>
        </p:nvSpPr>
        <p:spPr>
          <a:xfrm>
            <a:off x="4610100" y="4015725"/>
            <a:ext cx="323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</a:t>
            </a:r>
          </a:p>
        </p:txBody>
      </p:sp>
      <p:cxnSp>
        <p:nvCxnSpPr>
          <p:cNvPr id="82" name="Conector: Angulado 81">
            <a:extLst>
              <a:ext uri="{FF2B5EF4-FFF2-40B4-BE49-F238E27FC236}">
                <a16:creationId xmlns:a16="http://schemas.microsoft.com/office/drawing/2014/main" id="{ECD5D501-B34F-0DEB-BC18-BD9921888882}"/>
              </a:ext>
            </a:extLst>
          </p:cNvPr>
          <p:cNvCxnSpPr>
            <a:cxnSpLocks/>
            <a:stCxn id="59" idx="3"/>
            <a:endCxn id="85" idx="1"/>
          </p:cNvCxnSpPr>
          <p:nvPr/>
        </p:nvCxnSpPr>
        <p:spPr>
          <a:xfrm flipV="1">
            <a:off x="5531638" y="1745826"/>
            <a:ext cx="868713" cy="1585432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aixaDeTexto 84">
            <a:extLst>
              <a:ext uri="{FF2B5EF4-FFF2-40B4-BE49-F238E27FC236}">
                <a16:creationId xmlns:a16="http://schemas.microsoft.com/office/drawing/2014/main" id="{E44BE2AE-BFCF-FF62-03CE-8D3142DD26A0}"/>
              </a:ext>
            </a:extLst>
          </p:cNvPr>
          <p:cNvSpPr txBox="1"/>
          <p:nvPr/>
        </p:nvSpPr>
        <p:spPr>
          <a:xfrm>
            <a:off x="6400351" y="1341407"/>
            <a:ext cx="2282514" cy="808838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4008" tIns="64008" rIns="64008" bIns="64008" numCol="1" spcCol="1270" anchor="ctr" anchorCtr="0">
            <a:noAutofit/>
          </a:bodyPr>
          <a:lstStyle/>
          <a:p>
            <a:pPr marL="0" marR="0" lvl="0" indent="0" algn="ctr" defTabSz="40005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pt-BR" sz="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0005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GERÊNCIA DE DERIVATIVOS DE BALCÃO E COE </a:t>
            </a: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PREPARA O MATERIAL PARA A </a:t>
            </a:r>
            <a:r>
              <a:rPr kumimoji="0" lang="pt-BR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COMISSÃO DE AVALIAÇÃO DE ESTRATÉGIAS</a:t>
            </a: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ANALISAR A ESTRUTURA</a:t>
            </a:r>
          </a:p>
          <a:p>
            <a:pPr marL="0" marR="0" lvl="0" indent="0" algn="ctr" defTabSz="40005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pt-BR" sz="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7" name="CaixaDeTexto 86">
            <a:extLst>
              <a:ext uri="{FF2B5EF4-FFF2-40B4-BE49-F238E27FC236}">
                <a16:creationId xmlns:a16="http://schemas.microsoft.com/office/drawing/2014/main" id="{2169654B-1C5E-ADC7-A8B8-CF0BEE2AE83A}"/>
              </a:ext>
            </a:extLst>
          </p:cNvPr>
          <p:cNvSpPr txBox="1"/>
          <p:nvPr/>
        </p:nvSpPr>
        <p:spPr>
          <a:xfrm>
            <a:off x="5558659" y="3048817"/>
            <a:ext cx="323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</a:p>
        </p:txBody>
      </p:sp>
      <p:sp>
        <p:nvSpPr>
          <p:cNvPr id="88" name="CaixaDeTexto 87">
            <a:extLst>
              <a:ext uri="{FF2B5EF4-FFF2-40B4-BE49-F238E27FC236}">
                <a16:creationId xmlns:a16="http://schemas.microsoft.com/office/drawing/2014/main" id="{CC3DCA19-D534-43EE-696B-ECDC7DD6E56D}"/>
              </a:ext>
            </a:extLst>
          </p:cNvPr>
          <p:cNvSpPr txBox="1"/>
          <p:nvPr/>
        </p:nvSpPr>
        <p:spPr>
          <a:xfrm>
            <a:off x="2338297" y="3855904"/>
            <a:ext cx="323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</a:p>
        </p:txBody>
      </p:sp>
      <p:sp>
        <p:nvSpPr>
          <p:cNvPr id="90" name="Fluxograma: Decisão 4">
            <a:extLst>
              <a:ext uri="{FF2B5EF4-FFF2-40B4-BE49-F238E27FC236}">
                <a16:creationId xmlns:a16="http://schemas.microsoft.com/office/drawing/2014/main" id="{BEC4CE27-9910-8566-1CDF-41BC9225B68D}"/>
              </a:ext>
            </a:extLst>
          </p:cNvPr>
          <p:cNvSpPr txBox="1"/>
          <p:nvPr/>
        </p:nvSpPr>
        <p:spPr>
          <a:xfrm>
            <a:off x="6583535" y="2498180"/>
            <a:ext cx="1910930" cy="1249896"/>
          </a:xfrm>
          <a:prstGeom prst="flowChartDecision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4008" tIns="64008" rIns="64008" bIns="64008" numCol="1" spcCol="1270" anchor="ctr" anchorCtr="0">
            <a:noAutofit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ESTRATÉGIA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APROVADA PELA </a:t>
            </a:r>
            <a:r>
              <a:rPr kumimoji="0" lang="pt-BR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COMISSÃO DE AVALIAÇÃO DE ESTRATÉGIAS</a:t>
            </a: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pt-BR" sz="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1" name="CaixaDeTexto 90">
            <a:extLst>
              <a:ext uri="{FF2B5EF4-FFF2-40B4-BE49-F238E27FC236}">
                <a16:creationId xmlns:a16="http://schemas.microsoft.com/office/drawing/2014/main" id="{49C2948F-F59E-3060-189A-60E4C48F5442}"/>
              </a:ext>
            </a:extLst>
          </p:cNvPr>
          <p:cNvSpPr txBox="1"/>
          <p:nvPr/>
        </p:nvSpPr>
        <p:spPr>
          <a:xfrm>
            <a:off x="8813372" y="2764669"/>
            <a:ext cx="1690139" cy="714339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5344" tIns="85344" rIns="85344" bIns="85344" numCol="1" spcCol="1270" anchor="ctr" anchorCtr="0">
            <a:noAutofit/>
          </a:bodyPr>
          <a:lstStyle/>
          <a:p>
            <a:pPr marL="0" marR="0" lvl="0" indent="0" algn="ctr" defTabSz="533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QUADRO RESUMO É ENVIADO AO SEGUNDO NÍVEL DE APROVAÇÃO</a:t>
            </a:r>
            <a:r>
              <a:rPr kumimoji="0" lang="pt-BR" sz="800" b="1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(4)</a:t>
            </a:r>
          </a:p>
        </p:txBody>
      </p:sp>
      <p:sp>
        <p:nvSpPr>
          <p:cNvPr id="93" name="Fluxograma: Decisão 4">
            <a:extLst>
              <a:ext uri="{FF2B5EF4-FFF2-40B4-BE49-F238E27FC236}">
                <a16:creationId xmlns:a16="http://schemas.microsoft.com/office/drawing/2014/main" id="{74EC14EB-8692-8412-A47F-D1EC05CAE162}"/>
              </a:ext>
            </a:extLst>
          </p:cNvPr>
          <p:cNvSpPr txBox="1"/>
          <p:nvPr/>
        </p:nvSpPr>
        <p:spPr>
          <a:xfrm>
            <a:off x="8813372" y="3817260"/>
            <a:ext cx="1690139" cy="641775"/>
          </a:xfrm>
          <a:prstGeom prst="flowChartDecision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4008" tIns="64008" rIns="64008" bIns="64008" numCol="1" spcCol="1270" anchor="ctr" anchorCtr="0">
            <a:noAutofit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ESTRATÉGIA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APROVADA?</a:t>
            </a:r>
          </a:p>
        </p:txBody>
      </p:sp>
      <p:sp>
        <p:nvSpPr>
          <p:cNvPr id="94" name="CaixaDeTexto 93">
            <a:extLst>
              <a:ext uri="{FF2B5EF4-FFF2-40B4-BE49-F238E27FC236}">
                <a16:creationId xmlns:a16="http://schemas.microsoft.com/office/drawing/2014/main" id="{241792B2-8DED-B7EB-1855-0D182296D97C}"/>
              </a:ext>
            </a:extLst>
          </p:cNvPr>
          <p:cNvSpPr txBox="1"/>
          <p:nvPr/>
        </p:nvSpPr>
        <p:spPr>
          <a:xfrm>
            <a:off x="7049327" y="4789355"/>
            <a:ext cx="1866847" cy="1362168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4008" tIns="64008" rIns="64008" bIns="64008" numCol="1" spcCol="1270" anchor="ctr" anchorCtr="0">
            <a:noAutofit/>
          </a:bodyPr>
          <a:lstStyle/>
          <a:p>
            <a:pPr marL="0" marR="0" lvl="0" indent="0" algn="ctr" defTabSz="40005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PARTICIPANTE É INFORMADO POR EMAIL PELA </a:t>
            </a:r>
            <a:r>
              <a:rPr kumimoji="0" lang="pt-BR" sz="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GERÊNCIA DE DERIVATIVOS DE BALCÃO E COE </a:t>
            </a: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QUE SUA ESTRATÉGIA NÃO FOI APROVADA</a:t>
            </a:r>
          </a:p>
        </p:txBody>
      </p:sp>
      <p:sp>
        <p:nvSpPr>
          <p:cNvPr id="95" name="Fluxograma: Terminação 4">
            <a:extLst>
              <a:ext uri="{FF2B5EF4-FFF2-40B4-BE49-F238E27FC236}">
                <a16:creationId xmlns:a16="http://schemas.microsoft.com/office/drawing/2014/main" id="{21D880E0-AFE6-00F2-B742-145B403D37B8}"/>
              </a:ext>
            </a:extLst>
          </p:cNvPr>
          <p:cNvSpPr txBox="1"/>
          <p:nvPr/>
        </p:nvSpPr>
        <p:spPr>
          <a:xfrm>
            <a:off x="9297269" y="6550085"/>
            <a:ext cx="602906" cy="191417"/>
          </a:xfrm>
          <a:prstGeom prst="flowChartTerminator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4008" tIns="64008" rIns="64008" bIns="64008" numCol="1" spcCol="1270" anchor="ctr" anchorCtr="0">
            <a:noAutofit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FIM</a:t>
            </a:r>
          </a:p>
        </p:txBody>
      </p:sp>
      <p:sp>
        <p:nvSpPr>
          <p:cNvPr id="96" name="CaixaDeTexto 95">
            <a:extLst>
              <a:ext uri="{FF2B5EF4-FFF2-40B4-BE49-F238E27FC236}">
                <a16:creationId xmlns:a16="http://schemas.microsoft.com/office/drawing/2014/main" id="{B25D50C0-42D5-1643-5405-F0154AA47AA8}"/>
              </a:ext>
            </a:extLst>
          </p:cNvPr>
          <p:cNvSpPr txBox="1"/>
          <p:nvPr/>
        </p:nvSpPr>
        <p:spPr>
          <a:xfrm>
            <a:off x="10256953" y="4789355"/>
            <a:ext cx="1866847" cy="1362168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PARTICIPANTE É INFORMADO POR –EMAIL PELA </a:t>
            </a:r>
            <a:r>
              <a:rPr kumimoji="0" lang="pt-BR" sz="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GERÊNCIA DE DERIVATIVOS DE BALCÃO E COE </a:t>
            </a: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QUE A ESTRATÉGIA FOI APROVADA E POR E-MAIL RECEBE AS INFORMAÇÕES PARA REGISTRO DA ESTRUTURA</a:t>
            </a:r>
          </a:p>
        </p:txBody>
      </p:sp>
      <p:cxnSp>
        <p:nvCxnSpPr>
          <p:cNvPr id="97" name="Conector de Seta Reta 96">
            <a:extLst>
              <a:ext uri="{FF2B5EF4-FFF2-40B4-BE49-F238E27FC236}">
                <a16:creationId xmlns:a16="http://schemas.microsoft.com/office/drawing/2014/main" id="{4847A86B-76BC-5E00-5494-75FA462B3089}"/>
              </a:ext>
            </a:extLst>
          </p:cNvPr>
          <p:cNvCxnSpPr>
            <a:cxnSpLocks/>
            <a:stCxn id="91" idx="2"/>
            <a:endCxn id="93" idx="0"/>
          </p:cNvCxnSpPr>
          <p:nvPr/>
        </p:nvCxnSpPr>
        <p:spPr>
          <a:xfrm>
            <a:off x="9658442" y="3479008"/>
            <a:ext cx="0" cy="338252"/>
          </a:xfrm>
          <a:prstGeom prst="straightConnector1">
            <a:avLst/>
          </a:prstGeom>
          <a:solidFill>
            <a:schemeClr val="bg2"/>
          </a:solidFill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: Angulado 97">
            <a:extLst>
              <a:ext uri="{FF2B5EF4-FFF2-40B4-BE49-F238E27FC236}">
                <a16:creationId xmlns:a16="http://schemas.microsoft.com/office/drawing/2014/main" id="{FDC67760-4D18-5EFE-0464-00CA0EAB0E93}"/>
              </a:ext>
            </a:extLst>
          </p:cNvPr>
          <p:cNvCxnSpPr>
            <a:cxnSpLocks/>
            <a:stCxn id="94" idx="2"/>
            <a:endCxn id="95" idx="0"/>
          </p:cNvCxnSpPr>
          <p:nvPr/>
        </p:nvCxnSpPr>
        <p:spPr>
          <a:xfrm rot="16200000" flipH="1">
            <a:off x="8591455" y="5542818"/>
            <a:ext cx="398562" cy="1615971"/>
          </a:xfrm>
          <a:prstGeom prst="bentConnector3">
            <a:avLst>
              <a:gd name="adj1" fmla="val 50000"/>
            </a:avLst>
          </a:prstGeom>
          <a:solidFill>
            <a:schemeClr val="bg2"/>
          </a:solidFill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: Angulado 98">
            <a:extLst>
              <a:ext uri="{FF2B5EF4-FFF2-40B4-BE49-F238E27FC236}">
                <a16:creationId xmlns:a16="http://schemas.microsoft.com/office/drawing/2014/main" id="{D0E81058-96F7-7967-50D8-F398787802DC}"/>
              </a:ext>
            </a:extLst>
          </p:cNvPr>
          <p:cNvCxnSpPr>
            <a:cxnSpLocks/>
            <a:stCxn id="96" idx="2"/>
            <a:endCxn id="95" idx="0"/>
          </p:cNvCxnSpPr>
          <p:nvPr/>
        </p:nvCxnSpPr>
        <p:spPr>
          <a:xfrm rot="5400000">
            <a:off x="10195269" y="5554977"/>
            <a:ext cx="398562" cy="1591655"/>
          </a:xfrm>
          <a:prstGeom prst="bentConnector3">
            <a:avLst>
              <a:gd name="adj1" fmla="val 50000"/>
            </a:avLst>
          </a:prstGeom>
          <a:solidFill>
            <a:schemeClr val="bg2"/>
          </a:solidFill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: Angulado 99">
            <a:extLst>
              <a:ext uri="{FF2B5EF4-FFF2-40B4-BE49-F238E27FC236}">
                <a16:creationId xmlns:a16="http://schemas.microsoft.com/office/drawing/2014/main" id="{2A23F53E-5A11-9251-C570-2A97E3C92D56}"/>
              </a:ext>
            </a:extLst>
          </p:cNvPr>
          <p:cNvCxnSpPr>
            <a:cxnSpLocks/>
            <a:stCxn id="93" idx="1"/>
            <a:endCxn id="94" idx="0"/>
          </p:cNvCxnSpPr>
          <p:nvPr/>
        </p:nvCxnSpPr>
        <p:spPr>
          <a:xfrm rot="10800000" flipV="1">
            <a:off x="7982752" y="4138147"/>
            <a:ext cx="830621" cy="651207"/>
          </a:xfrm>
          <a:prstGeom prst="bentConnector2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ixaDeTexto 101">
            <a:extLst>
              <a:ext uri="{FF2B5EF4-FFF2-40B4-BE49-F238E27FC236}">
                <a16:creationId xmlns:a16="http://schemas.microsoft.com/office/drawing/2014/main" id="{06C396B6-4AE4-395D-0D68-C5B780CB7F83}"/>
              </a:ext>
            </a:extLst>
          </p:cNvPr>
          <p:cNvSpPr txBox="1"/>
          <p:nvPr/>
        </p:nvSpPr>
        <p:spPr>
          <a:xfrm>
            <a:off x="6349400" y="2825673"/>
            <a:ext cx="323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</a:t>
            </a: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291E1AF0-8C61-7D7D-E383-A62FA94AC099}"/>
              </a:ext>
            </a:extLst>
          </p:cNvPr>
          <p:cNvSpPr txBox="1"/>
          <p:nvPr/>
        </p:nvSpPr>
        <p:spPr>
          <a:xfrm>
            <a:off x="8592580" y="3864052"/>
            <a:ext cx="323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</a:t>
            </a:r>
          </a:p>
        </p:txBody>
      </p:sp>
      <p:cxnSp>
        <p:nvCxnSpPr>
          <p:cNvPr id="106" name="Conector: Angulado 105">
            <a:extLst>
              <a:ext uri="{FF2B5EF4-FFF2-40B4-BE49-F238E27FC236}">
                <a16:creationId xmlns:a16="http://schemas.microsoft.com/office/drawing/2014/main" id="{ED924558-B5C4-18D1-C270-27CC1A0E0DA0}"/>
              </a:ext>
            </a:extLst>
          </p:cNvPr>
          <p:cNvCxnSpPr>
            <a:cxnSpLocks/>
            <a:stCxn id="90" idx="1"/>
            <a:endCxn id="94" idx="1"/>
          </p:cNvCxnSpPr>
          <p:nvPr/>
        </p:nvCxnSpPr>
        <p:spPr>
          <a:xfrm rot="10800000" flipH="1" flipV="1">
            <a:off x="6583535" y="3123127"/>
            <a:ext cx="465792" cy="2347311"/>
          </a:xfrm>
          <a:prstGeom prst="bentConnector3">
            <a:avLst>
              <a:gd name="adj1" fmla="val -49078"/>
            </a:avLst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de Seta Reta 106">
            <a:extLst>
              <a:ext uri="{FF2B5EF4-FFF2-40B4-BE49-F238E27FC236}">
                <a16:creationId xmlns:a16="http://schemas.microsoft.com/office/drawing/2014/main" id="{D4FA0A9E-057C-9FEF-6B54-EA8D96E3FFB9}"/>
              </a:ext>
            </a:extLst>
          </p:cNvPr>
          <p:cNvCxnSpPr>
            <a:cxnSpLocks/>
            <a:stCxn id="90" idx="3"/>
            <a:endCxn id="91" idx="1"/>
          </p:cNvCxnSpPr>
          <p:nvPr/>
        </p:nvCxnSpPr>
        <p:spPr>
          <a:xfrm flipV="1">
            <a:off x="8494465" y="3121839"/>
            <a:ext cx="318907" cy="1289"/>
          </a:xfrm>
          <a:prstGeom prst="straightConnector1">
            <a:avLst/>
          </a:prstGeom>
          <a:solidFill>
            <a:schemeClr val="bg2"/>
          </a:solidFill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de Seta Reta 107">
            <a:extLst>
              <a:ext uri="{FF2B5EF4-FFF2-40B4-BE49-F238E27FC236}">
                <a16:creationId xmlns:a16="http://schemas.microsoft.com/office/drawing/2014/main" id="{438A5141-C088-FB02-E8BC-A11AB7A3A97C}"/>
              </a:ext>
            </a:extLst>
          </p:cNvPr>
          <p:cNvCxnSpPr>
            <a:cxnSpLocks/>
            <a:stCxn id="85" idx="2"/>
            <a:endCxn id="90" idx="0"/>
          </p:cNvCxnSpPr>
          <p:nvPr/>
        </p:nvCxnSpPr>
        <p:spPr>
          <a:xfrm flipH="1">
            <a:off x="7539000" y="2150245"/>
            <a:ext cx="2608" cy="347935"/>
          </a:xfrm>
          <a:prstGeom prst="straightConnector1">
            <a:avLst/>
          </a:prstGeom>
          <a:solidFill>
            <a:schemeClr val="bg2"/>
          </a:solidFill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CaixaDeTexto 141">
            <a:extLst>
              <a:ext uri="{FF2B5EF4-FFF2-40B4-BE49-F238E27FC236}">
                <a16:creationId xmlns:a16="http://schemas.microsoft.com/office/drawing/2014/main" id="{CCBD0BF7-316D-F983-C40A-22FE0471EB61}"/>
              </a:ext>
            </a:extLst>
          </p:cNvPr>
          <p:cNvSpPr txBox="1"/>
          <p:nvPr/>
        </p:nvSpPr>
        <p:spPr>
          <a:xfrm>
            <a:off x="8456379" y="2840618"/>
            <a:ext cx="323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</a:p>
        </p:txBody>
      </p:sp>
      <p:cxnSp>
        <p:nvCxnSpPr>
          <p:cNvPr id="162" name="Conector: Angulado 161">
            <a:extLst>
              <a:ext uri="{FF2B5EF4-FFF2-40B4-BE49-F238E27FC236}">
                <a16:creationId xmlns:a16="http://schemas.microsoft.com/office/drawing/2014/main" id="{31C2A947-ED52-D9F2-88BA-EB70FB0B1272}"/>
              </a:ext>
            </a:extLst>
          </p:cNvPr>
          <p:cNvCxnSpPr>
            <a:cxnSpLocks/>
            <a:stCxn id="93" idx="3"/>
            <a:endCxn id="96" idx="0"/>
          </p:cNvCxnSpPr>
          <p:nvPr/>
        </p:nvCxnSpPr>
        <p:spPr>
          <a:xfrm>
            <a:off x="10503511" y="4138148"/>
            <a:ext cx="686866" cy="651207"/>
          </a:xfrm>
          <a:prstGeom prst="bentConnector2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CaixaDeTexto 164">
            <a:extLst>
              <a:ext uri="{FF2B5EF4-FFF2-40B4-BE49-F238E27FC236}">
                <a16:creationId xmlns:a16="http://schemas.microsoft.com/office/drawing/2014/main" id="{499E9D2A-6C81-D345-199F-29701980034C}"/>
              </a:ext>
            </a:extLst>
          </p:cNvPr>
          <p:cNvSpPr txBox="1"/>
          <p:nvPr/>
        </p:nvSpPr>
        <p:spPr>
          <a:xfrm>
            <a:off x="10462766" y="3883092"/>
            <a:ext cx="323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</a:p>
        </p:txBody>
      </p:sp>
      <p:sp>
        <p:nvSpPr>
          <p:cNvPr id="182" name="Retângulo 181">
            <a:extLst>
              <a:ext uri="{FF2B5EF4-FFF2-40B4-BE49-F238E27FC236}">
                <a16:creationId xmlns:a16="http://schemas.microsoft.com/office/drawing/2014/main" id="{1781E8CE-F7D2-FDF2-7C94-BCDEE69955EE}"/>
              </a:ext>
            </a:extLst>
          </p:cNvPr>
          <p:cNvSpPr/>
          <p:nvPr/>
        </p:nvSpPr>
        <p:spPr>
          <a:xfrm>
            <a:off x="4771768" y="6550085"/>
            <a:ext cx="2962532" cy="307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3" name="Conector reto 182">
            <a:extLst>
              <a:ext uri="{FF2B5EF4-FFF2-40B4-BE49-F238E27FC236}">
                <a16:creationId xmlns:a16="http://schemas.microsoft.com/office/drawing/2014/main" id="{5CD9E08D-BA1C-B63A-F50E-FF321938CE66}"/>
              </a:ext>
            </a:extLst>
          </p:cNvPr>
          <p:cNvCxnSpPr>
            <a:cxnSpLocks/>
          </p:cNvCxnSpPr>
          <p:nvPr/>
        </p:nvCxnSpPr>
        <p:spPr>
          <a:xfrm>
            <a:off x="281773" y="843812"/>
            <a:ext cx="9493876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CaixaDeTexto 188">
            <a:extLst>
              <a:ext uri="{FF2B5EF4-FFF2-40B4-BE49-F238E27FC236}">
                <a16:creationId xmlns:a16="http://schemas.microsoft.com/office/drawing/2014/main" id="{2A4C3558-26A8-257F-C11A-3B74AE1F2B08}"/>
              </a:ext>
            </a:extLst>
          </p:cNvPr>
          <p:cNvSpPr txBox="1"/>
          <p:nvPr/>
        </p:nvSpPr>
        <p:spPr>
          <a:xfrm>
            <a:off x="276446" y="6289434"/>
            <a:ext cx="726255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São solicitados aos clientes informações referente ao fundamentos econômico da estrutura, exemplos práticos, planilhas de simulação ou outras informações necessárias ao pleno entendimento da B3 e à validação se o ativo subjacente atende aos requisitos mínimos da Resolução Nº 3.505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Através do e-mail: </a:t>
            </a:r>
            <a:r>
              <a:rPr kumimoji="0" lang="pt-BR" sz="800" b="1" i="1" u="sng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derivativos@b3.com.br</a:t>
            </a:r>
            <a:endParaRPr kumimoji="0" lang="pt-BR" sz="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kumimoji="0" lang="pt-B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Superintendes ou representantes nominalmente indicados por eles.</a:t>
            </a:r>
          </a:p>
        </p:txBody>
      </p:sp>
      <p:cxnSp>
        <p:nvCxnSpPr>
          <p:cNvPr id="206" name="Conector de Seta Reta 205">
            <a:extLst>
              <a:ext uri="{FF2B5EF4-FFF2-40B4-BE49-F238E27FC236}">
                <a16:creationId xmlns:a16="http://schemas.microsoft.com/office/drawing/2014/main" id="{60577169-0278-C7F5-70A9-6172EF1CA2E9}"/>
              </a:ext>
            </a:extLst>
          </p:cNvPr>
          <p:cNvCxnSpPr>
            <a:cxnSpLocks/>
            <a:stCxn id="41" idx="2"/>
            <a:endCxn id="59" idx="0"/>
          </p:cNvCxnSpPr>
          <p:nvPr/>
        </p:nvCxnSpPr>
        <p:spPr>
          <a:xfrm>
            <a:off x="4555893" y="2150245"/>
            <a:ext cx="0" cy="532547"/>
          </a:xfrm>
          <a:prstGeom prst="straightConnector1">
            <a:avLst/>
          </a:prstGeom>
          <a:solidFill>
            <a:schemeClr val="bg2"/>
          </a:solidFill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5099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EED1DB2C-488B-2BFE-A3B3-71F306AA7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195" y="4795340"/>
            <a:ext cx="10153128" cy="1408451"/>
          </a:xfrm>
        </p:spPr>
        <p:txBody>
          <a:bodyPr/>
          <a:lstStyle/>
          <a:p>
            <a:br>
              <a:rPr lang="pt-BR" sz="2400" dirty="0"/>
            </a:br>
            <a:br>
              <a:rPr lang="pt-BR" sz="2400" dirty="0"/>
            </a:br>
            <a:r>
              <a:rPr lang="pt-BR" sz="2400" dirty="0">
                <a:solidFill>
                  <a:srgbClr val="00B0E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Mais informações:</a:t>
            </a:r>
            <a:endParaRPr lang="pt-BR" sz="2400" dirty="0"/>
          </a:p>
        </p:txBody>
      </p:sp>
      <p:sp>
        <p:nvSpPr>
          <p:cNvPr id="5" name="Espaço Reservado para Texto 2">
            <a:extLst>
              <a:ext uri="{FF2B5EF4-FFF2-40B4-BE49-F238E27FC236}">
                <a16:creationId xmlns:a16="http://schemas.microsoft.com/office/drawing/2014/main" id="{022F8EA4-AC71-76A6-9D31-97D8FB7C1C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22195" y="5880465"/>
            <a:ext cx="6572695" cy="898212"/>
          </a:xfrm>
        </p:spPr>
        <p:txBody>
          <a:bodyPr/>
          <a:lstStyle/>
          <a:p>
            <a:pPr lvl="0"/>
            <a:r>
              <a:rPr lang="nb-NO" sz="1200" b="1" dirty="0">
                <a:solidFill>
                  <a:srgbClr val="002060"/>
                </a:solidFill>
              </a:rPr>
              <a:t>Telefones: </a:t>
            </a:r>
            <a:r>
              <a:rPr lang="nb-NO" sz="1200" dirty="0">
                <a:solidFill>
                  <a:srgbClr val="002060"/>
                </a:solidFill>
              </a:rPr>
              <a:t>2565-5966/5956/5950/4861/4580/5936/6078/6389</a:t>
            </a:r>
          </a:p>
          <a:p>
            <a:pPr lvl="0"/>
            <a:r>
              <a:rPr lang="nb-NO" sz="1200" b="1" dirty="0">
                <a:solidFill>
                  <a:srgbClr val="002060"/>
                </a:solidFill>
              </a:rPr>
              <a:t>E-mail: </a:t>
            </a:r>
            <a:r>
              <a:rPr lang="nb-NO" sz="1200" dirty="0">
                <a:solidFill>
                  <a:srgbClr val="002060"/>
                </a:solidFill>
              </a:rPr>
              <a:t>derivativos@b3.com.br</a:t>
            </a:r>
            <a:endParaRPr lang="pt-BR" sz="1200" dirty="0">
              <a:solidFill>
                <a:srgbClr val="002060"/>
              </a:solidFill>
            </a:endParaRPr>
          </a:p>
          <a:p>
            <a:endParaRPr lang="pt-BR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838614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296</Words>
  <Application>Microsoft Office PowerPoint</Application>
  <PresentationFormat>Widescreen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Segoe UI</vt:lpstr>
      <vt:lpstr>Tema do Office</vt:lpstr>
      <vt:lpstr>Derivativos de Balcão sem CCP</vt:lpstr>
      <vt:lpstr>FLUXO DE AVALIAÇÃO DE ESTRATÉGIAS </vt:lpstr>
      <vt:lpstr>  Mais informações: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Derivativos de Balcão sem CCP</dc:title>
  <dc:creator>Aline Romanelli Quintanilha</dc:creator>
  <cp:lastModifiedBy>Gabriel Ferreira Domingues Pereira</cp:lastModifiedBy>
  <cp:revision>2</cp:revision>
  <dcterms:created xsi:type="dcterms:W3CDTF">2022-12-07T20:31:18Z</dcterms:created>
  <dcterms:modified xsi:type="dcterms:W3CDTF">2022-12-08T13:13:54Z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aeda764-ac5d-4c78-8b24-fe1405747852_Enabled">
    <vt:lpwstr>true</vt:lpwstr>
  </property>
  <property fmtid="{D5CDD505-2E9C-101B-9397-08002B2CF9AE}" pid="3" name="MSIP_Label_4aeda764-ac5d-4c78-8b24-fe1405747852_SetDate">
    <vt:lpwstr>2022-12-08T13:13:54Z</vt:lpwstr>
  </property>
  <property fmtid="{D5CDD505-2E9C-101B-9397-08002B2CF9AE}" pid="4" name="MSIP_Label_4aeda764-ac5d-4c78-8b24-fe1405747852_Method">
    <vt:lpwstr>Standard</vt:lpwstr>
  </property>
  <property fmtid="{D5CDD505-2E9C-101B-9397-08002B2CF9AE}" pid="5" name="MSIP_Label_4aeda764-ac5d-4c78-8b24-fe1405747852_Name">
    <vt:lpwstr>4aeda764-ac5d-4c78-8b24-fe1405747852</vt:lpwstr>
  </property>
  <property fmtid="{D5CDD505-2E9C-101B-9397-08002B2CF9AE}" pid="6" name="MSIP_Label_4aeda764-ac5d-4c78-8b24-fe1405747852_SiteId">
    <vt:lpwstr>f9cfd8cb-c4a5-4677-b65d-3150dda310c9</vt:lpwstr>
  </property>
  <property fmtid="{D5CDD505-2E9C-101B-9397-08002B2CF9AE}" pid="7" name="MSIP_Label_4aeda764-ac5d-4c78-8b24-fe1405747852_ActionId">
    <vt:lpwstr>a5d5e181-26df-4b37-8a63-8a9709d955bb</vt:lpwstr>
  </property>
  <property fmtid="{D5CDD505-2E9C-101B-9397-08002B2CF9AE}" pid="8" name="MSIP_Label_4aeda764-ac5d-4c78-8b24-fe1405747852_ContentBits">
    <vt:lpwstr>2</vt:lpwstr>
  </property>
</Properties>
</file>