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4" r:id="rId5"/>
  </p:sldMasterIdLst>
  <p:notesMasterIdLst>
    <p:notesMasterId r:id="rId14"/>
  </p:notesMasterIdLst>
  <p:handoutMasterIdLst>
    <p:handoutMasterId r:id="rId15"/>
  </p:handoutMasterIdLst>
  <p:sldIdLst>
    <p:sldId id="4616" r:id="rId6"/>
    <p:sldId id="4617" r:id="rId7"/>
    <p:sldId id="4624" r:id="rId8"/>
    <p:sldId id="4619" r:id="rId9"/>
    <p:sldId id="4626" r:id="rId10"/>
    <p:sldId id="4630" r:id="rId11"/>
    <p:sldId id="4632" r:id="rId12"/>
    <p:sldId id="463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ientações gerais" id="{8EFF8918-3B42-44DB-A0A5-CCF922FA18D9}">
          <p14:sldIdLst/>
        </p14:section>
        <p14:section name="Ícones" id="{1D0F486D-5A0A-4E45-96F0-074953267C02}">
          <p14:sldIdLst/>
        </p14:section>
        <p14:section name="Conteúdo Institucional" id="{8BE72AF9-6588-41A5-BD5D-1415A04D809F}">
          <p14:sldIdLst>
            <p14:sldId id="4616"/>
            <p14:sldId id="4617"/>
            <p14:sldId id="4624"/>
            <p14:sldId id="4619"/>
            <p14:sldId id="4626"/>
            <p14:sldId id="4630"/>
            <p14:sldId id="4632"/>
            <p14:sldId id="463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60"/>
    <a:srgbClr val="00145F"/>
    <a:srgbClr val="55C4F4"/>
    <a:srgbClr val="1E23AF"/>
    <a:srgbClr val="4A4E57"/>
    <a:srgbClr val="F6A833"/>
    <a:srgbClr val="54C4F4"/>
    <a:srgbClr val="F0F5FE"/>
    <a:srgbClr val="5AA5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12" autoAdjust="0"/>
    <p:restoredTop sz="96144" autoAdjust="0"/>
  </p:normalViewPr>
  <p:slideViewPr>
    <p:cSldViewPr snapToGrid="0" snapToObjects="1" showGuides="1">
      <p:cViewPr>
        <p:scale>
          <a:sx n="125" d="100"/>
          <a:sy n="125" d="100"/>
        </p:scale>
        <p:origin x="284" y="-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2DD765-1A42-BF40-85D3-D9F8E47CF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0F195F-74B6-5C43-9F2B-06D70D2A13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A104F-31CF-D743-B111-E1AA132C7C37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A055D-8ED4-DB4D-BA67-88549366F0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B3497-2279-5946-ADDF-D7F3FBDA2C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55813-7CA9-2549-8EA2-CEF552D593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234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AE22E-8041-144A-8E15-620BB82C6571}" type="datetimeFigureOut">
              <a:rPr lang="pt-BR" smtClean="0"/>
              <a:t>09/04/2026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94ACF-5C63-374B-A977-FAD6135989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717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as coisas são feitas na B3. 5 valores que norteiam nossa causa: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Atitude correta para hoje, amanhã e sempre.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Abertura e colaboração.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Proximidade e satisfação do cliente.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Solidez e credibilidade operacional.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 para pessoas se desenvolverem.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94ACF-5C63-374B-A977-FAD6135989B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1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as coisas são feitas na B3. 5 valores que norteiam nossa causa: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Atitude correta para hoje, amanhã e sempre.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Abertura e colaboração.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Proximidade e satisfação do cliente.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Solidez e credibilidade operacional.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 para pessoas se desenvolverem.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94ACF-5C63-374B-A977-FAD6135989B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07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todo esse trabalho gera esses números. O mercado financeiro do Brasil passa pela B3. </a:t>
            </a:r>
          </a:p>
          <a:p>
            <a:pPr lvl="0"/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(Reforçamos que os funcionários não precisam, obrigatoriamente, apresentar todos esses números. É possível levar apenas os que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se adéquam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contexto e conhecimento sobre a B3 de cada um)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 Listado: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conhecido como Mercado de Bolsa, os ativos são padronizados e as negociações são feitas em uma sessão de negociação (pregão) que acontece em tempo real por meio de um sistema eletrônico. É um ambiente organizado e que segue regras específicas.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B3, somos uma bolsa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multiativos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multimercado, ou seja, aqui são negociados vários tipos de ativos de vários mercados, como o de renda fixa, renda variável e derivativos. No segmento de listados, atuamos como contraparte central, o que significa que somos a compradora de todos os vendedores e a vendedora de todos os compradores. Isso traz segurança para o mercado, porque é a garantia de que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vendeu irá receber o dinheiro e quem comprou receberá o ativo. </a:t>
            </a:r>
          </a:p>
          <a:p>
            <a:pPr lvl="0"/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de produtos: oferecemos serviços de listagem e negociação para o mercado a vista de ações, ETF, FII e FIDC, CRI e CRA e debêntures. Aqui também são negociados os derivativos listados (padronizados), sejam eles financeiros (como DI Futuro e Dólar Futuro), índices de ações (como índice Bovespa e SP&amp;500) ou agropecuários (como café, soja e milho futuro).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94ACF-5C63-374B-A977-FAD6135989B7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7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todo esse trabalho gera esses números. O mercado financeiro do Brasil passa pela B3. </a:t>
            </a:r>
          </a:p>
          <a:p>
            <a:pPr lvl="0"/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(Reforçamos que os funcionários não precisam, obrigatoriamente, apresentar todos esses números. É possível levar apenas os que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se adéquam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contexto e conhecimento sobre a B3 de cada um)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 Listado: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conhecido como Mercado de Bolsa, os ativos são padronizados e as negociações são feitas em uma sessão de negociação (pregão) que acontece em tempo real por meio de um sistema eletrônico. É um ambiente organizado e que segue regras específicas.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B3, somos uma bolsa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multiativos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multimercado, ou seja, aqui são negociados vários tipos de ativos de vários mercados, como o de renda fixa, renda variável e derivativos. No segmento de listados, atuamos como contraparte central, o que significa que somos a compradora de todos os vendedores e a vendedora de todos os compradores. Isso traz segurança para o mercado, porque é a garantia de que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vendeu irá receber o dinheiro e quem comprou receberá o ativo. </a:t>
            </a:r>
          </a:p>
          <a:p>
            <a:pPr lvl="0"/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de produtos: oferecemos serviços de listagem e negociação para o mercado a vista de ações, ETF, FII e FIDC, CRI e CRA e debêntures. Aqui também são negociados os derivativos listados (padronizados), sejam eles financeiros (como DI Futuro e Dólar Futuro), índices de ações (como índice Bovespa e SP&amp;500) ou agropecuários (como café, soja e milho futuro).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94ACF-5C63-374B-A977-FAD6135989B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187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todo esse trabalho gera esses números. O mercado financeiro do Brasil passa pela B3. </a:t>
            </a:r>
          </a:p>
          <a:p>
            <a:pPr lvl="0"/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(Reforçamos que os funcionários não precisam, obrigatoriamente, apresentar todos esses números. É possível levar apenas os que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se adéquam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contexto e conhecimento sobre a B3 de cada um)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Mercado Listado: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conhecido como Mercado de Bolsa, os ativos são padronizados e as negociações são feitas em uma sessão de negociação (pregão) que acontece em tempo real por meio de um sistema eletrônico. É um ambiente organizado e que segue regras específicas.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B3, somos uma bolsa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multiativos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multimercado, ou seja, aqui são negociados vários tipos de ativos de vários mercados, como o de renda fixa, renda variável e derivativos. No segmento de listados, atuamos como contraparte central, o que significa que somos a compradora de todos os vendedores e a vendedora de todos os compradores. Isso traz segurança para o mercado, porque é a garantia de que </a:t>
            </a:r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vendeu irá receber o dinheiro e quem comprou receberá o ativo. </a:t>
            </a:r>
          </a:p>
          <a:p>
            <a:pPr lvl="0"/>
            <a:r>
              <a:rPr lang="pt-B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 de produtos: oferecemos serviços de listagem e negociação para o mercado a vista de ações, ETF, FII e FIDC, CRI e CRA e debêntures. Aqui também são negociados os derivativos listados (padronizados), sejam eles financeiros (como DI Futuro e Dólar Futuro), índices de ações (como índice Bovespa e SP&amp;500) ou agropecuários (como café, soja e milho futuro).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94ACF-5C63-374B-A977-FAD6135989B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25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E382F7-C9E0-4942-9ADE-BC4767C07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BADCD0C-13D8-6941-821D-72D89A216C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53081B8-BFD0-0B4C-B63F-E39C9AA68C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4BE914-904C-3147-B901-8FCB50F02D03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E90CDB51-70EA-8B45-B270-C29916CD95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3DD61868-42B2-134B-A066-7201BDC5F7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399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EAEC9BB9-BAB9-E94C-8BB5-8E3C18DD2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A5D0E80-DE93-4042-BEF6-A1AD0F7EE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8312" y="1436861"/>
            <a:ext cx="3815734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seção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F307F0-DBF1-C04B-B68D-BEF5E6049D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1954554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40AF430-EC9D-5149-8F38-24221E8F42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3082" y="1436861"/>
            <a:ext cx="1954553" cy="432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2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F30BBB-5D9A-7649-8685-054CD7E95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A5D0E80-DE93-4042-BEF6-A1AD0F7EE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8312" y="1436861"/>
            <a:ext cx="3815734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seção</a:t>
            </a:r>
            <a:endParaRPr lang="en-US" dirty="0"/>
          </a:p>
          <a:p>
            <a:pPr lvl="1"/>
            <a:r>
              <a:rPr lang="en-US" dirty="0" err="1"/>
              <a:t>Subtítulo</a:t>
            </a:r>
            <a:r>
              <a:rPr lang="en-US" dirty="0"/>
              <a:t> da </a:t>
            </a:r>
            <a:r>
              <a:rPr lang="en-US" dirty="0" err="1"/>
              <a:t>seção</a:t>
            </a:r>
            <a:r>
              <a:rPr lang="en-US" dirty="0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F307F0-DBF1-C04B-B68D-BEF5E6049D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1954554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40AF430-EC9D-5149-8F38-24221E8F42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3082" y="1436861"/>
            <a:ext cx="1954553" cy="432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096B4D-8A87-DD4B-AE48-F7CF60672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3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2F30DB44-47C8-8E4E-8F90-608A60B2ED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CF2EEC4-CAC4-C94F-995B-EE334B9A9CA4}"/>
              </a:ext>
            </a:extLst>
          </p:cNvPr>
          <p:cNvSpPr/>
          <p:nvPr userDrawn="1"/>
        </p:nvSpPr>
        <p:spPr>
          <a:xfrm>
            <a:off x="6096000" y="1078263"/>
            <a:ext cx="2987124" cy="505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4022C6-869B-EA41-B3FF-C47B44CB5EA9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514617E3-89F9-274C-9CA6-F051CE8AA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seção</a:t>
            </a:r>
            <a:endParaRPr lang="en-US" dirty="0"/>
          </a:p>
          <a:p>
            <a:pPr lvl="1"/>
            <a:r>
              <a:rPr lang="en-US" dirty="0" err="1"/>
              <a:t>Subtítulo</a:t>
            </a:r>
            <a:r>
              <a:rPr lang="en-US" dirty="0"/>
              <a:t> da </a:t>
            </a:r>
            <a:r>
              <a:rPr lang="en-US" dirty="0" err="1"/>
              <a:t>seção</a:t>
            </a:r>
            <a:r>
              <a:rPr lang="en-US" dirty="0"/>
              <a:t>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3D50898-37D6-CE4B-86DD-FBE7C49FA1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F5CD3C7-185A-E249-A1D9-A8CB002D7BCF}"/>
              </a:ext>
            </a:extLst>
          </p:cNvPr>
          <p:cNvSpPr/>
          <p:nvPr userDrawn="1"/>
        </p:nvSpPr>
        <p:spPr>
          <a:xfrm>
            <a:off x="9083124" y="1078263"/>
            <a:ext cx="3108876" cy="505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2A959D1-486B-0642-8AE5-EF36E96EF1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0476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12CD715-552C-B048-862B-CD3ED88182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4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+ Imag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06478C7-B3DB-3B4C-A7AE-7B69087FF5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50540C-AD0A-AA46-A493-869AD7FFDD25}"/>
              </a:ext>
            </a:extLst>
          </p:cNvPr>
          <p:cNvSpPr/>
          <p:nvPr userDrawn="1"/>
        </p:nvSpPr>
        <p:spPr>
          <a:xfrm>
            <a:off x="6096000" y="1078263"/>
            <a:ext cx="2987124" cy="505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4022C6-869B-EA41-B3FF-C47B44CB5EA9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C6B9779-E705-9245-BE75-AF4E546BC8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3125" y="1078262"/>
            <a:ext cx="3108876" cy="5059868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ED90FA8-E745-3744-8DEC-EDDDF5EE2A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D1672A8-3DDC-434F-95DA-292CD0F60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seção</a:t>
            </a:r>
            <a:endParaRPr lang="en-US" dirty="0"/>
          </a:p>
          <a:p>
            <a:pPr lvl="1"/>
            <a:r>
              <a:rPr lang="en-US" dirty="0" err="1"/>
              <a:t>Subtítulo</a:t>
            </a:r>
            <a:r>
              <a:rPr lang="en-US" dirty="0"/>
              <a:t> da </a:t>
            </a:r>
            <a:r>
              <a:rPr lang="en-US" dirty="0" err="1"/>
              <a:t>seção</a:t>
            </a:r>
            <a:r>
              <a:rPr lang="en-US" dirty="0"/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998328-395B-B54D-B712-850186CF9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22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408D81-DCAB-4942-A5B0-D27434896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55F48E8-6436-034B-8F64-7173A32A7D2B}"/>
              </a:ext>
            </a:extLst>
          </p:cNvPr>
          <p:cNvSpPr/>
          <p:nvPr userDrawn="1"/>
        </p:nvSpPr>
        <p:spPr>
          <a:xfrm>
            <a:off x="6095999" y="1078263"/>
            <a:ext cx="4991301" cy="505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5EFFD3-FA89-044B-A861-2C7D41E21ACF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511A93A-B173-574C-9569-419311A069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1954554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95F3CE25-B7AD-0642-AE34-2D3159FE9D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3082" y="1436861"/>
            <a:ext cx="1954553" cy="432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76BA9ED-F8E9-1845-8BA4-05EEC88BAB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seção</a:t>
            </a:r>
            <a:endParaRPr lang="en-US" dirty="0"/>
          </a:p>
          <a:p>
            <a:pPr lvl="1"/>
            <a:r>
              <a:rPr lang="en-US" dirty="0" err="1"/>
              <a:t>Subtítulo</a:t>
            </a:r>
            <a:r>
              <a:rPr lang="en-US" dirty="0"/>
              <a:t> da </a:t>
            </a:r>
            <a:r>
              <a:rPr lang="en-US" dirty="0" err="1"/>
              <a:t>seção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AE57F8-888F-FD4B-8EF2-25F0037BF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14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E17492E-930C-9043-8F7F-ADAA36397756}"/>
              </a:ext>
            </a:extLst>
          </p:cNvPr>
          <p:cNvSpPr/>
          <p:nvPr userDrawn="1"/>
        </p:nvSpPr>
        <p:spPr>
          <a:xfrm>
            <a:off x="6087008" y="-1"/>
            <a:ext cx="610499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6C646359-1583-4E41-A7D4-65B60B930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3A10E2DE-4DE0-3540-85E2-91D11FF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736EE758-47DD-114D-95AF-CE18277B94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C42F80-8E67-FE46-910E-22AA6C1C30F1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9B2B66-88C8-184A-B0B3-60347E105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784811-79F7-452C-997B-78406C6B139B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5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Imag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6971A50-D0CA-354B-A11D-48670AE1A4B9}"/>
              </a:ext>
            </a:extLst>
          </p:cNvPr>
          <p:cNvSpPr/>
          <p:nvPr userDrawn="1"/>
        </p:nvSpPr>
        <p:spPr>
          <a:xfrm>
            <a:off x="6087008" y="22578"/>
            <a:ext cx="6104992" cy="6835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38C65B-A528-C04B-8022-CCDB2F0DD4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04992" cy="325755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D9B377-98FE-2C46-9AC4-623D00D2E7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E5D99C0-F7E8-E24E-9A32-44EA7EE38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60F1BDF-47E9-0E4C-B4FB-97FFF44D9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9BB4A9-38F6-144A-BC4A-C5CAF9D4AFB6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18C86-6C14-0C40-85C7-2BFA581A2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79675-A369-4483-8B89-568BD5B06C94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14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Imagem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3932185-CDD1-7640-9B0D-2BB7A8BD621A}"/>
              </a:ext>
            </a:extLst>
          </p:cNvPr>
          <p:cNvSpPr/>
          <p:nvPr userDrawn="1"/>
        </p:nvSpPr>
        <p:spPr>
          <a:xfrm>
            <a:off x="6087008" y="0"/>
            <a:ext cx="6104992" cy="6464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38C65B-A528-C04B-8022-CCDB2F0DD4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C94E7F6-2C47-8D4B-888A-D4727DF6E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2907AD8-F796-B545-9D13-B7F2E72BE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61FF8A-86FC-BF48-933E-FCC2D61D96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36C5FE-C23D-2342-80DA-E2747245061A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F8758A5-D591-BB4E-8BFE-092E974AFC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Tópic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5D5487-018C-314C-AF6A-FA9F6C79F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4C82B8-3F86-B14F-ABAF-5769A31BDD23}"/>
              </a:ext>
            </a:extLst>
          </p:cNvPr>
          <p:cNvCxnSpPr>
            <a:cxnSpLocks/>
          </p:cNvCxnSpPr>
          <p:nvPr userDrawn="1"/>
        </p:nvCxnSpPr>
        <p:spPr>
          <a:xfrm>
            <a:off x="6442365" y="2832493"/>
            <a:ext cx="4908440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68E1E33-843D-6D43-9B78-A392AD925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6981" y="3144984"/>
            <a:ext cx="4903824" cy="32267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75A72A54-6521-7948-869A-9B187424CF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981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766A65C-93A3-5C4B-B2D7-0BE40094A9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4481B79B-D275-094F-A74E-F79A2F01A7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4"/>
            <a:ext cx="4903824" cy="32267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6880EEB2-2D17-F345-8614-FF47F86808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34BD5DD-D4EF-4946-86CB-AD4ADC80A13E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9160B9A-DDB2-9B4B-A2C7-961CB8451B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14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2 Coluna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DF66EF7-97C1-4042-B0FB-83B720BFB0CA}"/>
              </a:ext>
            </a:extLst>
          </p:cNvPr>
          <p:cNvSpPr/>
          <p:nvPr userDrawn="1"/>
        </p:nvSpPr>
        <p:spPr>
          <a:xfrm>
            <a:off x="6087008" y="-1"/>
            <a:ext cx="610499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0F91318-A067-7949-9AF0-BD1A70889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AD504B3-3E30-864B-8EFF-4CF985137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6837648-CEA7-6140-AA85-881A1E58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307C86-2CE4-CC40-90AA-AF07DBF8B237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C21F61E-F479-6D4C-B289-FABB082B9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9A7614-0A42-6E46-8AD7-C27EB6FD9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682660-3A32-40FA-91A5-F43F14BD4F5F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9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A +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C5DAFB5E-18B7-164F-A21B-5553CEDE6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56F84-EA35-BC42-84BD-69F298D2F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879DB916-5CDB-4C4E-BF9E-1B41E3715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3753019-F8AB-C64E-A4F3-FEB35EF92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FC87AB2-9A3D-7D45-B633-3CB65F23B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E603237E-29B8-E244-89AB-6F72B52D11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152E39-CB8A-D341-BDB2-9A0B33530704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14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DF66EF7-97C1-4042-B0FB-83B720BFB0CA}"/>
              </a:ext>
            </a:extLst>
          </p:cNvPr>
          <p:cNvSpPr/>
          <p:nvPr userDrawn="1"/>
        </p:nvSpPr>
        <p:spPr>
          <a:xfrm>
            <a:off x="6087008" y="-1"/>
            <a:ext cx="6104992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0F91318-A067-7949-9AF0-BD1A70889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AD504B3-3E30-864B-8EFF-4CF985137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6837648-CEA7-6140-AA85-881A1E58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C21F61E-F479-6D4C-B289-FABB082B9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9A7614-0A42-6E46-8AD7-C27EB6FD9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EC508915-16D7-426C-A4CB-D190C7C0EBB7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61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 + Imag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31CCABF-6054-004A-B3F6-06EA55489BBE}"/>
              </a:ext>
            </a:extLst>
          </p:cNvPr>
          <p:cNvSpPr/>
          <p:nvPr userDrawn="1"/>
        </p:nvSpPr>
        <p:spPr>
          <a:xfrm>
            <a:off x="6096000" y="22578"/>
            <a:ext cx="6096000" cy="6835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E0BFA88-16E2-0B42-A641-FAB9F3C7AB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360A758-0D44-E643-B842-48AC34A10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ACE4E720-3CD0-5D4C-AF06-B778E2ABF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6144BB-0A40-3B4B-843E-3AC4EFC9C147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025AF4C-BEF2-3A45-B462-E697CB4B4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5EC42123-DBF4-434F-963D-4FCFD593E7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04992" cy="325755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B2156D-B4A8-8F4E-A87B-AE911CC1CF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71A6E24C-CFF8-47DB-97F5-E8DC39F65971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35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 + Imagem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6137350C-DF61-C54E-93D1-21785BA94B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28C58DE-3590-4347-A8D2-FB9B2F6A1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8ED2632-1195-FF4A-94C3-CB9E3603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8AA73C-2FD4-4645-B4DC-A245307F09D8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93BD35E-A91B-7245-8B45-5F558A697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1AAFD6D-5E3A-5642-A774-B5F17F3D05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80A2C8-B5CE-1C47-9774-62376F560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06427689-70FF-4FA4-B77D-913DA59A6A32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997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Tópicos 2 Coluna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6537A83-69FF-7C47-99DB-7B73D02CEF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896E23C-C288-9849-A2C6-D5CE336C82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913834B8-8FE3-3B41-9008-AEDD75CAA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DFC7AD4-7835-F044-9316-B98B8D03F7CE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311851-78A5-634E-961C-ECBFFE82AD08}"/>
              </a:ext>
            </a:extLst>
          </p:cNvPr>
          <p:cNvCxnSpPr>
            <a:cxnSpLocks/>
          </p:cNvCxnSpPr>
          <p:nvPr userDrawn="1"/>
        </p:nvCxnSpPr>
        <p:spPr>
          <a:xfrm>
            <a:off x="6442365" y="2832493"/>
            <a:ext cx="4908440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D3154C8-98BB-F740-B796-962D403566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981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DA9A93C-51D7-824A-A825-A63BE171BA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698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A7D9D601-1E02-6A40-9B76-51DCFE81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9648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E2D51E82-ACB9-5949-94E0-58A51F5C5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DF18811-7D9C-E840-95AD-DFA3D35DA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EFE42D-6907-314B-8DEB-45183BDE1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76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 Colun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CE17492E-930C-9043-8F7F-ADAA36397756}"/>
              </a:ext>
            </a:extLst>
          </p:cNvPr>
          <p:cNvSpPr/>
          <p:nvPr userDrawn="1"/>
        </p:nvSpPr>
        <p:spPr>
          <a:xfrm>
            <a:off x="6087008" y="0"/>
            <a:ext cx="610499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6C646359-1583-4E41-A7D4-65B60B930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3A10E2DE-4DE0-3540-85E2-91D11FF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736EE758-47DD-114D-95AF-CE18277B94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do slide</a:t>
            </a:r>
          </a:p>
          <a:p>
            <a:pPr lvl="1"/>
            <a:r>
              <a:rPr lang="en-US" dirty="0" err="1"/>
              <a:t>Subtítulo</a:t>
            </a:r>
            <a:r>
              <a:rPr lang="en-US" dirty="0"/>
              <a:t> do </a:t>
            </a:r>
            <a:r>
              <a:rPr lang="en-US" dirty="0" err="1"/>
              <a:t>tópico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EB909-C328-6F47-A10A-02848A7F7E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97580"/>
          </a:xfrm>
          <a:prstGeom prst="rect">
            <a:avLst/>
          </a:prstGeom>
        </p:spPr>
      </p:pic>
      <p:sp>
        <p:nvSpPr>
          <p:cNvPr id="10" name="Rectangle 11">
            <a:extLst>
              <a:ext uri="{FF2B5EF4-FFF2-40B4-BE49-F238E27FC236}">
                <a16:creationId xmlns:a16="http://schemas.microsoft.com/office/drawing/2014/main" id="{13CDC300-AD84-43C7-8ABE-69AA2CF4F17C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33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478CE956-25DE-5948-BF70-29EDEE6F9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22B033C-E613-E94B-A3EA-5062E42BD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BAAAAB-1EDC-994C-A503-BA58C25723A8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A1FD26-3A88-0E4E-AB8B-60C350EEF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E511A215-42D0-D242-8964-FCA59BF1D6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075B3CB-FF9B-594C-9E5E-3599AB784D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43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A +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0660A9F3-4EBF-1E4E-9F17-528459E41A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129"/>
            <a:ext cx="12192000" cy="6843742"/>
          </a:xfrm>
          <a:prstGeom prst="rect">
            <a:avLst/>
          </a:prstGeom>
        </p:spPr>
      </p:pic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16779A66-C5D1-C342-AD2F-EE3538ECC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80088AFC-6763-7F4F-BC48-F352F4A7E9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A4CAEA-2E0A-5142-853B-AA698F776B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1DA6BBB-9EDE-CC4D-998F-A81BC70AD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2788D1-9943-544A-91C4-E53E9A511F30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7E64B4F7-AAD6-184E-A926-300CC02F31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6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5613C99-9EE2-5C4A-9243-FFF8DBB65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22B033C-E613-E94B-A3EA-5062E42BD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BAAAAB-1EDC-994C-A503-BA58C25723A8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A1FD26-3A88-0E4E-AB8B-60C350EEF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E511A215-42D0-D242-8964-FCA59BF1D6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075B3CB-FF9B-594C-9E5E-3599AB784D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3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 + Sub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7FC3A7-DCA8-7E47-88A8-25C421CB6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16779A66-C5D1-C342-AD2F-EE3538ECC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80088AFC-6763-7F4F-BC48-F352F4A7E9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A4CAEA-2E0A-5142-853B-AA698F776B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1DA6BBB-9EDE-CC4D-998F-A81BC70AD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2788D1-9943-544A-91C4-E53E9A511F30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7E64B4F7-AAD6-184E-A926-300CC02F31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1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icon&#10;&#10;Description automatically generated">
            <a:extLst>
              <a:ext uri="{FF2B5EF4-FFF2-40B4-BE49-F238E27FC236}">
                <a16:creationId xmlns:a16="http://schemas.microsoft.com/office/drawing/2014/main" id="{47D6D24E-491F-4548-BB68-BA6123ADF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E22B033C-E613-E94B-A3EA-5062E42BD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da </a:t>
            </a:r>
            <a:r>
              <a:rPr lang="en-US" dirty="0" err="1"/>
              <a:t>apresentação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BAAAAB-1EDC-994C-A503-BA58C25723A8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CA1FD26-3A88-0E4E-AB8B-60C350EEF7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E511A215-42D0-D242-8964-FCA59BF1D6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075B3CB-FF9B-594C-9E5E-3599AB784D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5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F651ACD-BCF4-4F45-8E13-9EBB037F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BADCD0C-13D8-6941-821D-72D89A216C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53081B8-BFD0-0B4C-B63F-E39C9AA68C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4BE914-904C-3147-B901-8FCB50F02D03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E90CDB51-70EA-8B45-B270-C29916CD95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3DD61868-42B2-134B-A066-7201BDC5F7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7301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 + Subt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icon&#10;&#10;Description automatically generated">
            <a:extLst>
              <a:ext uri="{FF2B5EF4-FFF2-40B4-BE49-F238E27FC236}">
                <a16:creationId xmlns:a16="http://schemas.microsoft.com/office/drawing/2014/main" id="{45323265-860C-CD4C-85C6-91CB8F35F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16779A66-C5D1-C342-AD2F-EE3538ECC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80088AFC-6763-7F4F-BC48-F352F4A7E9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0DA4CAEA-2E0A-5142-853B-AA698F776B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B1DA6BBB-9EDE-CC4D-998F-A81BC70AD4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2788D1-9943-544A-91C4-E53E9A511F30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7E64B4F7-AAD6-184E-A926-300CC02F31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024" y="682885"/>
            <a:ext cx="1019761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0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751C70-5A8B-A847-BEBD-9000082F2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EEED51-1655-A946-9AA1-1E6D03D6EF78}"/>
              </a:ext>
            </a:extLst>
          </p:cNvPr>
          <p:cNvCxnSpPr>
            <a:cxnSpLocks/>
          </p:cNvCxnSpPr>
          <p:nvPr userDrawn="1"/>
        </p:nvCxnSpPr>
        <p:spPr>
          <a:xfrm>
            <a:off x="726923" y="4681559"/>
            <a:ext cx="5145539" cy="0"/>
          </a:xfrm>
          <a:prstGeom prst="line">
            <a:avLst/>
          </a:prstGeom>
          <a:ln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30">
            <a:extLst>
              <a:ext uri="{FF2B5EF4-FFF2-40B4-BE49-F238E27FC236}">
                <a16:creationId xmlns:a16="http://schemas.microsoft.com/office/drawing/2014/main" id="{8E690A40-C6AD-E04B-B00A-E751FD963F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891273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SEÇÃO DA APRESENTAÇÃO</a:t>
            </a:r>
          </a:p>
        </p:txBody>
      </p:sp>
      <p:sp>
        <p:nvSpPr>
          <p:cNvPr id="74" name="Text Placeholder 21">
            <a:extLst>
              <a:ext uri="{FF2B5EF4-FFF2-40B4-BE49-F238E27FC236}">
                <a16:creationId xmlns:a16="http://schemas.microsoft.com/office/drawing/2014/main" id="{AD2B5476-61DD-D14E-BF45-70CBC96EE9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903666"/>
            <a:ext cx="5218112" cy="1472502"/>
          </a:xfrm>
          <a:prstGeom prst="rect">
            <a:avLst/>
          </a:prstGeom>
        </p:spPr>
        <p:txBody>
          <a:bodyPr lIns="0" tIns="0" rIns="0" bIns="9144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75" name="Text Placeholder 21">
            <a:extLst>
              <a:ext uri="{FF2B5EF4-FFF2-40B4-BE49-F238E27FC236}">
                <a16:creationId xmlns:a16="http://schemas.microsoft.com/office/drawing/2014/main" id="{AB557D47-A6C7-B64C-9435-1179EF5EB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38" y="1717135"/>
            <a:ext cx="5218112" cy="861604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D140EB1-2CCD-ED4E-9126-EE0D2AFB007E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88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296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03B8DD80-5313-2647-98DE-4E348ADAD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E58B68-37F7-094B-91F4-A16F2ED5D34E}"/>
              </a:ext>
            </a:extLst>
          </p:cNvPr>
          <p:cNvSpPr/>
          <p:nvPr userDrawn="1"/>
        </p:nvSpPr>
        <p:spPr>
          <a:xfrm>
            <a:off x="374290" y="1085425"/>
            <a:ext cx="3466867" cy="5052707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118D7-9D81-A041-9ED0-72A9A13A99F2}"/>
              </a:ext>
            </a:extLst>
          </p:cNvPr>
          <p:cNvSpPr/>
          <p:nvPr userDrawn="1"/>
        </p:nvSpPr>
        <p:spPr>
          <a:xfrm>
            <a:off x="3829727" y="1085425"/>
            <a:ext cx="7992211" cy="5052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274320" rIns="640080"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F2FC6A-8579-F246-8A3D-3D7E48E7AC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97DB5C-0832-354B-BD47-04C01FF2E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291" y="1085423"/>
            <a:ext cx="3454910" cy="5052707"/>
          </a:xfrm>
          <a:prstGeom prst="rect">
            <a:avLst/>
          </a:prstGeom>
        </p:spPr>
        <p:txBody>
          <a:bodyPr lIns="457200" tIns="457200" rIns="457200" bIns="457200" anchor="ctr">
            <a:normAutofit/>
          </a:bodyPr>
          <a:lstStyle>
            <a:lvl1pPr marL="0" indent="0" algn="ctr">
              <a:buNone/>
              <a:defRPr sz="36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Agenda</a:t>
            </a:r>
            <a:endParaRPr lang="pt-BR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9E6F86-9284-A84C-A0B0-4E4D1B194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1157" y="1085422"/>
            <a:ext cx="7980781" cy="5052709"/>
          </a:xfrm>
          <a:prstGeom prst="rect">
            <a:avLst/>
          </a:prstGeom>
        </p:spPr>
        <p:txBody>
          <a:bodyPr lIns="914400" tIns="457200" rIns="457200" bIns="457200" anchor="ctr">
            <a:normAutofit/>
          </a:bodyPr>
          <a:lstStyle>
            <a:lvl1pPr marL="514350" indent="-514350">
              <a:spcBef>
                <a:spcPts val="2200"/>
              </a:spcBef>
              <a:buFont typeface="+mj-lt"/>
              <a:buAutoNum type="arabicPeriod"/>
              <a:defRPr sz="2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502920" indent="0">
              <a:buFont typeface="+mj-lt"/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 typeface="+mj-lt"/>
              <a:buNone/>
              <a:defRPr sz="16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  <a:p>
            <a:pPr lvl="1"/>
            <a:r>
              <a:rPr lang="en-US" err="1"/>
              <a:t>Subseção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  <a:p>
            <a:pPr lvl="2"/>
            <a:r>
              <a:rPr lang="en-US" err="1"/>
              <a:t>Tópico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868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EAEC9BB9-BAB9-E94C-8BB5-8E3C18DD2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0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EAEC9BB9-BAB9-E94C-8BB5-8E3C18DD2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CA5D0E80-DE93-4042-BEF6-A1AD0F7EE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8312" y="1436861"/>
            <a:ext cx="3815734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seção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1F307F0-DBF1-C04B-B68D-BEF5E6049D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1954554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40AF430-EC9D-5149-8F38-24221E8F42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3082" y="1436861"/>
            <a:ext cx="1954553" cy="432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8956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2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CF2EEC4-CAC4-C94F-995B-EE334B9A9CA4}"/>
              </a:ext>
            </a:extLst>
          </p:cNvPr>
          <p:cNvSpPr/>
          <p:nvPr userDrawn="1"/>
        </p:nvSpPr>
        <p:spPr>
          <a:xfrm>
            <a:off x="6096000" y="1078263"/>
            <a:ext cx="2987124" cy="5059868"/>
          </a:xfrm>
          <a:prstGeom prst="rect">
            <a:avLst/>
          </a:prstGeom>
          <a:solidFill>
            <a:srgbClr val="00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4022C6-869B-EA41-B3FF-C47B44CB5EA9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514617E3-89F9-274C-9CA6-F051CE8AAD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seção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3D50898-37D6-CE4B-86DD-FBE7C49FA1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29" name="Picture 28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B18E4841-CC34-894E-A6B6-489136A32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F5CD3C7-185A-E249-A1D9-A8CB002D7BCF}"/>
              </a:ext>
            </a:extLst>
          </p:cNvPr>
          <p:cNvSpPr/>
          <p:nvPr userDrawn="1"/>
        </p:nvSpPr>
        <p:spPr>
          <a:xfrm>
            <a:off x="9097618" y="1078263"/>
            <a:ext cx="3094382" cy="505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B2A959D1-486B-0642-8AE5-EF36E96EF1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60476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962558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+ Imagem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50540C-AD0A-AA46-A493-869AD7FFDD25}"/>
              </a:ext>
            </a:extLst>
          </p:cNvPr>
          <p:cNvSpPr/>
          <p:nvPr userDrawn="1"/>
        </p:nvSpPr>
        <p:spPr>
          <a:xfrm>
            <a:off x="6096000" y="1078263"/>
            <a:ext cx="2987124" cy="5059868"/>
          </a:xfrm>
          <a:prstGeom prst="rect">
            <a:avLst/>
          </a:prstGeom>
          <a:solidFill>
            <a:srgbClr val="00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" name="Picture 5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EAEC9BB9-BAB9-E94C-8BB5-8E3C18DD2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4022C6-869B-EA41-B3FF-C47B44CB5EA9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6C6B9779-E705-9245-BE75-AF4E546BC8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83125" y="1078262"/>
            <a:ext cx="3108876" cy="50598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ED90FA8-E745-3744-8DEC-EDDDF5EE2A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2204872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9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D1672A8-3DDC-434F-95DA-292CD0F60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seção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0865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 + Conteúdo 3">
    <p:bg>
      <p:bgPr>
        <a:solidFill>
          <a:srgbClr val="F0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6EE4F868-E776-B14F-B3CD-836AF4E93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7000"/>
          </a:blip>
          <a:srcRect t="60673" r="26364"/>
          <a:stretch/>
        </p:blipFill>
        <p:spPr>
          <a:xfrm rot="815727">
            <a:off x="8499394" y="-489933"/>
            <a:ext cx="3942478" cy="241919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55F48E8-6436-034B-8F64-7173A32A7D2B}"/>
              </a:ext>
            </a:extLst>
          </p:cNvPr>
          <p:cNvSpPr/>
          <p:nvPr userDrawn="1"/>
        </p:nvSpPr>
        <p:spPr>
          <a:xfrm>
            <a:off x="6095999" y="1078263"/>
            <a:ext cx="4991301" cy="5059868"/>
          </a:xfrm>
          <a:prstGeom prst="rect">
            <a:avLst/>
          </a:prstGeom>
          <a:solidFill>
            <a:srgbClr val="001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B5EFFD3-FA89-044B-A861-2C7D41E21ACF}"/>
              </a:ext>
            </a:extLst>
          </p:cNvPr>
          <p:cNvSpPr/>
          <p:nvPr userDrawn="1"/>
        </p:nvSpPr>
        <p:spPr>
          <a:xfrm>
            <a:off x="722092" y="1078263"/>
            <a:ext cx="5373907" cy="50598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511A93A-B173-574C-9569-419311A069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58859" y="1436861"/>
            <a:ext cx="1954554" cy="433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95F3CE25-B7AD-0642-AE34-2D3159FE9D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73082" y="1436861"/>
            <a:ext cx="1954553" cy="432267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48" name="Text Placeholder 21">
            <a:extLst>
              <a:ext uri="{FF2B5EF4-FFF2-40B4-BE49-F238E27FC236}">
                <a16:creationId xmlns:a16="http://schemas.microsoft.com/office/drawing/2014/main" id="{776BA9ED-F8E9-1845-8BA4-05EEC88BAB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9819" y="1436861"/>
            <a:ext cx="4264228" cy="4307956"/>
          </a:xfrm>
          <a:prstGeom prst="rect">
            <a:avLst/>
          </a:prstGeom>
        </p:spPr>
        <p:txBody>
          <a:bodyPr lIns="0" tIns="0" rIns="0" bIns="9144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6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 algn="l">
              <a:spcBef>
                <a:spcPts val="2300"/>
              </a:spcBef>
              <a:buNone/>
              <a:defRPr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Título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 </a:t>
            </a:r>
            <a:r>
              <a:rPr lang="en-US" dirty="0" err="1"/>
              <a:t>seção</a:t>
            </a:r>
            <a:endParaRPr lang="en-US" dirty="0"/>
          </a:p>
          <a:p>
            <a:pPr lvl="1"/>
            <a:r>
              <a:rPr lang="en-US" dirty="0" err="1"/>
              <a:t>Subtítulo</a:t>
            </a:r>
            <a:r>
              <a:rPr lang="en-US" dirty="0"/>
              <a:t> da </a:t>
            </a:r>
            <a:r>
              <a:rPr lang="en-US" dirty="0" err="1"/>
              <a:t>seção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3112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E17492E-930C-9043-8F7F-ADAA36397756}"/>
              </a:ext>
            </a:extLst>
          </p:cNvPr>
          <p:cNvSpPr/>
          <p:nvPr userDrawn="1"/>
        </p:nvSpPr>
        <p:spPr>
          <a:xfrm>
            <a:off x="6087008" y="0"/>
            <a:ext cx="610499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6C646359-1583-4E41-A7D4-65B60B930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87" name="Text Placeholder 4">
            <a:extLst>
              <a:ext uri="{FF2B5EF4-FFF2-40B4-BE49-F238E27FC236}">
                <a16:creationId xmlns:a16="http://schemas.microsoft.com/office/drawing/2014/main" id="{3A10E2DE-4DE0-3540-85E2-91D11FF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88" name="Text Placeholder 4">
            <a:extLst>
              <a:ext uri="{FF2B5EF4-FFF2-40B4-BE49-F238E27FC236}">
                <a16:creationId xmlns:a16="http://schemas.microsoft.com/office/drawing/2014/main" id="{736EE758-47DD-114D-95AF-CE18277B94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C42F80-8E67-FE46-910E-22AA6C1C30F1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4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 + Sub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6BA6C3E-BD60-134D-811E-7B09FBE788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56F84-EA35-BC42-84BD-69F298D2F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879DB916-5CDB-4C4E-BF9E-1B41E3715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3753019-F8AB-C64E-A4F3-FEB35EF92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FC87AB2-9A3D-7D45-B633-3CB65F23B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E603237E-29B8-E244-89AB-6F72B52D11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152E39-CB8A-D341-BDB2-9A0B33530704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304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Imagem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6971A50-D0CA-354B-A11D-48670AE1A4B9}"/>
              </a:ext>
            </a:extLst>
          </p:cNvPr>
          <p:cNvSpPr/>
          <p:nvPr userDrawn="1"/>
        </p:nvSpPr>
        <p:spPr>
          <a:xfrm>
            <a:off x="6096000" y="-1"/>
            <a:ext cx="6096000" cy="68579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38C65B-A528-C04B-8022-CCDB2F0DD4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04992" cy="325755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4D9B377-98FE-2C46-9AC4-623D00D2E7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BE5D99C0-F7E8-E24E-9A32-44EA7EE38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60F1BDF-47E9-0E4C-B4FB-97FFF44D9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C9BB4A9-38F6-144A-BC4A-C5CAF9D4AFB6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>
            <a:extLst>
              <a:ext uri="{FF2B5EF4-FFF2-40B4-BE49-F238E27FC236}">
                <a16:creationId xmlns:a16="http://schemas.microsoft.com/office/drawing/2014/main" id="{42D031F1-0287-4639-A1D0-07E643BB8083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374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+ Imagem 2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3932185-CDD1-7640-9B0D-2BB7A8BD621A}"/>
              </a:ext>
            </a:extLst>
          </p:cNvPr>
          <p:cNvSpPr/>
          <p:nvPr userDrawn="1"/>
        </p:nvSpPr>
        <p:spPr>
          <a:xfrm>
            <a:off x="6087008" y="0"/>
            <a:ext cx="6104992" cy="6464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638C65B-A528-C04B-8022-CCDB2F0DD43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C94E7F6-2C47-8D4B-888A-D4727DF6E7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02907AD8-F796-B545-9D13-B7F2E72BE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61FF8A-86FC-BF48-933E-FCC2D61D96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836C5FE-C23D-2342-80DA-E2747245061A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1">
            <a:extLst>
              <a:ext uri="{FF2B5EF4-FFF2-40B4-BE49-F238E27FC236}">
                <a16:creationId xmlns:a16="http://schemas.microsoft.com/office/drawing/2014/main" id="{9BA8D4DF-0FDE-4905-A831-048BB16D697E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981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Tópicos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pic>
        <p:nvPicPr>
          <p:cNvPr id="26" name="Picture 2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09BB5D9A-C6BC-FC40-A895-04AE18EC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14C82B8-3F86-B14F-ABAF-5769A31BDD23}"/>
              </a:ext>
            </a:extLst>
          </p:cNvPr>
          <p:cNvCxnSpPr>
            <a:cxnSpLocks/>
          </p:cNvCxnSpPr>
          <p:nvPr userDrawn="1"/>
        </p:nvCxnSpPr>
        <p:spPr>
          <a:xfrm>
            <a:off x="6442365" y="2832493"/>
            <a:ext cx="4908440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68E1E33-843D-6D43-9B78-A392AD925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6981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75A72A54-6521-7948-869A-9B187424CF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981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766A65C-93A3-5C4B-B2D7-0BE40094A9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4481B79B-D275-094F-A74E-F79A2F01A7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4903824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6880EEB2-2D17-F345-8614-FF47F86808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34BD5DD-D4EF-4946-86CB-AD4ADC80A13E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530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DF66EF7-97C1-4042-B0FB-83B720BFB0CA}"/>
              </a:ext>
            </a:extLst>
          </p:cNvPr>
          <p:cNvSpPr/>
          <p:nvPr userDrawn="1"/>
        </p:nvSpPr>
        <p:spPr>
          <a:xfrm>
            <a:off x="6087008" y="0"/>
            <a:ext cx="610499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0F91318-A067-7949-9AF0-BD1A70889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AD504B3-3E30-864B-8EFF-4CF985137F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6837648-CEA7-6140-AA85-881A1E58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307C86-2CE4-CC40-90AA-AF07DBF8B237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2C21F61E-F479-6D4C-B289-FABB082B9F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F84E7D9F-55F8-4B76-8866-AA3CBAA52125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793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 + Imagem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31CCABF-6054-004A-B3F6-06EA55489BBE}"/>
              </a:ext>
            </a:extLst>
          </p:cNvPr>
          <p:cNvSpPr/>
          <p:nvPr userDrawn="1"/>
        </p:nvSpPr>
        <p:spPr>
          <a:xfrm>
            <a:off x="6087008" y="-1"/>
            <a:ext cx="6104992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9E0BFA88-16E2-0B42-A641-FAB9F3C7AB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360A758-0D44-E643-B842-48AC34A10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ACE4E720-3CD0-5D4C-AF06-B778E2ABF5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26144BB-0A40-3B4B-843E-3AC4EFC9C147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025AF4C-BEF2-3A45-B462-E697CB4B4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5EC42123-DBF4-434F-963D-4FCFD593E7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104992" cy="325755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F312B4-C188-4326-AB7A-F3F83E1DD121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011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Colunas + Imagem 2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6137350C-DF61-C54E-93D1-21785BA94B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28C58DE-3590-4347-A8D2-FB9B2F6A1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8ED2632-1195-FF4A-94C3-CB9E3603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93BD35E-A91B-7245-8B45-5F558A697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1AAFD6D-5E3A-5642-A774-B5F17F3D05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BECE4E38-4AFA-4C11-B3D8-617F59D6D309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63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2 Colunas + Imagem 2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6137350C-DF61-C54E-93D1-21785BA94B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1">
                <a:solidFill>
                  <a:srgbClr val="54C4F4"/>
                </a:solidFill>
              </a:defRPr>
            </a:lvl1pPr>
          </a:lstStyle>
          <a:p>
            <a:r>
              <a:rPr lang="pt-BR"/>
              <a:t>INSIRA UMA IMAGEM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C28C58DE-3590-4347-A8D2-FB9B2F6A1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48ED2632-1195-FF4A-94C3-CB9E360305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slide</a:t>
            </a:r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58AA73C-2FD4-4645-B4DC-A245307F09D8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493BD35E-A91B-7245-8B45-5F558A697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F1AAFD6D-5E3A-5642-A774-B5F17F3D05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783C06C1-3C2D-4415-BC61-9A8F59387B4A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60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 Tópicos 2 Colunas 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pic>
        <p:nvPicPr>
          <p:cNvPr id="26" name="Picture 2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09BB5D9A-C6BC-FC40-A895-04AE18EC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896E23C-C288-9849-A2C6-D5CE336C82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913834B8-8FE3-3B41-9008-AEDD75CAA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DFC7AD4-7835-F044-9316-B98B8D03F7CE}"/>
              </a:ext>
            </a:extLst>
          </p:cNvPr>
          <p:cNvCxnSpPr>
            <a:cxnSpLocks/>
          </p:cNvCxnSpPr>
          <p:nvPr userDrawn="1"/>
        </p:nvCxnSpPr>
        <p:spPr>
          <a:xfrm>
            <a:off x="822036" y="2832493"/>
            <a:ext cx="4903824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311851-78A5-634E-961C-ECBFFE82AD08}"/>
              </a:ext>
            </a:extLst>
          </p:cNvPr>
          <p:cNvCxnSpPr>
            <a:cxnSpLocks/>
          </p:cNvCxnSpPr>
          <p:nvPr userDrawn="1"/>
        </p:nvCxnSpPr>
        <p:spPr>
          <a:xfrm>
            <a:off x="6442365" y="2832493"/>
            <a:ext cx="4908440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D3154C8-98BB-F740-B796-962D403566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981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DA9A93C-51D7-824A-A825-A63BE171BA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698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A7D9D601-1E02-6A40-9B76-51DCFE81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9648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E2D51E82-ACB9-5949-94E0-58A51F5C5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DF18811-7D9C-E840-95AD-DFA3D35DA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924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2 Tópicos 2 Colunas "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>
            <a:extLst>
              <a:ext uri="{FF2B5EF4-FFF2-40B4-BE49-F238E27FC236}">
                <a16:creationId xmlns:a16="http://schemas.microsoft.com/office/drawing/2014/main" id="{8DD36950-25AA-784D-9D02-BB7461896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pic>
        <p:nvPicPr>
          <p:cNvPr id="26" name="Picture 25" descr="A picture containing metalware, gear, stove&#10;&#10;Description automatically generated">
            <a:extLst>
              <a:ext uri="{FF2B5EF4-FFF2-40B4-BE49-F238E27FC236}">
                <a16:creationId xmlns:a16="http://schemas.microsoft.com/office/drawing/2014/main" id="{09BB5D9A-C6BC-FC40-A895-04AE18ECE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7000"/>
          </a:blip>
          <a:srcRect t="60673" r="26364"/>
          <a:stretch/>
        </p:blipFill>
        <p:spPr>
          <a:xfrm rot="815727">
            <a:off x="8499395" y="-589555"/>
            <a:ext cx="3942478" cy="2419195"/>
          </a:xfrm>
          <a:prstGeom prst="rect">
            <a:avLst/>
          </a:prstGeom>
        </p:spPr>
      </p:pic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896E23C-C288-9849-A2C6-D5CE336C82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2712" y="1077913"/>
            <a:ext cx="4903825" cy="35859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20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TÍTULO DA SEÇÃO DA APRESENTAÇÃO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913834B8-8FE3-3B41-9008-AEDD75CAA5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2036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D3154C8-98BB-F740-B796-962D403566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46981" y="1565564"/>
            <a:ext cx="4903824" cy="1136067"/>
          </a:xfrm>
          <a:prstGeom prst="rect">
            <a:avLst/>
          </a:prstGeom>
        </p:spPr>
        <p:txBody>
          <a:bodyPr lIns="0" rIns="0" anchor="ctr"/>
          <a:lstStyle>
            <a:lvl1pPr marL="0" indent="0">
              <a:buNone/>
              <a:defRPr sz="24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100"/>
              </a:spcBef>
              <a:buNone/>
              <a:defRPr sz="1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 err="1"/>
              <a:t>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  <a:p>
            <a:pPr lvl="1"/>
            <a:r>
              <a:rPr lang="en-US" err="1"/>
              <a:t>Subtítulo</a:t>
            </a:r>
            <a:r>
              <a:rPr lang="en-US"/>
              <a:t> do </a:t>
            </a:r>
            <a:r>
              <a:rPr lang="en-US" err="1"/>
              <a:t>tópico</a:t>
            </a:r>
            <a:endParaRPr lang="en-US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DA9A93C-51D7-824A-A825-A63BE171BA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4698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A7D9D601-1E02-6A40-9B76-51DCFE8183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9648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E2D51E82-ACB9-5949-94E0-58A51F5C52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36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5DF18811-7D9C-E840-95AD-DFA3D35DA6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4702" y="3144985"/>
            <a:ext cx="2271158" cy="30022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 b="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spcBef>
                <a:spcPts val="1700"/>
              </a:spcBef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1445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5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08BA4CE2-92AA-3443-A89F-2A0B8BD86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8BADCD0C-13D8-6941-821D-72D89A216C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883" y="2136195"/>
            <a:ext cx="5218112" cy="2426581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53081B8-BFD0-0B4C-B63F-E39C9AA68C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4BE914-904C-3147-B901-8FCB50F02D03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E90CDB51-70EA-8B45-B270-C29916CD95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62" name="Text Placeholder 21">
            <a:extLst>
              <a:ext uri="{FF2B5EF4-FFF2-40B4-BE49-F238E27FC236}">
                <a16:creationId xmlns:a16="http://schemas.microsoft.com/office/drawing/2014/main" id="{3DD61868-42B2-134B-A066-7201BDC5F7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415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 + Subt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BF99DDA3-C0BD-1443-978E-06E59B919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56F84-EA35-BC42-84BD-69F298D2F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24" y="687494"/>
            <a:ext cx="1008624" cy="873320"/>
          </a:xfrm>
          <a:prstGeom prst="rect">
            <a:avLst/>
          </a:prstGeom>
        </p:spPr>
      </p:pic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879DB916-5CDB-4C4E-BF9E-1B41E37155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350932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apresentação</a:t>
            </a:r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C3753019-F8AB-C64E-A4F3-FEB35EF92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136195"/>
            <a:ext cx="5218112" cy="2068587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FC87AB2-9A3D-7D45-B633-3CB65F23B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0338" y="4914440"/>
            <a:ext cx="5218112" cy="244680"/>
          </a:xfrm>
          <a:prstGeom prst="rect">
            <a:avLst/>
          </a:prstGeom>
        </p:spPr>
        <p:txBody>
          <a:bodyPr lIns="0" tIns="0" rIns="0" bIns="91440" anchor="t">
            <a:normAutofit/>
          </a:bodyPr>
          <a:lstStyle>
            <a:lvl1pPr marL="0" indent="0">
              <a:buNone/>
              <a:defRPr sz="11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NOME DA ÁREA</a:t>
            </a:r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E603237E-29B8-E244-89AB-6F72B52D117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338" y="5750909"/>
            <a:ext cx="5218112" cy="244680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 marL="0" indent="0">
              <a:buNone/>
              <a:defRPr sz="1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0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DD.MM.AA (Data da </a:t>
            </a:r>
            <a:r>
              <a:rPr lang="en-US" err="1"/>
              <a:t>apresentação</a:t>
            </a:r>
            <a:r>
              <a:rPr lang="en-US"/>
              <a:t>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3152E39-CB8A-D341-BDB2-9A0B33530704}"/>
              </a:ext>
            </a:extLst>
          </p:cNvPr>
          <p:cNvCxnSpPr>
            <a:cxnSpLocks/>
          </p:cNvCxnSpPr>
          <p:nvPr userDrawn="1"/>
        </p:nvCxnSpPr>
        <p:spPr>
          <a:xfrm>
            <a:off x="720024" y="4721805"/>
            <a:ext cx="5218426" cy="0"/>
          </a:xfrm>
          <a:prstGeom prst="line">
            <a:avLst/>
          </a:prstGeom>
          <a:ln w="12700"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7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AA06547-342F-8F49-BCC3-704975C01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" y="0"/>
            <a:ext cx="12184063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B588FD-CF7F-1642-8C7B-DDE0A2ADA88A}"/>
              </a:ext>
            </a:extLst>
          </p:cNvPr>
          <p:cNvCxnSpPr>
            <a:cxnSpLocks/>
          </p:cNvCxnSpPr>
          <p:nvPr userDrawn="1"/>
        </p:nvCxnSpPr>
        <p:spPr>
          <a:xfrm>
            <a:off x="726923" y="4681559"/>
            <a:ext cx="5145539" cy="0"/>
          </a:xfrm>
          <a:prstGeom prst="line">
            <a:avLst/>
          </a:prstGeom>
          <a:ln>
            <a:solidFill>
              <a:srgbClr val="54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9D93DAEC-3AF6-6946-B171-91BC428EB5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24" y="4891273"/>
            <a:ext cx="5218112" cy="22472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1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pt-BR"/>
              <a:t>SUBTÍTULO DA SEÇÃO DA APRESENTAÇÃO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1C32FB1-A064-764B-BBE6-949604DEB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338" y="2903666"/>
            <a:ext cx="5218112" cy="1472502"/>
          </a:xfrm>
          <a:prstGeom prst="rect">
            <a:avLst/>
          </a:prstGeom>
        </p:spPr>
        <p:txBody>
          <a:bodyPr lIns="0" tIns="0" rIns="0" bIns="91440" anchor="ctr">
            <a:norm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</a:t>
            </a:r>
            <a:br>
              <a:rPr lang="en-US"/>
            </a:br>
            <a:r>
              <a:rPr lang="en-US"/>
              <a:t>da </a:t>
            </a:r>
            <a:r>
              <a:rPr lang="en-US" err="1"/>
              <a:t>apresentação</a:t>
            </a:r>
            <a:endParaRPr lang="en-US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75FAE93-642E-9B42-AE57-F58E5335EA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338" y="1717135"/>
            <a:ext cx="5218112" cy="861604"/>
          </a:xfrm>
          <a:prstGeom prst="rect">
            <a:avLst/>
          </a:prstGeom>
        </p:spPr>
        <p:txBody>
          <a:bodyPr lIns="0" tIns="0" rIns="0" bIns="91440"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solidFill>
                  <a:srgbClr val="F0F5F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buNone/>
              <a:defRPr sz="24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40150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87498E-4207-3649-929D-5B005A040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E58B68-37F7-094B-91F4-A16F2ED5D34E}"/>
              </a:ext>
            </a:extLst>
          </p:cNvPr>
          <p:cNvSpPr/>
          <p:nvPr userDrawn="1"/>
        </p:nvSpPr>
        <p:spPr>
          <a:xfrm>
            <a:off x="374290" y="1085425"/>
            <a:ext cx="3466867" cy="5052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118D7-9D81-A041-9ED0-72A9A13A99F2}"/>
              </a:ext>
            </a:extLst>
          </p:cNvPr>
          <p:cNvSpPr/>
          <p:nvPr userDrawn="1"/>
        </p:nvSpPr>
        <p:spPr>
          <a:xfrm>
            <a:off x="3829727" y="1085425"/>
            <a:ext cx="7992211" cy="50527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0" tIns="274320" rIns="640080"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97DB5C-0832-354B-BD47-04C01FF2E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291" y="1085423"/>
            <a:ext cx="3454910" cy="5052707"/>
          </a:xfrm>
          <a:prstGeom prst="rect">
            <a:avLst/>
          </a:prstGeom>
        </p:spPr>
        <p:txBody>
          <a:bodyPr lIns="457200" tIns="457200" rIns="457200" bIns="457200"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Agenda</a:t>
            </a:r>
            <a:endParaRPr lang="pt-BR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9E6F86-9284-A84C-A0B0-4E4D1B194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1157" y="1085422"/>
            <a:ext cx="7980781" cy="5052709"/>
          </a:xfrm>
          <a:prstGeom prst="rect">
            <a:avLst/>
          </a:prstGeom>
        </p:spPr>
        <p:txBody>
          <a:bodyPr lIns="914400" tIns="457200" rIns="457200" bIns="457200" anchor="ctr">
            <a:normAutofit/>
          </a:bodyPr>
          <a:lstStyle>
            <a:lvl1pPr marL="514350" indent="-514350">
              <a:spcBef>
                <a:spcPts val="2200"/>
              </a:spcBef>
              <a:buFont typeface="+mj-lt"/>
              <a:buAutoNum type="arabicPeriod"/>
              <a:defRPr sz="2000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502920" indent="0">
              <a:buFont typeface="+mj-lt"/>
              <a:buNone/>
              <a:defRPr sz="1600" b="1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Font typeface="+mj-lt"/>
              <a:buNone/>
              <a:defRPr sz="1600" b="0">
                <a:solidFill>
                  <a:srgbClr val="54C4F4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solidFill>
                  <a:srgbClr val="F6A8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err="1"/>
              <a:t>Título</a:t>
            </a:r>
            <a:r>
              <a:rPr lang="en-US"/>
              <a:t> da </a:t>
            </a:r>
            <a:r>
              <a:rPr lang="en-US" err="1"/>
              <a:t>seção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  <a:p>
            <a:pPr lvl="1"/>
            <a:r>
              <a:rPr lang="en-US" err="1"/>
              <a:t>Subseção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  <a:p>
            <a:pPr lvl="2"/>
            <a:r>
              <a:rPr lang="en-US" err="1"/>
              <a:t>Tópico</a:t>
            </a:r>
            <a:r>
              <a:rPr lang="en-US"/>
              <a:t> da </a:t>
            </a:r>
            <a:r>
              <a:rPr lang="en-US" err="1"/>
              <a:t>apresentação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A3C8B3-493B-1F41-B9DF-20D9474F5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20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AC18E-F0EA-B744-9E16-47302D425A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37361" y="-3146777"/>
            <a:ext cx="5135234" cy="468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46FB92F-57D5-AB45-9048-7B9CC446A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860" y="326457"/>
            <a:ext cx="459177" cy="38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EC2C49-06B1-054E-B03A-15CA4D8164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572" y="314920"/>
            <a:ext cx="469618" cy="40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9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C2495-1D66-564C-9515-1F4472C4E5DC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760446" y="1"/>
            <a:ext cx="939352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E3F6E-2378-B849-ABE5-877EE6E28819}"/>
              </a:ext>
            </a:extLst>
          </p:cNvPr>
          <p:cNvSpPr txBox="1"/>
          <p:nvPr userDrawn="1"/>
        </p:nvSpPr>
        <p:spPr>
          <a:xfrm>
            <a:off x="-1852640" y="-744943"/>
            <a:ext cx="1175656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pt-BR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Paleta </a:t>
            </a:r>
          </a:p>
          <a:p>
            <a:pPr algn="l"/>
            <a:r>
              <a:rPr lang="pt-BR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cores</a:t>
            </a:r>
            <a:endParaRPr lang="pt-BR" sz="1400" b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3746D-C183-544F-9504-5AE0CE1AA27C}"/>
              </a:ext>
            </a:extLst>
          </p:cNvPr>
          <p:cNvSpPr/>
          <p:nvPr userDrawn="1"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4A94FC-D1F3-634C-8E71-62BBB336C9D1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 dirty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MSIPCMContentMarking" descr="{&quot;HashCode&quot;:1369289849,&quot;Placement&quot;:&quot;Footer&quot;,&quot;Top&quot;:519.343,&quot;Left&quot;:368.744568,&quot;SlideWidth&quot;:960,&quot;SlideHeight&quot;:540}">
            <a:extLst>
              <a:ext uri="{FF2B5EF4-FFF2-40B4-BE49-F238E27FC236}">
                <a16:creationId xmlns:a16="http://schemas.microsoft.com/office/drawing/2014/main" id="{D7A2398C-1BBC-4067-90CA-5A1DF93CAD98}"/>
              </a:ext>
            </a:extLst>
          </p:cNvPr>
          <p:cNvSpPr txBox="1"/>
          <p:nvPr userDrawn="1"/>
        </p:nvSpPr>
        <p:spPr>
          <a:xfrm>
            <a:off x="4683056" y="6595656"/>
            <a:ext cx="282588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INFORMAÇÃO PÚBLICA – 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10146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706" r:id="rId3"/>
    <p:sldLayoutId id="2147483708" r:id="rId4"/>
    <p:sldLayoutId id="2147483710" r:id="rId5"/>
    <p:sldLayoutId id="2147483712" r:id="rId6"/>
    <p:sldLayoutId id="2147483686" r:id="rId7"/>
    <p:sldLayoutId id="2147483696" r:id="rId8"/>
    <p:sldLayoutId id="2147483688" r:id="rId9"/>
    <p:sldLayoutId id="2147483682" r:id="rId10"/>
    <p:sldLayoutId id="2147483697" r:id="rId11"/>
    <p:sldLayoutId id="2147483698" r:id="rId12"/>
    <p:sldLayoutId id="2147483700" r:id="rId13"/>
    <p:sldLayoutId id="2147483701" r:id="rId14"/>
    <p:sldLayoutId id="2147483695" r:id="rId15"/>
    <p:sldLayoutId id="2147483694" r:id="rId16"/>
    <p:sldLayoutId id="2147483693" r:id="rId17"/>
    <p:sldLayoutId id="2147483692" r:id="rId18"/>
    <p:sldLayoutId id="2147483731" r:id="rId19"/>
    <p:sldLayoutId id="2147483691" r:id="rId20"/>
    <p:sldLayoutId id="2147483690" r:id="rId21"/>
    <p:sldLayoutId id="2147483689" r:id="rId22"/>
    <p:sldLayoutId id="2147483687" r:id="rId23"/>
    <p:sldLayoutId id="214748367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0F5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C2495-1D66-564C-9515-1F4472C4E5D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1760446" y="1"/>
            <a:ext cx="939352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5E3F6E-2378-B849-ABE5-877EE6E28819}"/>
              </a:ext>
            </a:extLst>
          </p:cNvPr>
          <p:cNvSpPr txBox="1"/>
          <p:nvPr userDrawn="1"/>
        </p:nvSpPr>
        <p:spPr>
          <a:xfrm>
            <a:off x="-1852640" y="-744943"/>
            <a:ext cx="1175656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/>
            <a:r>
              <a:rPr lang="pt-BR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Paleta </a:t>
            </a:r>
          </a:p>
          <a:p>
            <a:pPr algn="l"/>
            <a:r>
              <a:rPr lang="pt-BR" b="1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 cores</a:t>
            </a:r>
            <a:endParaRPr lang="pt-BR" sz="1400" b="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4A94FC-D1F3-634C-8E71-62BBB336C9D1}"/>
              </a:ext>
            </a:extLst>
          </p:cNvPr>
          <p:cNvSpPr/>
          <p:nvPr userDrawn="1"/>
        </p:nvSpPr>
        <p:spPr>
          <a:xfrm>
            <a:off x="11829139" y="6488668"/>
            <a:ext cx="365760" cy="369332"/>
          </a:xfrm>
          <a:prstGeom prst="rect">
            <a:avLst/>
          </a:prstGeom>
          <a:solidFill>
            <a:srgbClr val="54C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57752D14-7858-1D4E-9AB5-9382ECCB154B}" type="slidenum">
              <a:rPr lang="pt-BR" sz="1100">
                <a:solidFill>
                  <a:srgbClr val="0014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‹nº›</a:t>
            </a:fld>
            <a:endParaRPr lang="pt-BR" sz="1100">
              <a:solidFill>
                <a:srgbClr val="0014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MSIPCMContentMarking" descr="{&quot;HashCode&quot;:1369289849,&quot;Placement&quot;:&quot;Footer&quot;,&quot;Top&quot;:519.343,&quot;Left&quot;:368.744568,&quot;SlideWidth&quot;:960,&quot;SlideHeight&quot;:540}">
            <a:extLst>
              <a:ext uri="{FF2B5EF4-FFF2-40B4-BE49-F238E27FC236}">
                <a16:creationId xmlns:a16="http://schemas.microsoft.com/office/drawing/2014/main" id="{91F3679B-8E7A-4A1F-8685-F835FD25EDCD}"/>
              </a:ext>
            </a:extLst>
          </p:cNvPr>
          <p:cNvSpPr txBox="1"/>
          <p:nvPr userDrawn="1"/>
        </p:nvSpPr>
        <p:spPr>
          <a:xfrm>
            <a:off x="4683056" y="6595656"/>
            <a:ext cx="2825888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1000">
                <a:solidFill>
                  <a:srgbClr val="000000"/>
                </a:solidFill>
                <a:latin typeface="Calibri" panose="020F0502020204030204" pitchFamily="34" charset="0"/>
              </a:rPr>
              <a:t>INFORMAÇÃO PÚBLICA – 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159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24" r:id="rId2"/>
    <p:sldLayoutId id="2147483720" r:id="rId3"/>
    <p:sldLayoutId id="2147483728" r:id="rId4"/>
    <p:sldLayoutId id="2147483722" r:id="rId5"/>
    <p:sldLayoutId id="2147483730" r:id="rId6"/>
    <p:sldLayoutId id="2147483732" r:id="rId7"/>
    <p:sldLayoutId id="2147483763" r:id="rId8"/>
    <p:sldLayoutId id="2147483775" r:id="rId9"/>
    <p:sldLayoutId id="2147483734" r:id="rId10"/>
    <p:sldLayoutId id="2147483736" r:id="rId11"/>
    <p:sldLayoutId id="2147483738" r:id="rId12"/>
    <p:sldLayoutId id="2147483740" r:id="rId13"/>
    <p:sldLayoutId id="2147483742" r:id="rId14"/>
    <p:sldLayoutId id="2147483744" r:id="rId15"/>
    <p:sldLayoutId id="2147483746" r:id="rId16"/>
    <p:sldLayoutId id="2147483748" r:id="rId17"/>
    <p:sldLayoutId id="2147483750" r:id="rId18"/>
    <p:sldLayoutId id="2147483752" r:id="rId19"/>
    <p:sldLayoutId id="2147483754" r:id="rId20"/>
    <p:sldLayoutId id="2147483756" r:id="rId21"/>
    <p:sldLayoutId id="2147483777" r:id="rId22"/>
    <p:sldLayoutId id="2147483758" r:id="rId23"/>
    <p:sldLayoutId id="2147483776" r:id="rId24"/>
    <p:sldLayoutId id="214748376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1B43AF-69D9-1341-85AB-FB44DF06C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3883" y="2136195"/>
            <a:ext cx="7766884" cy="2426581"/>
          </a:xfrm>
        </p:spPr>
        <p:txBody>
          <a:bodyPr>
            <a:normAutofit/>
          </a:bodyPr>
          <a:lstStyle/>
          <a:p>
            <a:r>
              <a:rPr lang="pt-BR" sz="2400" dirty="0" err="1"/>
              <a:t>Vitru</a:t>
            </a:r>
            <a:r>
              <a:rPr lang="pt-BR" sz="2400" dirty="0"/>
              <a:t> Educação S.A.</a:t>
            </a:r>
            <a:endParaRPr lang="en-BR" sz="2400" dirty="0">
              <a:solidFill>
                <a:schemeClr val="accent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9D044C-7BC4-7E40-A944-FFCFB258C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b="1" dirty="0"/>
              <a:t>MANUAL DE PROCEDIMENTOS OPERACIONAIS</a:t>
            </a:r>
            <a:endParaRPr lang="en-BR" b="1" dirty="0"/>
          </a:p>
          <a:p>
            <a:endParaRPr lang="en-BR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9C7C8E-31C6-A747-B53E-9F7B35A650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b="1" dirty="0"/>
              <a:t>08.04.2026 – Versão 01</a:t>
            </a:r>
          </a:p>
        </p:txBody>
      </p:sp>
      <p:pic>
        <p:nvPicPr>
          <p:cNvPr id="1026" name="Picture 2" descr="Rede Enem – Home">
            <a:extLst>
              <a:ext uri="{FF2B5EF4-FFF2-40B4-BE49-F238E27FC236}">
                <a16:creationId xmlns:a16="http://schemas.microsoft.com/office/drawing/2014/main" id="{D4BFCF2C-E459-37C1-1BC6-03E86368B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38" y="3131884"/>
            <a:ext cx="2319424" cy="93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0226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44228621-080A-4696-8112-0B37EC3EA5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58859" y="1436861"/>
            <a:ext cx="4273322" cy="4332672"/>
          </a:xfrm>
        </p:spPr>
        <p:txBody>
          <a:bodyPr/>
          <a:lstStyle/>
          <a:p>
            <a:r>
              <a:rPr lang="pt-BR" sz="1800" b="1" dirty="0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Disclaimer                                          03</a:t>
            </a:r>
            <a:endParaRPr lang="pt-BR" sz="1800" b="1" dirty="0"/>
          </a:p>
          <a:p>
            <a:r>
              <a:rPr lang="pt-BR" sz="1800" b="1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Dados da Oferta                                04</a:t>
            </a:r>
            <a:endParaRPr lang="pt-BR" sz="1800" b="1" dirty="0"/>
          </a:p>
          <a:p>
            <a:r>
              <a:rPr lang="pt-BR" sz="1800" b="1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Modalidades da Oferta                     05</a:t>
            </a:r>
            <a:endParaRPr lang="pt-BR" sz="1800" b="1" dirty="0"/>
          </a:p>
          <a:p>
            <a:r>
              <a:rPr lang="pt-BR" sz="1800" b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Pontos de Atenção                            06</a:t>
            </a:r>
            <a:endParaRPr lang="pt-BR" sz="1800" b="1" dirty="0"/>
          </a:p>
          <a:p>
            <a:r>
              <a:rPr lang="pt-BR" sz="1800" b="1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Cronograma                                       07</a:t>
            </a:r>
            <a:endParaRPr lang="pt-BR" sz="1800" b="1" dirty="0"/>
          </a:p>
          <a:p>
            <a:r>
              <a:rPr lang="pt-BR" sz="1800" b="1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Referências                                         08</a:t>
            </a:r>
            <a:endParaRPr lang="pt-BR" sz="1800" b="1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8816B8D2-B3B3-4330-BFFE-147105D58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6000" dirty="0"/>
              <a:t>Sumário</a:t>
            </a:r>
          </a:p>
        </p:txBody>
      </p:sp>
    </p:spTree>
    <p:extLst>
      <p:ext uri="{BB962C8B-B14F-4D97-AF65-F5344CB8AC3E}">
        <p14:creationId xmlns:p14="http://schemas.microsoft.com/office/powerpoint/2010/main" val="9995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FB84108A-B0CD-FC78-7852-A7ED6ABA8349}"/>
              </a:ext>
            </a:extLst>
          </p:cNvPr>
          <p:cNvSpPr txBox="1">
            <a:spLocks/>
          </p:cNvSpPr>
          <p:nvPr/>
        </p:nvSpPr>
        <p:spPr>
          <a:xfrm>
            <a:off x="4699175" y="777240"/>
            <a:ext cx="2793651" cy="6592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dirty="0">
                <a:latin typeface="Segoe UI" panose="020B0502040204020203" pitchFamily="34" charset="0"/>
                <a:cs typeface="Segoe UI" panose="020B0502040204020203" pitchFamily="34" charset="0"/>
              </a:rPr>
              <a:t>Disclaimer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B83E92-836E-B24C-C243-831AD7C0B4B8}"/>
              </a:ext>
            </a:extLst>
          </p:cNvPr>
          <p:cNvSpPr txBox="1"/>
          <p:nvPr/>
        </p:nvSpPr>
        <p:spPr>
          <a:xfrm>
            <a:off x="733044" y="2413338"/>
            <a:ext cx="107259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Este Manual de Procedimentos Operacionais tem o objetivo de auxiliar os Participantes da Oferta a consultar as principais informações contidas nos documentos da oferta.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Toda e qualquer informação oficial deve ser consultada junto aos documentos oficiais da oferta.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Caso haja divergência entre o presente documento com relação ao documentos da oferta, prevalecerá as disposições constantes no Aviso ao Mercado, Prospecto Preliminar, etc.</a:t>
            </a:r>
          </a:p>
        </p:txBody>
      </p:sp>
    </p:spTree>
    <p:extLst>
      <p:ext uri="{BB962C8B-B14F-4D97-AF65-F5344CB8AC3E}">
        <p14:creationId xmlns:p14="http://schemas.microsoft.com/office/powerpoint/2010/main" val="376639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90828A4-2623-49F3-9CE0-E745993A4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658" y="484034"/>
            <a:ext cx="4903825" cy="216495"/>
          </a:xfrm>
        </p:spPr>
        <p:txBody>
          <a:bodyPr/>
          <a:lstStyle/>
          <a:p>
            <a:r>
              <a:rPr lang="pt-BR" sz="1400" b="1" dirty="0">
                <a:solidFill>
                  <a:schemeClr val="accent1"/>
                </a:solidFill>
              </a:rPr>
              <a:t>DADOS DA OFERTA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34586A57-8C91-4D7D-15B9-6E2779C36E50}"/>
              </a:ext>
            </a:extLst>
          </p:cNvPr>
          <p:cNvGrpSpPr/>
          <p:nvPr/>
        </p:nvGrpSpPr>
        <p:grpSpPr>
          <a:xfrm>
            <a:off x="933969" y="2513371"/>
            <a:ext cx="4886970" cy="2280339"/>
            <a:chOff x="933969" y="2384260"/>
            <a:chExt cx="4886970" cy="2280339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F8EFC1BA-2219-18B6-FD37-242F2AAABFC0}"/>
                </a:ext>
              </a:extLst>
            </p:cNvPr>
            <p:cNvSpPr/>
            <p:nvPr/>
          </p:nvSpPr>
          <p:spPr>
            <a:xfrm>
              <a:off x="933969" y="2390182"/>
              <a:ext cx="4879850" cy="227441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9987AF62-7768-E720-94A3-9674233671ED}"/>
                </a:ext>
              </a:extLst>
            </p:cNvPr>
            <p:cNvSpPr/>
            <p:nvPr/>
          </p:nvSpPr>
          <p:spPr>
            <a:xfrm>
              <a:off x="934272" y="2384260"/>
              <a:ext cx="85070" cy="2280339"/>
            </a:xfrm>
            <a:prstGeom prst="rect">
              <a:avLst/>
            </a:prstGeom>
            <a:solidFill>
              <a:srgbClr val="00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493D31AF-97BB-AD06-26C8-56808FB42950}"/>
                </a:ext>
              </a:extLst>
            </p:cNvPr>
            <p:cNvSpPr/>
            <p:nvPr/>
          </p:nvSpPr>
          <p:spPr>
            <a:xfrm>
              <a:off x="1019035" y="2390772"/>
              <a:ext cx="4801904" cy="2273827"/>
            </a:xfrm>
            <a:prstGeom prst="rect">
              <a:avLst/>
            </a:prstGeom>
            <a:solidFill>
              <a:srgbClr val="F0F5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865B089C-5487-4E68-9261-FFEDC9341604}"/>
                </a:ext>
              </a:extLst>
            </p:cNvPr>
            <p:cNvSpPr txBox="1"/>
            <p:nvPr/>
          </p:nvSpPr>
          <p:spPr>
            <a:xfrm>
              <a:off x="1019337" y="2390707"/>
              <a:ext cx="4793015" cy="2273892"/>
            </a:xfrm>
            <a:prstGeom prst="rect">
              <a:avLst/>
            </a:prstGeom>
            <a:solidFill>
              <a:srgbClr val="F0F5FE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200" b="1" dirty="0">
                  <a:solidFill>
                    <a:srgbClr val="001460"/>
                  </a:solidFill>
                  <a:latin typeface="Segoe UI"/>
                </a:rPr>
                <a:t>Follow-</a:t>
              </a:r>
              <a:r>
                <a:rPr lang="pt-BR" sz="1200" b="1" dirty="0" err="1">
                  <a:solidFill>
                    <a:srgbClr val="001460"/>
                  </a:solidFill>
                  <a:latin typeface="Segoe UI"/>
                </a:rPr>
                <a:t>on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14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Oferta: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Primária </a:t>
              </a:r>
            </a:p>
            <a:p>
              <a:pPr marR="0" lvl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Valor Mobiliário: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Ações Ordinárias (ON)</a:t>
              </a:r>
            </a:p>
            <a:p>
              <a:pPr>
                <a:lnSpc>
                  <a:spcPct val="150000"/>
                </a:lnSpc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Tipo de Adesão: </a:t>
              </a:r>
              <a:r>
                <a:rPr lang="pt-BR" sz="1200" b="1" dirty="0">
                  <a:solidFill>
                    <a:srgbClr val="001460"/>
                  </a:solidFill>
                </a:rPr>
                <a:t>Termo de Habilitação para prioritárias</a:t>
              </a:r>
              <a:endParaRPr lang="pt-BR" sz="1200" b="1" dirty="0">
                <a:solidFill>
                  <a:srgbClr val="00145F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Oferta Base: </a:t>
              </a:r>
              <a:r>
                <a:rPr lang="pt-BR" sz="1200" b="1" dirty="0">
                  <a:solidFill>
                    <a:srgbClr val="001460"/>
                  </a:solidFill>
                  <a:latin typeface="Segoe UI"/>
                </a:rPr>
                <a:t>13.614.704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ações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1460"/>
                </a:solidFill>
                <a:effectLst/>
                <a:highlight>
                  <a:srgbClr val="FFFF00"/>
                </a:highlight>
                <a:uLnTx/>
                <a:uFillTx/>
                <a:latin typeface="Segoe UI"/>
                <a:ea typeface="+mn-ea"/>
                <a:cs typeface="+mn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Lote Adicional: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4.765.146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lang="pt-BR" sz="1200" b="1" dirty="0">
                  <a:solidFill>
                    <a:srgbClr val="001460"/>
                  </a:solidFill>
                  <a:latin typeface="Segoe UI"/>
                </a:rPr>
                <a:t>Ações (35%)</a:t>
              </a: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14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Lote </a:t>
              </a:r>
              <a:r>
                <a:rPr lang="pt-BR" sz="1200" dirty="0">
                  <a:solidFill>
                    <a:srgbClr val="001460"/>
                  </a:solidFill>
                  <a:latin typeface="Segoe UI"/>
                </a:rPr>
                <a:t>Suplementar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: </a:t>
              </a:r>
              <a:r>
                <a:rPr lang="pt-BR" sz="1200" b="1" dirty="0">
                  <a:solidFill>
                    <a:srgbClr val="001460"/>
                  </a:solidFill>
                  <a:latin typeface="Segoe UI"/>
                </a:rPr>
                <a:t>2.042.205 Ações (15%)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Distribuição Parcial: </a:t>
              </a: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N/A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BF2FF4D-7E61-AADB-6073-8D52F49779AF}"/>
              </a:ext>
            </a:extLst>
          </p:cNvPr>
          <p:cNvGrpSpPr/>
          <p:nvPr/>
        </p:nvGrpSpPr>
        <p:grpSpPr>
          <a:xfrm>
            <a:off x="934272" y="1242963"/>
            <a:ext cx="4888566" cy="744566"/>
            <a:chOff x="907485" y="1172650"/>
            <a:chExt cx="4888566" cy="546930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66D4250D-D07D-9318-43E5-73944F0F9F9F}"/>
                </a:ext>
              </a:extLst>
            </p:cNvPr>
            <p:cNvSpPr/>
            <p:nvPr/>
          </p:nvSpPr>
          <p:spPr>
            <a:xfrm>
              <a:off x="907485" y="1180914"/>
              <a:ext cx="4878081" cy="53745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>
              <a:extLst>
                <a:ext uri="{FF2B5EF4-FFF2-40B4-BE49-F238E27FC236}">
                  <a16:creationId xmlns:a16="http://schemas.microsoft.com/office/drawing/2014/main" id="{1DCAEFFA-0FB3-1647-531D-50DC72E075C1}"/>
                </a:ext>
              </a:extLst>
            </p:cNvPr>
            <p:cNvSpPr/>
            <p:nvPr/>
          </p:nvSpPr>
          <p:spPr>
            <a:xfrm>
              <a:off x="977011" y="1173261"/>
              <a:ext cx="4819040" cy="545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6C3AE1AC-E72D-C9CB-F857-506F77377E5E}"/>
                </a:ext>
              </a:extLst>
            </p:cNvPr>
            <p:cNvSpPr txBox="1"/>
            <p:nvPr/>
          </p:nvSpPr>
          <p:spPr>
            <a:xfrm>
              <a:off x="992550" y="1199594"/>
              <a:ext cx="4794781" cy="51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EMISSOR</a:t>
              </a:r>
            </a:p>
            <a:p>
              <a:pPr lvl="0">
                <a:defRPr/>
              </a:pPr>
              <a:r>
                <a:rPr lang="pt-BR" sz="1400" b="1" dirty="0" err="1">
                  <a:solidFill>
                    <a:srgbClr val="001460"/>
                  </a:solidFill>
                </a:rPr>
                <a:t>Vitru</a:t>
              </a:r>
              <a:r>
                <a:rPr lang="pt-BR" sz="1400" b="1" dirty="0">
                  <a:solidFill>
                    <a:srgbClr val="001460"/>
                  </a:solidFill>
                </a:rPr>
                <a:t> Educação S.A. </a:t>
              </a:r>
            </a:p>
            <a:p>
              <a:pPr lvl="0"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4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CNPJ: 20.512.706/0001-40 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B123AD4C-20F6-B0C2-B910-D65A45D01F3D}"/>
                </a:ext>
              </a:extLst>
            </p:cNvPr>
            <p:cNvSpPr/>
            <p:nvPr/>
          </p:nvSpPr>
          <p:spPr>
            <a:xfrm>
              <a:off x="907485" y="1172650"/>
              <a:ext cx="85066" cy="546331"/>
            </a:xfrm>
            <a:prstGeom prst="rect">
              <a:avLst/>
            </a:prstGeom>
            <a:solidFill>
              <a:srgbClr val="00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BFE6169-9EEB-A992-6445-A03D799F2657}"/>
              </a:ext>
            </a:extLst>
          </p:cNvPr>
          <p:cNvGrpSpPr/>
          <p:nvPr/>
        </p:nvGrpSpPr>
        <p:grpSpPr>
          <a:xfrm>
            <a:off x="934276" y="5319552"/>
            <a:ext cx="4888570" cy="546331"/>
            <a:chOff x="907481" y="5462048"/>
            <a:chExt cx="4888570" cy="546331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24CF9F4F-B2AA-7884-FBEE-E5C7538CF4DB}"/>
                </a:ext>
              </a:extLst>
            </p:cNvPr>
            <p:cNvSpPr/>
            <p:nvPr/>
          </p:nvSpPr>
          <p:spPr>
            <a:xfrm>
              <a:off x="907481" y="5463272"/>
              <a:ext cx="4879850" cy="545107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 71">
              <a:extLst>
                <a:ext uri="{FF2B5EF4-FFF2-40B4-BE49-F238E27FC236}">
                  <a16:creationId xmlns:a16="http://schemas.microsoft.com/office/drawing/2014/main" id="{00000AAA-3858-F384-B7E8-1E9A3CFAB861}"/>
                </a:ext>
              </a:extLst>
            </p:cNvPr>
            <p:cNvSpPr/>
            <p:nvPr/>
          </p:nvSpPr>
          <p:spPr>
            <a:xfrm>
              <a:off x="992551" y="5463271"/>
              <a:ext cx="4794780" cy="5451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90" name="Graphic 175">
              <a:extLst>
                <a:ext uri="{FF2B5EF4-FFF2-40B4-BE49-F238E27FC236}">
                  <a16:creationId xmlns:a16="http://schemas.microsoft.com/office/drawing/2014/main" id="{42573762-6D9E-8613-1C6A-0B6624521DD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3901" y="5564888"/>
              <a:ext cx="181680" cy="340649"/>
            </a:xfrm>
            <a:prstGeom prst="rect">
              <a:avLst/>
            </a:prstGeom>
          </p:spPr>
        </p:pic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D2C27303-6920-3A4F-28E2-F032FFFE7141}"/>
                </a:ext>
              </a:extLst>
            </p:cNvPr>
            <p:cNvSpPr txBox="1"/>
            <p:nvPr/>
          </p:nvSpPr>
          <p:spPr>
            <a:xfrm>
              <a:off x="1416931" y="5581323"/>
              <a:ext cx="4379120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5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Preço: A ser definido (processo de </a:t>
              </a:r>
              <a:r>
                <a:rPr kumimoji="0" lang="pt-BR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145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bookbuilding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5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endParaRPr kumimoji="0" lang="pt-BR" sz="1200" i="1" u="none" strike="noStrike" kern="1200" cap="none" spc="0" normalizeH="0" baseline="0" noProof="0" dirty="0">
                <a:ln>
                  <a:noFill/>
                </a:ln>
                <a:solidFill>
                  <a:srgbClr val="00145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1" name="Retângulo 70">
              <a:extLst>
                <a:ext uri="{FF2B5EF4-FFF2-40B4-BE49-F238E27FC236}">
                  <a16:creationId xmlns:a16="http://schemas.microsoft.com/office/drawing/2014/main" id="{F47028D8-AF40-AE32-84E9-695916AA90A0}"/>
                </a:ext>
              </a:extLst>
            </p:cNvPr>
            <p:cNvSpPr/>
            <p:nvPr/>
          </p:nvSpPr>
          <p:spPr>
            <a:xfrm>
              <a:off x="907485" y="5462048"/>
              <a:ext cx="85066" cy="546331"/>
            </a:xfrm>
            <a:prstGeom prst="rect">
              <a:avLst/>
            </a:prstGeom>
            <a:solidFill>
              <a:srgbClr val="0014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A039C66-7C4D-9AC9-5FC9-3298ED694539}"/>
              </a:ext>
            </a:extLst>
          </p:cNvPr>
          <p:cNvGrpSpPr/>
          <p:nvPr/>
        </p:nvGrpSpPr>
        <p:grpSpPr>
          <a:xfrm>
            <a:off x="6259088" y="1241446"/>
            <a:ext cx="4964189" cy="1268816"/>
            <a:chOff x="6298918" y="1136003"/>
            <a:chExt cx="4964189" cy="1268816"/>
          </a:xfrm>
        </p:grpSpPr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64A6EE0A-C90B-1E07-0383-CA321E9E87DA}"/>
                </a:ext>
              </a:extLst>
            </p:cNvPr>
            <p:cNvGrpSpPr/>
            <p:nvPr/>
          </p:nvGrpSpPr>
          <p:grpSpPr>
            <a:xfrm>
              <a:off x="6298918" y="1136003"/>
              <a:ext cx="4964189" cy="1268816"/>
              <a:chOff x="550718" y="1174174"/>
              <a:chExt cx="4087909" cy="59063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EDB514F0-D6E6-96EB-2AE9-8AE28F33EA16}"/>
                  </a:ext>
                </a:extLst>
              </p:cNvPr>
              <p:cNvSpPr/>
              <p:nvPr/>
            </p:nvSpPr>
            <p:spPr>
              <a:xfrm>
                <a:off x="550718" y="1174174"/>
                <a:ext cx="78089" cy="590639"/>
              </a:xfrm>
              <a:prstGeom prst="rect">
                <a:avLst/>
              </a:prstGeom>
              <a:solidFill>
                <a:srgbClr val="0014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3" name="Retângulo 102">
                <a:extLst>
                  <a:ext uri="{FF2B5EF4-FFF2-40B4-BE49-F238E27FC236}">
                    <a16:creationId xmlns:a16="http://schemas.microsoft.com/office/drawing/2014/main" id="{7B0D91AA-B576-5083-1C15-FF781EB8F034}"/>
                  </a:ext>
                </a:extLst>
              </p:cNvPr>
              <p:cNvSpPr/>
              <p:nvPr/>
            </p:nvSpPr>
            <p:spPr>
              <a:xfrm>
                <a:off x="621626" y="1175396"/>
                <a:ext cx="4017001" cy="589417"/>
              </a:xfrm>
              <a:prstGeom prst="rect">
                <a:avLst/>
              </a:prstGeom>
              <a:solidFill>
                <a:srgbClr val="F0F5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72AD381A-A10B-AC0B-8342-64A7FDB173EB}"/>
                </a:ext>
              </a:extLst>
            </p:cNvPr>
            <p:cNvSpPr txBox="1"/>
            <p:nvPr/>
          </p:nvSpPr>
          <p:spPr>
            <a:xfrm>
              <a:off x="6417171" y="1136003"/>
              <a:ext cx="4845633" cy="1218732"/>
            </a:xfrm>
            <a:prstGeom prst="rect">
              <a:avLst/>
            </a:prstGeom>
            <a:solidFill>
              <a:srgbClr val="F0F5FE"/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endParaRPr lang="pt-BR" sz="500" dirty="0">
                <a:solidFill>
                  <a:srgbClr val="001460"/>
                </a:solidFill>
              </a:endParaRPr>
            </a:p>
            <a:p>
              <a:pPr lvl="0">
                <a:lnSpc>
                  <a:spcPct val="150000"/>
                </a:lnSpc>
                <a:defRPr/>
              </a:pPr>
              <a:r>
                <a:rPr lang="pt-BR" sz="1130" dirty="0">
                  <a:solidFill>
                    <a:srgbClr val="001460"/>
                  </a:solidFill>
                </a:rPr>
                <a:t>COORDENADOR LÍDER – </a:t>
              </a:r>
              <a:r>
                <a:rPr lang="en-US" sz="1130" b="1" dirty="0">
                  <a:solidFill>
                    <a:srgbClr val="001460"/>
                  </a:solidFill>
                </a:rPr>
                <a:t>BTG PACTUAL INVESTMENT BANKING LTDA.  </a:t>
              </a:r>
            </a:p>
            <a:p>
              <a:pPr lvl="0">
                <a:lnSpc>
                  <a:spcPct val="150000"/>
                </a:lnSpc>
                <a:defRPr/>
              </a:pPr>
              <a:r>
                <a:rPr lang="pt-BR" sz="1130" b="1" dirty="0">
                  <a:solidFill>
                    <a:srgbClr val="001460"/>
                  </a:solidFill>
                </a:rPr>
                <a:t>Contato: </a:t>
              </a:r>
              <a:r>
                <a:rPr lang="pt-BR" sz="1130" dirty="0">
                  <a:solidFill>
                    <a:srgbClr val="001460"/>
                  </a:solidFill>
                </a:rPr>
                <a:t>Lucas London</a:t>
              </a:r>
              <a:br>
                <a:rPr lang="pt-BR" sz="1130" dirty="0">
                  <a:solidFill>
                    <a:srgbClr val="001460"/>
                  </a:solidFill>
                </a:rPr>
              </a:br>
              <a:r>
                <a:rPr lang="pt-BR" sz="1130" b="1" dirty="0">
                  <a:solidFill>
                    <a:srgbClr val="001460"/>
                  </a:solidFill>
                </a:rPr>
                <a:t>E-mail: </a:t>
              </a:r>
              <a:r>
                <a:rPr lang="it-IT" sz="1130" dirty="0">
                  <a:solidFill>
                    <a:srgbClr val="001460"/>
                  </a:solidFill>
                </a:rPr>
                <a:t>lucas.london@btgpactual.com</a:t>
              </a:r>
              <a:br>
                <a:rPr lang="pt-BR" sz="1130" b="1" dirty="0">
                  <a:solidFill>
                    <a:srgbClr val="001460"/>
                  </a:solidFill>
                </a:rPr>
              </a:br>
              <a:r>
                <a:rPr lang="pt-BR" sz="1130" b="1" dirty="0">
                  <a:solidFill>
                    <a:srgbClr val="001460"/>
                  </a:solidFill>
                </a:rPr>
                <a:t>Telefone:</a:t>
              </a:r>
              <a:r>
                <a:rPr lang="pt-BR" sz="1130" dirty="0">
                  <a:solidFill>
                    <a:srgbClr val="001460"/>
                  </a:solidFill>
                </a:rPr>
                <a:t> 11 3383-4926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BC5F936-DC0C-47F8-7B55-B618A666BC5C}"/>
              </a:ext>
            </a:extLst>
          </p:cNvPr>
          <p:cNvGrpSpPr/>
          <p:nvPr/>
        </p:nvGrpSpPr>
        <p:grpSpPr>
          <a:xfrm>
            <a:off x="6259088" y="3599965"/>
            <a:ext cx="5061715" cy="1278918"/>
            <a:chOff x="6259088" y="3599965"/>
            <a:chExt cx="5061715" cy="1278918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B86416F-3792-4ECD-BCC5-21C9B018C299}"/>
                </a:ext>
              </a:extLst>
            </p:cNvPr>
            <p:cNvSpPr/>
            <p:nvPr/>
          </p:nvSpPr>
          <p:spPr>
            <a:xfrm>
              <a:off x="6288156" y="3599965"/>
              <a:ext cx="4964191" cy="1278918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81D3A7E0-55A6-AA1B-7178-5CCC0C50B9F1}"/>
                </a:ext>
              </a:extLst>
            </p:cNvPr>
            <p:cNvSpPr/>
            <p:nvPr/>
          </p:nvSpPr>
          <p:spPr>
            <a:xfrm>
              <a:off x="6288157" y="3599965"/>
              <a:ext cx="4964190" cy="3486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Fatores (Limite de Subscrição Proporcional)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F535534-5ED3-FC13-9926-74826D2A3E5A}"/>
                </a:ext>
              </a:extLst>
            </p:cNvPr>
            <p:cNvSpPr txBox="1"/>
            <p:nvPr/>
          </p:nvSpPr>
          <p:spPr>
            <a:xfrm>
              <a:off x="6259088" y="3986330"/>
              <a:ext cx="5061715" cy="89255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pt-BR" sz="1300" b="1" dirty="0">
                  <a:solidFill>
                    <a:schemeClr val="accent2"/>
                  </a:solidFill>
                </a:rPr>
                <a:t>Fator Mínimo (somente oferta base) : 0,101866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pt-BR" sz="1300" b="1" dirty="0">
                  <a:solidFill>
                    <a:schemeClr val="accent2"/>
                  </a:solidFill>
                </a:rPr>
                <a:t>Fator Intermediário (base + suplementar) : 0,117146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pt-BR" sz="1300" b="1" dirty="0">
                  <a:solidFill>
                    <a:schemeClr val="accent2"/>
                  </a:solidFill>
                </a:rPr>
                <a:t>Fator Intermediário (base + adicional) : 0,137520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pt-BR" sz="1300" b="1" dirty="0">
                  <a:solidFill>
                    <a:schemeClr val="accent2"/>
                  </a:solidFill>
                </a:rPr>
                <a:t>Fator Máximo (base + adicional + suplementar) : 0,152800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94CDE80-3DE9-B5D0-9842-95D2203A3D25}"/>
              </a:ext>
            </a:extLst>
          </p:cNvPr>
          <p:cNvGrpSpPr/>
          <p:nvPr/>
        </p:nvGrpSpPr>
        <p:grpSpPr>
          <a:xfrm>
            <a:off x="6259088" y="5169021"/>
            <a:ext cx="4964190" cy="696864"/>
            <a:chOff x="6320322" y="5311515"/>
            <a:chExt cx="4964190" cy="696864"/>
          </a:xfrm>
        </p:grpSpPr>
        <p:grpSp>
          <p:nvGrpSpPr>
            <p:cNvPr id="37" name="Agrupar 36">
              <a:extLst>
                <a:ext uri="{FF2B5EF4-FFF2-40B4-BE49-F238E27FC236}">
                  <a16:creationId xmlns:a16="http://schemas.microsoft.com/office/drawing/2014/main" id="{A1709583-4F14-B8C6-B26B-F15E761463BA}"/>
                </a:ext>
              </a:extLst>
            </p:cNvPr>
            <p:cNvGrpSpPr/>
            <p:nvPr/>
          </p:nvGrpSpPr>
          <p:grpSpPr>
            <a:xfrm>
              <a:off x="6320322" y="5311515"/>
              <a:ext cx="2376000" cy="696863"/>
              <a:chOff x="6320326" y="4700646"/>
              <a:chExt cx="2376000" cy="696863"/>
            </a:xfrm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4015F814-7719-A196-5A7B-D9536CDBD386}"/>
                  </a:ext>
                </a:extLst>
              </p:cNvPr>
              <p:cNvSpPr/>
              <p:nvPr/>
            </p:nvSpPr>
            <p:spPr>
              <a:xfrm>
                <a:off x="6320326" y="4700647"/>
                <a:ext cx="2376000" cy="69686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211854AD-79F4-DF28-97F3-A9F8DC59494F}"/>
                  </a:ext>
                </a:extLst>
              </p:cNvPr>
              <p:cNvSpPr/>
              <p:nvPr/>
            </p:nvSpPr>
            <p:spPr>
              <a:xfrm>
                <a:off x="6320327" y="4700646"/>
                <a:ext cx="2375999" cy="2802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1ª Data de Corte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1565DD23-9730-BDD7-361E-C39FCABAE55E}"/>
                  </a:ext>
                </a:extLst>
              </p:cNvPr>
              <p:cNvSpPr/>
              <p:nvPr/>
            </p:nvSpPr>
            <p:spPr>
              <a:xfrm>
                <a:off x="6320327" y="4980877"/>
                <a:ext cx="2375999" cy="41663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AA5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E6C6FADD-2663-F88C-843B-5F9FC3AEB77E}"/>
                  </a:ext>
                </a:extLst>
              </p:cNvPr>
              <p:cNvSpPr txBox="1"/>
              <p:nvPr/>
            </p:nvSpPr>
            <p:spPr>
              <a:xfrm>
                <a:off x="6422194" y="5019915"/>
                <a:ext cx="21722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07/04/2026</a:t>
                </a: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C0E12423-48C9-19A5-437F-105F879F2E8E}"/>
                </a:ext>
              </a:extLst>
            </p:cNvPr>
            <p:cNvGrpSpPr/>
            <p:nvPr/>
          </p:nvGrpSpPr>
          <p:grpSpPr>
            <a:xfrm>
              <a:off x="8908512" y="5311516"/>
              <a:ext cx="2376000" cy="696863"/>
              <a:chOff x="6320326" y="4700646"/>
              <a:chExt cx="2376000" cy="696863"/>
            </a:xfrm>
          </p:grpSpPr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F045DD56-67E5-68B7-0013-C48953B7BC23}"/>
                  </a:ext>
                </a:extLst>
              </p:cNvPr>
              <p:cNvSpPr/>
              <p:nvPr/>
            </p:nvSpPr>
            <p:spPr>
              <a:xfrm>
                <a:off x="6320326" y="4700647"/>
                <a:ext cx="2376000" cy="69686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AD56EC8D-606F-556C-0635-3E92DFFF1526}"/>
                  </a:ext>
                </a:extLst>
              </p:cNvPr>
              <p:cNvSpPr/>
              <p:nvPr/>
            </p:nvSpPr>
            <p:spPr>
              <a:xfrm>
                <a:off x="6320327" y="4700646"/>
                <a:ext cx="2375999" cy="28023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b="1" dirty="0">
                    <a:solidFill>
                      <a:prstClr val="white"/>
                    </a:solidFill>
                    <a:latin typeface="Segoe UI"/>
                  </a:rPr>
                  <a:t>2</a:t>
                </a: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ª Data de Corte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54895AE0-A202-64E4-AD8C-F457A585D9DC}"/>
                  </a:ext>
                </a:extLst>
              </p:cNvPr>
              <p:cNvSpPr/>
              <p:nvPr/>
            </p:nvSpPr>
            <p:spPr>
              <a:xfrm>
                <a:off x="6320327" y="4980877"/>
                <a:ext cx="2375999" cy="41663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AA5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0F6C753A-80E3-E7CA-B10D-6FEF7DE3A924}"/>
                  </a:ext>
                </a:extLst>
              </p:cNvPr>
              <p:cNvSpPr txBox="1"/>
              <p:nvPr/>
            </p:nvSpPr>
            <p:spPr>
              <a:xfrm>
                <a:off x="6422194" y="5019915"/>
                <a:ext cx="21722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600" b="1" dirty="0">
                    <a:solidFill>
                      <a:schemeClr val="accent2"/>
                    </a:solidFill>
                    <a:latin typeface="Segoe UI"/>
                  </a:rPr>
                  <a:t>13/04/2026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6C92148-E946-3B91-59B6-2374A1C8878E}"/>
              </a:ext>
            </a:extLst>
          </p:cNvPr>
          <p:cNvGrpSpPr/>
          <p:nvPr/>
        </p:nvGrpSpPr>
        <p:grpSpPr>
          <a:xfrm>
            <a:off x="6259088" y="2697711"/>
            <a:ext cx="4998639" cy="697733"/>
            <a:chOff x="6259088" y="2582615"/>
            <a:chExt cx="4998639" cy="697733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5738123F-5F3F-16B9-D92A-1818B1E10CF3}"/>
                </a:ext>
              </a:extLst>
            </p:cNvPr>
            <p:cNvGrpSpPr/>
            <p:nvPr/>
          </p:nvGrpSpPr>
          <p:grpSpPr>
            <a:xfrm>
              <a:off x="6259088" y="2582615"/>
              <a:ext cx="1951236" cy="697733"/>
              <a:chOff x="6285876" y="2763831"/>
              <a:chExt cx="1951236" cy="697733"/>
            </a:xfrm>
          </p:grpSpPr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95BDBCDC-EA57-A57C-DB9F-D5BD3D8B9A03}"/>
                  </a:ext>
                </a:extLst>
              </p:cNvPr>
              <p:cNvSpPr/>
              <p:nvPr/>
            </p:nvSpPr>
            <p:spPr>
              <a:xfrm>
                <a:off x="6320324" y="2770401"/>
                <a:ext cx="1888170" cy="691163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3A2B2BF3-880B-1162-2B34-7CD29B9426AA}"/>
                  </a:ext>
                </a:extLst>
              </p:cNvPr>
              <p:cNvSpPr/>
              <p:nvPr/>
            </p:nvSpPr>
            <p:spPr>
              <a:xfrm>
                <a:off x="6320324" y="2763831"/>
                <a:ext cx="1888170" cy="2843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ISIN*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8E84555D-E8E1-45D1-559F-DCAD472E4186}"/>
                  </a:ext>
                </a:extLst>
              </p:cNvPr>
              <p:cNvSpPr txBox="1"/>
              <p:nvPr/>
            </p:nvSpPr>
            <p:spPr>
              <a:xfrm>
                <a:off x="6285876" y="3088899"/>
                <a:ext cx="195123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600" b="1" i="0" u="none" strike="noStrike" kern="1200" cap="none" spc="0" normalizeH="0" baseline="0" noProof="0" dirty="0">
                    <a:solidFill>
                      <a:schemeClr val="accent2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BRVTRUACNOR3</a:t>
                </a:r>
              </a:p>
            </p:txBody>
          </p:sp>
          <p:sp>
            <p:nvSpPr>
              <p:cNvPr id="78" name="Retângulo 77">
                <a:extLst>
                  <a:ext uri="{FF2B5EF4-FFF2-40B4-BE49-F238E27FC236}">
                    <a16:creationId xmlns:a16="http://schemas.microsoft.com/office/drawing/2014/main" id="{27EF4187-6F37-33F4-6B2B-48DCF2B2ABCE}"/>
                  </a:ext>
                </a:extLst>
              </p:cNvPr>
              <p:cNvSpPr/>
              <p:nvPr/>
            </p:nvSpPr>
            <p:spPr>
              <a:xfrm>
                <a:off x="6320324" y="3054788"/>
                <a:ext cx="1888169" cy="40677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AA5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99F7A471-B6CF-45AE-8382-8E08C0C890FD}"/>
                </a:ext>
              </a:extLst>
            </p:cNvPr>
            <p:cNvGrpSpPr/>
            <p:nvPr/>
          </p:nvGrpSpPr>
          <p:grpSpPr>
            <a:xfrm>
              <a:off x="9519657" y="2585900"/>
              <a:ext cx="1738070" cy="691163"/>
              <a:chOff x="9704159" y="2770401"/>
              <a:chExt cx="1738070" cy="691163"/>
            </a:xfrm>
          </p:grpSpPr>
          <p:sp>
            <p:nvSpPr>
              <p:cNvPr id="76" name="Retângulo 75">
                <a:extLst>
                  <a:ext uri="{FF2B5EF4-FFF2-40B4-BE49-F238E27FC236}">
                    <a16:creationId xmlns:a16="http://schemas.microsoft.com/office/drawing/2014/main" id="{1DF6787D-0578-1485-C153-5DB0B6B4B813}"/>
                  </a:ext>
                </a:extLst>
              </p:cNvPr>
              <p:cNvSpPr/>
              <p:nvPr/>
            </p:nvSpPr>
            <p:spPr>
              <a:xfrm>
                <a:off x="9704159" y="2770401"/>
                <a:ext cx="1738070" cy="687651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Retângulo 76">
                <a:extLst>
                  <a:ext uri="{FF2B5EF4-FFF2-40B4-BE49-F238E27FC236}">
                    <a16:creationId xmlns:a16="http://schemas.microsoft.com/office/drawing/2014/main" id="{434A452A-FB8D-27C0-5D69-68882A6C9F67}"/>
                  </a:ext>
                </a:extLst>
              </p:cNvPr>
              <p:cNvSpPr/>
              <p:nvPr/>
            </p:nvSpPr>
            <p:spPr>
              <a:xfrm>
                <a:off x="9704159" y="2770401"/>
                <a:ext cx="1738070" cy="27781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Reservas em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CaixaDeTexto 78">
                <a:extLst>
                  <a:ext uri="{FF2B5EF4-FFF2-40B4-BE49-F238E27FC236}">
                    <a16:creationId xmlns:a16="http://schemas.microsoft.com/office/drawing/2014/main" id="{3B36E673-D14D-E963-6CA0-6D682C7D7B0B}"/>
                  </a:ext>
                </a:extLst>
              </p:cNvPr>
              <p:cNvSpPr txBox="1"/>
              <p:nvPr/>
            </p:nvSpPr>
            <p:spPr>
              <a:xfrm>
                <a:off x="9704159" y="3085614"/>
                <a:ext cx="173807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600" b="1" dirty="0">
                    <a:solidFill>
                      <a:schemeClr val="accent2"/>
                    </a:solidFill>
                    <a:latin typeface="Segoe UI"/>
                  </a:rPr>
                  <a:t>Quantidade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42E62496-3A1F-CE90-7E44-8BD820B628D9}"/>
                  </a:ext>
                </a:extLst>
              </p:cNvPr>
              <p:cNvSpPr/>
              <p:nvPr/>
            </p:nvSpPr>
            <p:spPr>
              <a:xfrm>
                <a:off x="9704159" y="3048218"/>
                <a:ext cx="1738070" cy="41334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AA5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E6374148-7A27-F30C-0A78-B99F45F1FBC7}"/>
                </a:ext>
              </a:extLst>
            </p:cNvPr>
            <p:cNvGrpSpPr/>
            <p:nvPr/>
          </p:nvGrpSpPr>
          <p:grpSpPr>
            <a:xfrm>
              <a:off x="8296124" y="2586567"/>
              <a:ext cx="1109116" cy="689828"/>
              <a:chOff x="10223427" y="2723267"/>
              <a:chExt cx="891416" cy="689828"/>
            </a:xfrm>
          </p:grpSpPr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1079F9AD-E6B7-71F4-DB82-6C60F93EE9F8}"/>
                  </a:ext>
                </a:extLst>
              </p:cNvPr>
              <p:cNvSpPr/>
              <p:nvPr/>
            </p:nvSpPr>
            <p:spPr>
              <a:xfrm>
                <a:off x="10223427" y="2725445"/>
                <a:ext cx="891416" cy="68765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B49BEBFD-2A60-423E-BCD7-E64AB861B5AF}"/>
                  </a:ext>
                </a:extLst>
              </p:cNvPr>
              <p:cNvSpPr/>
              <p:nvPr/>
            </p:nvSpPr>
            <p:spPr>
              <a:xfrm>
                <a:off x="10228181" y="2723267"/>
                <a:ext cx="886662" cy="29514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Ticker</a:t>
                </a:r>
                <a:r>
                  <a:rPr lang="pt-BR" sz="1200" b="1" dirty="0">
                    <a:solidFill>
                      <a:prstClr val="white"/>
                    </a:solidFill>
                    <a:latin typeface="Segoe UI"/>
                  </a:rPr>
                  <a:t>*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86A0F5C0-05A8-3D1C-1541-8EA2014C06F1}"/>
                  </a:ext>
                </a:extLst>
              </p:cNvPr>
              <p:cNvSpPr txBox="1"/>
              <p:nvPr/>
            </p:nvSpPr>
            <p:spPr>
              <a:xfrm>
                <a:off x="10228181" y="3046474"/>
                <a:ext cx="8866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pt-BR" sz="1600" b="1" dirty="0">
                    <a:solidFill>
                      <a:schemeClr val="accent2"/>
                    </a:solidFill>
                  </a:rPr>
                  <a:t>VTRU3</a:t>
                </a:r>
                <a:endPara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37DF77ED-5CBF-2C54-5C8E-A3804AAF6D1A}"/>
                  </a:ext>
                </a:extLst>
              </p:cNvPr>
              <p:cNvSpPr/>
              <p:nvPr/>
            </p:nvSpPr>
            <p:spPr>
              <a:xfrm>
                <a:off x="10228181" y="3018408"/>
                <a:ext cx="886662" cy="39468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AA5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90828A4-2623-49F3-9CE0-E745993A4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3658" y="484034"/>
            <a:ext cx="4903825" cy="216495"/>
          </a:xfrm>
        </p:spPr>
        <p:txBody>
          <a:bodyPr/>
          <a:lstStyle/>
          <a:p>
            <a:r>
              <a:rPr lang="pt-BR" sz="1400" b="1" dirty="0">
                <a:solidFill>
                  <a:schemeClr val="accent1"/>
                </a:solidFill>
              </a:rPr>
              <a:t>MODALIDADES DA OFERTA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F877FC2-A21F-D0BA-27FD-6F62FB43E1F1}"/>
              </a:ext>
            </a:extLst>
          </p:cNvPr>
          <p:cNvGrpSpPr/>
          <p:nvPr/>
        </p:nvGrpSpPr>
        <p:grpSpPr>
          <a:xfrm>
            <a:off x="3707575" y="1511666"/>
            <a:ext cx="4776850" cy="3834669"/>
            <a:chOff x="3707575" y="1612676"/>
            <a:chExt cx="4776850" cy="3834669"/>
          </a:xfrm>
        </p:grpSpPr>
        <p:sp>
          <p:nvSpPr>
            <p:cNvPr id="20" name="Retângulo: Cantos Arredondados 19">
              <a:extLst>
                <a:ext uri="{FF2B5EF4-FFF2-40B4-BE49-F238E27FC236}">
                  <a16:creationId xmlns:a16="http://schemas.microsoft.com/office/drawing/2014/main" id="{6DFD62EA-FE31-EABD-E82F-634BCF9A58C3}"/>
                </a:ext>
              </a:extLst>
            </p:cNvPr>
            <p:cNvSpPr/>
            <p:nvPr/>
          </p:nvSpPr>
          <p:spPr>
            <a:xfrm>
              <a:off x="3710634" y="1922032"/>
              <a:ext cx="590974" cy="55355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11</a:t>
              </a:r>
            </a:p>
          </p:txBody>
        </p:sp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C03819C9-7272-D5B9-AE18-CE71DD1E9BFA}"/>
                </a:ext>
              </a:extLst>
            </p:cNvPr>
            <p:cNvSpPr/>
            <p:nvPr/>
          </p:nvSpPr>
          <p:spPr>
            <a:xfrm>
              <a:off x="4465765" y="1922033"/>
              <a:ext cx="4015600" cy="5535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accent1"/>
                  </a:solidFill>
                  <a:effectLst/>
                  <a:ea typeface="Times New Roman" panose="02020603050405020304" pitchFamily="18" charset="0"/>
                </a:rPr>
                <a:t>Acionista compra até o Limite de Subscrição Proporcional</a:t>
              </a:r>
              <a:endParaRPr lang="pt-BR" sz="1200" dirty="0">
                <a:solidFill>
                  <a:schemeClr val="accent1"/>
                </a:solidFill>
              </a:endParaRPr>
            </a:p>
          </p:txBody>
        </p:sp>
        <p:sp>
          <p:nvSpPr>
            <p:cNvPr id="23" name="Espaço Reservado para Texto 5">
              <a:extLst>
                <a:ext uri="{FF2B5EF4-FFF2-40B4-BE49-F238E27FC236}">
                  <a16:creationId xmlns:a16="http://schemas.microsoft.com/office/drawing/2014/main" id="{DFF218A7-7518-B27B-13B8-FBA0CF4D4FB6}"/>
                </a:ext>
              </a:extLst>
            </p:cNvPr>
            <p:cNvSpPr txBox="1">
              <a:spLocks/>
            </p:cNvSpPr>
            <p:nvPr/>
          </p:nvSpPr>
          <p:spPr>
            <a:xfrm>
              <a:off x="5744420" y="1612676"/>
              <a:ext cx="1458289" cy="219987"/>
            </a:xfrm>
            <a:prstGeom prst="rect">
              <a:avLst/>
            </a:prstGeom>
          </p:spPr>
          <p:txBody>
            <a:bodyPr lIns="0" tIns="0" rIns="0" bIns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F6A8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b="1" dirty="0">
                  <a:solidFill>
                    <a:schemeClr val="accent1"/>
                  </a:solidFill>
                </a:rPr>
                <a:t>NÃO VINCULADOS</a:t>
              </a:r>
            </a:p>
          </p:txBody>
        </p:sp>
        <p:sp>
          <p:nvSpPr>
            <p:cNvPr id="25" name="Espaço Reservado para Texto 5">
              <a:extLst>
                <a:ext uri="{FF2B5EF4-FFF2-40B4-BE49-F238E27FC236}">
                  <a16:creationId xmlns:a16="http://schemas.microsoft.com/office/drawing/2014/main" id="{860B26C3-4833-6305-6D15-E878720418F3}"/>
                </a:ext>
              </a:extLst>
            </p:cNvPr>
            <p:cNvSpPr txBox="1">
              <a:spLocks/>
            </p:cNvSpPr>
            <p:nvPr/>
          </p:nvSpPr>
          <p:spPr>
            <a:xfrm>
              <a:off x="3767053" y="1614422"/>
              <a:ext cx="478137" cy="216495"/>
            </a:xfrm>
            <a:prstGeom prst="rect">
              <a:avLst/>
            </a:prstGeom>
          </p:spPr>
          <p:txBody>
            <a:bodyPr lIns="0" tIns="0" rIns="0" bIns="0" anchor="b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1">
                  <a:solidFill>
                    <a:srgbClr val="54C4F4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dirty="0">
                  <a:solidFill>
                    <a:schemeClr val="accent1"/>
                  </a:solidFill>
                </a:rPr>
                <a:t>MOD.</a:t>
              </a: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6D319524-0833-8510-C485-F1828578A302}"/>
                </a:ext>
              </a:extLst>
            </p:cNvPr>
            <p:cNvSpPr/>
            <p:nvPr/>
          </p:nvSpPr>
          <p:spPr>
            <a:xfrm>
              <a:off x="3713694" y="4133607"/>
              <a:ext cx="590974" cy="55355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21</a:t>
              </a:r>
            </a:p>
          </p:txBody>
        </p: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id="{8D647093-C4AC-1740-9DA0-80F73E2E10E4}"/>
                </a:ext>
              </a:extLst>
            </p:cNvPr>
            <p:cNvSpPr/>
            <p:nvPr/>
          </p:nvSpPr>
          <p:spPr>
            <a:xfrm>
              <a:off x="4468825" y="4133608"/>
              <a:ext cx="4015600" cy="55355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dirty="0">
                  <a:solidFill>
                    <a:schemeClr val="accent2">
                      <a:lumMod val="75000"/>
                    </a:schemeClr>
                  </a:solidFill>
                  <a:effectLst/>
                  <a:ea typeface="Times New Roman" panose="02020603050405020304" pitchFamily="18" charset="0"/>
                </a:rPr>
                <a:t>Acionista compra até o Limite de Subscrição Proporcional</a:t>
              </a:r>
            </a:p>
          </p:txBody>
        </p:sp>
        <p:sp>
          <p:nvSpPr>
            <p:cNvPr id="34" name="Espaço Reservado para Texto 5">
              <a:extLst>
                <a:ext uri="{FF2B5EF4-FFF2-40B4-BE49-F238E27FC236}">
                  <a16:creationId xmlns:a16="http://schemas.microsoft.com/office/drawing/2014/main" id="{CA9A050C-F038-7958-6CD4-80631B5C237F}"/>
                </a:ext>
              </a:extLst>
            </p:cNvPr>
            <p:cNvSpPr txBox="1">
              <a:spLocks/>
            </p:cNvSpPr>
            <p:nvPr/>
          </p:nvSpPr>
          <p:spPr>
            <a:xfrm>
              <a:off x="5920795" y="3824252"/>
              <a:ext cx="1111661" cy="216496"/>
            </a:xfrm>
            <a:prstGeom prst="rect">
              <a:avLst/>
            </a:prstGeom>
          </p:spPr>
          <p:txBody>
            <a:bodyPr lIns="0" tIns="0" rIns="0" bIns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rgbClr val="F6A833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b="1" dirty="0">
                  <a:solidFill>
                    <a:schemeClr val="accent2">
                      <a:lumMod val="75000"/>
                    </a:schemeClr>
                  </a:solidFill>
                </a:rPr>
                <a:t>VINCULADOS</a:t>
              </a:r>
            </a:p>
          </p:txBody>
        </p:sp>
        <p:sp>
          <p:nvSpPr>
            <p:cNvPr id="35" name="Espaço Reservado para Texto 5">
              <a:extLst>
                <a:ext uri="{FF2B5EF4-FFF2-40B4-BE49-F238E27FC236}">
                  <a16:creationId xmlns:a16="http://schemas.microsoft.com/office/drawing/2014/main" id="{91257BAE-04A1-8B20-A742-F2152708B11F}"/>
                </a:ext>
              </a:extLst>
            </p:cNvPr>
            <p:cNvSpPr txBox="1">
              <a:spLocks/>
            </p:cNvSpPr>
            <p:nvPr/>
          </p:nvSpPr>
          <p:spPr>
            <a:xfrm>
              <a:off x="3770113" y="3825997"/>
              <a:ext cx="478137" cy="216495"/>
            </a:xfrm>
            <a:prstGeom prst="rect">
              <a:avLst/>
            </a:prstGeom>
          </p:spPr>
          <p:txBody>
            <a:bodyPr lIns="0" tIns="0" rIns="0" bIns="0" anchor="b">
              <a:noAutofit/>
            </a:bodyPr>
            <a:lstStyle>
              <a:defPPr>
                <a:defRPr lang="en-US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1">
                  <a:solidFill>
                    <a:srgbClr val="54C4F4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pt-BR" dirty="0">
                  <a:solidFill>
                    <a:schemeClr val="accent2">
                      <a:lumMod val="75000"/>
                    </a:schemeClr>
                  </a:solidFill>
                </a:rPr>
                <a:t>MOD.</a:t>
              </a:r>
            </a:p>
          </p:txBody>
        </p:sp>
        <p:grpSp>
          <p:nvGrpSpPr>
            <p:cNvPr id="131" name="Agrupar 130">
              <a:extLst>
                <a:ext uri="{FF2B5EF4-FFF2-40B4-BE49-F238E27FC236}">
                  <a16:creationId xmlns:a16="http://schemas.microsoft.com/office/drawing/2014/main" id="{6A7E4DCD-C713-A6F4-3C43-81845B023513}"/>
                </a:ext>
              </a:extLst>
            </p:cNvPr>
            <p:cNvGrpSpPr/>
            <p:nvPr/>
          </p:nvGrpSpPr>
          <p:grpSpPr>
            <a:xfrm>
              <a:off x="3707575" y="2706491"/>
              <a:ext cx="4773790" cy="529279"/>
              <a:chOff x="931625" y="2394778"/>
              <a:chExt cx="4773790" cy="529279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7423803-A5B9-97FA-22A3-B9D1407A54D6}"/>
                  </a:ext>
                </a:extLst>
              </p:cNvPr>
              <p:cNvSpPr/>
              <p:nvPr/>
            </p:nvSpPr>
            <p:spPr>
              <a:xfrm>
                <a:off x="4213377" y="2394778"/>
                <a:ext cx="1492038" cy="529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4BAA8D53-B1AB-ECAF-398A-770430DAFA83}"/>
                  </a:ext>
                </a:extLst>
              </p:cNvPr>
              <p:cNvSpPr/>
              <p:nvPr/>
            </p:nvSpPr>
            <p:spPr>
              <a:xfrm>
                <a:off x="2570972" y="2406519"/>
                <a:ext cx="1492038" cy="517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0" name="Retângulo 49">
                <a:extLst>
                  <a:ext uri="{FF2B5EF4-FFF2-40B4-BE49-F238E27FC236}">
                    <a16:creationId xmlns:a16="http://schemas.microsoft.com/office/drawing/2014/main" id="{CC61DB9B-3A4D-C6FE-C73C-32507F5E6A6C}"/>
                  </a:ext>
                </a:extLst>
              </p:cNvPr>
              <p:cNvSpPr/>
              <p:nvPr/>
            </p:nvSpPr>
            <p:spPr>
              <a:xfrm>
                <a:off x="934685" y="2394778"/>
                <a:ext cx="1492038" cy="529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F97C7B8F-9A2D-9AF4-B065-4BED40FFC937}"/>
                  </a:ext>
                </a:extLst>
              </p:cNvPr>
              <p:cNvSpPr/>
              <p:nvPr/>
            </p:nvSpPr>
            <p:spPr>
              <a:xfrm>
                <a:off x="2573011" y="2400729"/>
                <a:ext cx="1489999" cy="24627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Limite Máximo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351A7861-10C0-55C0-17AD-EF289B3BE98B}"/>
                  </a:ext>
                </a:extLst>
              </p:cNvPr>
              <p:cNvSpPr txBox="1"/>
              <p:nvPr/>
            </p:nvSpPr>
            <p:spPr>
              <a:xfrm>
                <a:off x="2573011" y="2646952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Não existe</a:t>
                </a:r>
              </a:p>
            </p:txBody>
          </p:sp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2755A298-C5DC-3117-C899-D1B020E4289C}"/>
                  </a:ext>
                </a:extLst>
              </p:cNvPr>
              <p:cNvSpPr/>
              <p:nvPr/>
            </p:nvSpPr>
            <p:spPr>
              <a:xfrm>
                <a:off x="932647" y="2398203"/>
                <a:ext cx="1490400" cy="24627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Limite Mínimo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460FBAD7-2A27-E688-8539-CA46FEAB89D7}"/>
                  </a:ext>
                </a:extLst>
              </p:cNvPr>
              <p:cNvSpPr txBox="1"/>
              <p:nvPr/>
            </p:nvSpPr>
            <p:spPr>
              <a:xfrm>
                <a:off x="931625" y="2647004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Não existe</a:t>
                </a:r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7DA91728-BC81-63DA-F58A-53471520070B}"/>
                  </a:ext>
                </a:extLst>
              </p:cNvPr>
              <p:cNvSpPr/>
              <p:nvPr/>
            </p:nvSpPr>
            <p:spPr>
              <a:xfrm>
                <a:off x="4213374" y="2398203"/>
                <a:ext cx="1489999" cy="24627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Carteira (Lock-up)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87EE05BD-433A-DAC1-BD57-DCC3302AE6A8}"/>
                  </a:ext>
                </a:extLst>
              </p:cNvPr>
              <p:cNvSpPr txBox="1"/>
              <p:nvPr/>
            </p:nvSpPr>
            <p:spPr>
              <a:xfrm>
                <a:off x="4213376" y="2646951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b="1" dirty="0">
                    <a:solidFill>
                      <a:schemeClr val="accent1"/>
                    </a:solidFill>
                    <a:latin typeface="Segoe UI"/>
                  </a:rPr>
                  <a:t>2101-6</a:t>
                </a: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(livre)</a:t>
                </a:r>
              </a:p>
            </p:txBody>
          </p:sp>
        </p:grpSp>
        <p:grpSp>
          <p:nvGrpSpPr>
            <p:cNvPr id="144" name="Agrupar 143">
              <a:extLst>
                <a:ext uri="{FF2B5EF4-FFF2-40B4-BE49-F238E27FC236}">
                  <a16:creationId xmlns:a16="http://schemas.microsoft.com/office/drawing/2014/main" id="{153C539D-E250-21AC-D5FC-AB081DEA1B6E}"/>
                </a:ext>
              </a:extLst>
            </p:cNvPr>
            <p:cNvGrpSpPr/>
            <p:nvPr/>
          </p:nvGrpSpPr>
          <p:grpSpPr>
            <a:xfrm>
              <a:off x="3710635" y="4918066"/>
              <a:ext cx="4773790" cy="529279"/>
              <a:chOff x="6412319" y="2394778"/>
              <a:chExt cx="4773790" cy="529279"/>
            </a:xfrm>
          </p:grpSpPr>
          <p:sp>
            <p:nvSpPr>
              <p:cNvPr id="133" name="Retângulo 132">
                <a:extLst>
                  <a:ext uri="{FF2B5EF4-FFF2-40B4-BE49-F238E27FC236}">
                    <a16:creationId xmlns:a16="http://schemas.microsoft.com/office/drawing/2014/main" id="{1A10268A-7815-21EE-65F7-0843F444A4B4}"/>
                  </a:ext>
                </a:extLst>
              </p:cNvPr>
              <p:cNvSpPr/>
              <p:nvPr/>
            </p:nvSpPr>
            <p:spPr>
              <a:xfrm>
                <a:off x="9694071" y="2394778"/>
                <a:ext cx="1492038" cy="529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" name="Retângulo 133">
                <a:extLst>
                  <a:ext uri="{FF2B5EF4-FFF2-40B4-BE49-F238E27FC236}">
                    <a16:creationId xmlns:a16="http://schemas.microsoft.com/office/drawing/2014/main" id="{6955C2F6-1169-549F-21DA-8D03F4901726}"/>
                  </a:ext>
                </a:extLst>
              </p:cNvPr>
              <p:cNvSpPr/>
              <p:nvPr/>
            </p:nvSpPr>
            <p:spPr>
              <a:xfrm>
                <a:off x="8051666" y="2406519"/>
                <a:ext cx="1492038" cy="517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" name="Retângulo 134">
                <a:extLst>
                  <a:ext uri="{FF2B5EF4-FFF2-40B4-BE49-F238E27FC236}">
                    <a16:creationId xmlns:a16="http://schemas.microsoft.com/office/drawing/2014/main" id="{3F6DABEB-4576-BE26-9E9E-26CFFFAF706A}"/>
                  </a:ext>
                </a:extLst>
              </p:cNvPr>
              <p:cNvSpPr/>
              <p:nvPr/>
            </p:nvSpPr>
            <p:spPr>
              <a:xfrm>
                <a:off x="6415379" y="2394778"/>
                <a:ext cx="1492038" cy="529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" name="Retângulo 136">
                <a:extLst>
                  <a:ext uri="{FF2B5EF4-FFF2-40B4-BE49-F238E27FC236}">
                    <a16:creationId xmlns:a16="http://schemas.microsoft.com/office/drawing/2014/main" id="{95BD4DCD-F95C-06F3-7C64-939FCA2AE6BB}"/>
                  </a:ext>
                </a:extLst>
              </p:cNvPr>
              <p:cNvSpPr/>
              <p:nvPr/>
            </p:nvSpPr>
            <p:spPr>
              <a:xfrm>
                <a:off x="8053705" y="2400729"/>
                <a:ext cx="1489999" cy="2462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Limite Máximo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8" name="CaixaDeTexto 137">
                <a:extLst>
                  <a:ext uri="{FF2B5EF4-FFF2-40B4-BE49-F238E27FC236}">
                    <a16:creationId xmlns:a16="http://schemas.microsoft.com/office/drawing/2014/main" id="{8AB4A9D8-A356-A250-DF4E-D77CF7EE629E}"/>
                  </a:ext>
                </a:extLst>
              </p:cNvPr>
              <p:cNvSpPr txBox="1"/>
              <p:nvPr/>
            </p:nvSpPr>
            <p:spPr>
              <a:xfrm>
                <a:off x="8053705" y="2646952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Não existe</a:t>
                </a:r>
              </a:p>
            </p:txBody>
          </p:sp>
          <p:sp>
            <p:nvSpPr>
              <p:cNvPr id="139" name="Retângulo 138">
                <a:extLst>
                  <a:ext uri="{FF2B5EF4-FFF2-40B4-BE49-F238E27FC236}">
                    <a16:creationId xmlns:a16="http://schemas.microsoft.com/office/drawing/2014/main" id="{E9644221-729E-33AC-F3D6-93559CD77DD9}"/>
                  </a:ext>
                </a:extLst>
              </p:cNvPr>
              <p:cNvSpPr/>
              <p:nvPr/>
            </p:nvSpPr>
            <p:spPr>
              <a:xfrm>
                <a:off x="6413341" y="2398203"/>
                <a:ext cx="1490400" cy="2462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Limite Mínimo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" name="CaixaDeTexto 139">
                <a:extLst>
                  <a:ext uri="{FF2B5EF4-FFF2-40B4-BE49-F238E27FC236}">
                    <a16:creationId xmlns:a16="http://schemas.microsoft.com/office/drawing/2014/main" id="{13493C53-BBB3-8768-2C8F-C246B6D703EC}"/>
                  </a:ext>
                </a:extLst>
              </p:cNvPr>
              <p:cNvSpPr txBox="1"/>
              <p:nvPr/>
            </p:nvSpPr>
            <p:spPr>
              <a:xfrm>
                <a:off x="6412319" y="2647004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Não existe</a:t>
                </a:r>
              </a:p>
            </p:txBody>
          </p:sp>
          <p:sp>
            <p:nvSpPr>
              <p:cNvPr id="141" name="Retângulo 140">
                <a:extLst>
                  <a:ext uri="{FF2B5EF4-FFF2-40B4-BE49-F238E27FC236}">
                    <a16:creationId xmlns:a16="http://schemas.microsoft.com/office/drawing/2014/main" id="{DB683977-557E-DDC6-13AC-38289B192171}"/>
                  </a:ext>
                </a:extLst>
              </p:cNvPr>
              <p:cNvSpPr/>
              <p:nvPr/>
            </p:nvSpPr>
            <p:spPr>
              <a:xfrm>
                <a:off x="9694068" y="2398203"/>
                <a:ext cx="1489999" cy="24627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Carteira (Lock-up)</a:t>
                </a:r>
                <a:endPara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" name="CaixaDeTexto 141">
                <a:extLst>
                  <a:ext uri="{FF2B5EF4-FFF2-40B4-BE49-F238E27FC236}">
                    <a16:creationId xmlns:a16="http://schemas.microsoft.com/office/drawing/2014/main" id="{7ABF3BE9-4C7D-A1C4-787E-CAA1A9BB3424}"/>
                  </a:ext>
                </a:extLst>
              </p:cNvPr>
              <p:cNvSpPr txBox="1"/>
              <p:nvPr/>
            </p:nvSpPr>
            <p:spPr>
              <a:xfrm>
                <a:off x="9694070" y="2646951"/>
                <a:ext cx="1489999" cy="276999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Segoe UI"/>
                  </a:rPr>
                  <a:t>2101-6</a:t>
                </a:r>
                <a:r>
                  <a:rPr kumimoji="0" lang="pt-B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 (livre)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996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C44C9A64-6B0D-5615-8504-688A353D1ACF}"/>
              </a:ext>
            </a:extLst>
          </p:cNvPr>
          <p:cNvGrpSpPr/>
          <p:nvPr/>
        </p:nvGrpSpPr>
        <p:grpSpPr>
          <a:xfrm>
            <a:off x="432533" y="1441550"/>
            <a:ext cx="11390585" cy="4216200"/>
            <a:chOff x="432533" y="804624"/>
            <a:chExt cx="11390585" cy="4216200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65134257-E210-57AC-BA30-940D133AC481}"/>
                </a:ext>
              </a:extLst>
            </p:cNvPr>
            <p:cNvGrpSpPr/>
            <p:nvPr/>
          </p:nvGrpSpPr>
          <p:grpSpPr>
            <a:xfrm>
              <a:off x="432533" y="804624"/>
              <a:ext cx="11390585" cy="2152550"/>
              <a:chOff x="432533" y="804624"/>
              <a:chExt cx="11390585" cy="2152550"/>
            </a:xfrm>
          </p:grpSpPr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203C90BC-2718-6A30-2835-39FCC11530D6}"/>
                  </a:ext>
                </a:extLst>
              </p:cNvPr>
              <p:cNvSpPr/>
              <p:nvPr/>
            </p:nvSpPr>
            <p:spPr>
              <a:xfrm>
                <a:off x="1048512" y="814816"/>
                <a:ext cx="10094977" cy="686039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rgbClr val="F6A8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endParaRPr lang="pt-BR" sz="1400" b="0" i="0" dirty="0">
                  <a:solidFill>
                    <a:schemeClr val="bg2"/>
                  </a:solidFill>
                  <a:effectLst/>
                </a:endParaRPr>
              </a:p>
            </p:txBody>
          </p:sp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4E9E2D9F-E289-E594-81D8-2D672DC49E03}"/>
                  </a:ext>
                </a:extLst>
              </p:cNvPr>
              <p:cNvSpPr/>
              <p:nvPr/>
            </p:nvSpPr>
            <p:spPr>
              <a:xfrm>
                <a:off x="432533" y="1131284"/>
                <a:ext cx="11390585" cy="182589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rgbClr val="F6A8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Cada Acionista, desde que assim seja evidenciado na Primeira Data de Corte, terá o direito de subscrever (i) no mínimo, (a) </a:t>
                </a:r>
                <a:r>
                  <a:rPr lang="pt-BR" sz="1100" b="1" kern="0" dirty="0">
                    <a:solidFill>
                      <a:srgbClr val="002060"/>
                    </a:solidFill>
                    <a:latin typeface="Segoe UI"/>
                  </a:rPr>
                  <a:t>até 0,101866 Ações 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para cada ação ordinária de emissão da Companhia de sua titularidade na Segunda Data de Corte, sem considerar a colocação de nenhuma Ação Adicional e sem considerar a colocação de nenhuma Ação Suplementar, ou, alternativamente, (b)</a:t>
                </a:r>
                <a:r>
                  <a:rPr lang="pt-BR" sz="1100" b="1" kern="0" dirty="0">
                    <a:solidFill>
                      <a:srgbClr val="002060"/>
                    </a:solidFill>
                    <a:latin typeface="Segoe UI"/>
                  </a:rPr>
                  <a:t> até 0,117146 Ações 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para cada ação ordinária de emissão da Companhia de sua titularidade na Segunda Data de Corte, sem considerar a colocação de nenhuma Ação Adicional e considerando a colocação da totalidade das Ações Suplementares; e (</a:t>
                </a:r>
                <a:r>
                  <a:rPr lang="pt-BR" sz="1100" kern="0" dirty="0" err="1">
                    <a:solidFill>
                      <a:srgbClr val="002060"/>
                    </a:solidFill>
                    <a:latin typeface="Segoe UI"/>
                  </a:rPr>
                  <a:t>ii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) no máximo, (a) </a:t>
                </a:r>
                <a:r>
                  <a:rPr lang="pt-BR" sz="1100" b="1" kern="0" dirty="0">
                    <a:solidFill>
                      <a:srgbClr val="002060"/>
                    </a:solidFill>
                    <a:latin typeface="Segoe UI"/>
                  </a:rPr>
                  <a:t>até 0,137520 Ações 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para cada ação ordinária de emissão da Companhia de sua titularidade na Segunda Data de Corte, considerando a colocação da totalidade das Ações Adicionais mas sem considerar a colocação de nenhuma Ação Suplementar, ou, alternativamente, (b) </a:t>
                </a:r>
                <a:r>
                  <a:rPr lang="pt-BR" sz="1100" b="1" kern="0" dirty="0">
                    <a:solidFill>
                      <a:srgbClr val="002060"/>
                    </a:solidFill>
                    <a:latin typeface="Segoe UI"/>
                  </a:rPr>
                  <a:t>até 0,152800 Ações 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para cada ação ordinária de emissão da Companhia de sua titularidade na Segunda Data de Corte, considerando a colocação da totalidade das Ações Adicionais da Oferta e a colocação da totalidade das Ações Suplementares (em conjunto, o “</a:t>
                </a:r>
                <a:r>
                  <a:rPr lang="pt-BR" sz="1100" b="1" kern="0" dirty="0">
                    <a:solidFill>
                      <a:srgbClr val="002060"/>
                    </a:solidFill>
                    <a:latin typeface="Segoe UI"/>
                  </a:rPr>
                  <a:t>Limite de Subscrição Proporcional</a:t>
                </a:r>
                <a:r>
                  <a:rPr lang="pt-BR" sz="1100" kern="0" dirty="0">
                    <a:solidFill>
                      <a:srgbClr val="002060"/>
                    </a:solidFill>
                    <a:latin typeface="Segoe UI"/>
                  </a:rPr>
                  <a:t>”).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F300110F-ACA0-581E-BC83-F758A3C5504C}"/>
                  </a:ext>
                </a:extLst>
              </p:cNvPr>
              <p:cNvSpPr txBox="1"/>
              <p:nvPr/>
            </p:nvSpPr>
            <p:spPr>
              <a:xfrm>
                <a:off x="4927574" y="804624"/>
                <a:ext cx="2336858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pt-BR" dirty="0">
                    <a:solidFill>
                      <a:schemeClr val="bg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OFERTA PRIORITÁRIA</a:t>
                </a:r>
              </a:p>
            </p:txBody>
          </p:sp>
        </p:grp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CC9A6797-07C4-D991-0EF4-00BCF3D27E7A}"/>
                </a:ext>
              </a:extLst>
            </p:cNvPr>
            <p:cNvSpPr/>
            <p:nvPr/>
          </p:nvSpPr>
          <p:spPr>
            <a:xfrm>
              <a:off x="432533" y="3018728"/>
              <a:ext cx="11390585" cy="200209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6A8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Cálculo do Direito de Subscrição: 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Acionista terá o Limite de Subscrição Proporcional calculado com base nas ações liquidadas e que constam</a:t>
              </a:r>
              <a:r>
                <a:rPr kumimoji="0" lang="pt-BR" sz="1100" b="1" i="0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 custódia da Depositária da B3 e/ou no </a:t>
              </a:r>
              <a:r>
                <a:rPr kumimoji="0" lang="pt-BR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Escriturador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das ações </a:t>
              </a:r>
              <a:r>
                <a:rPr kumimoji="0" lang="pt-BR" sz="1100" b="1" i="0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na 2ª Data de Corte</a:t>
              </a:r>
              <a:r>
                <a:rPr kumimoji="0" lang="pt-BR" sz="1100" b="0" i="0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.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Elegibilidade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: Investidor na Depositária da B3 e/ou no </a:t>
              </a:r>
              <a:r>
                <a:rPr kumimoji="0" lang="pt-BR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Escriturador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das ações, com posição DOADORA no BTC e Termos nas datas de corte, sendo:</a:t>
              </a:r>
              <a:endParaRPr kumimoji="0" lang="pt-BR" sz="11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Empréstimo: 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Contratos registrados até 1ª Data de Corte (inclusive) e ativos ao final da 2ª Data de Corte;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Para os contratos ativos na 2ª data de corte (inclusive), o doador deve realizar a solicitação das quantidades que deseja subscrever via RTC até a data de encerramento da oferta, indicando quantidade e preço máximo;</a:t>
              </a:r>
              <a:endPara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sng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Termo:</a:t>
              </a: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Investidores compradores a termo com posições cobertas ao final da 1ª e 2ª data de corte constarão na lista de acionistas;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 investidor deve verificar se as posições a termo realmente foram cobertas nas datas de corte;</a:t>
              </a:r>
            </a:p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Os investidores que estão na ponta vendedora não aparecerão como acionistas.</a:t>
              </a:r>
            </a:p>
          </p:txBody>
        </p:sp>
      </p:grpSp>
      <p:sp>
        <p:nvSpPr>
          <p:cNvPr id="19" name="Espaço Reservado para Texto 5">
            <a:extLst>
              <a:ext uri="{FF2B5EF4-FFF2-40B4-BE49-F238E27FC236}">
                <a16:creationId xmlns:a16="http://schemas.microsoft.com/office/drawing/2014/main" id="{5A6F1E96-5FE7-B97F-8FC4-B9C35B7A6726}"/>
              </a:ext>
            </a:extLst>
          </p:cNvPr>
          <p:cNvSpPr txBox="1">
            <a:spLocks/>
          </p:cNvSpPr>
          <p:nvPr/>
        </p:nvSpPr>
        <p:spPr>
          <a:xfrm>
            <a:off x="1113658" y="484034"/>
            <a:ext cx="4903825" cy="2164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F6A8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PONTOS DE ATENÇÃO</a:t>
            </a:r>
          </a:p>
        </p:txBody>
      </p:sp>
    </p:spTree>
    <p:extLst>
      <p:ext uri="{BB962C8B-B14F-4D97-AF65-F5344CB8AC3E}">
        <p14:creationId xmlns:p14="http://schemas.microsoft.com/office/powerpoint/2010/main" val="1326982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802D0812-BC72-7815-ED12-887DDE47B274}"/>
              </a:ext>
            </a:extLst>
          </p:cNvPr>
          <p:cNvGrpSpPr/>
          <p:nvPr/>
        </p:nvGrpSpPr>
        <p:grpSpPr>
          <a:xfrm>
            <a:off x="2487440" y="396052"/>
            <a:ext cx="1980000" cy="6065897"/>
            <a:chOff x="1548557" y="750948"/>
            <a:chExt cx="1980000" cy="5057316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695C8DA-68FE-B01D-D7D0-D8F64A334156}"/>
                </a:ext>
              </a:extLst>
            </p:cNvPr>
            <p:cNvSpPr/>
            <p:nvPr/>
          </p:nvSpPr>
          <p:spPr>
            <a:xfrm>
              <a:off x="1548557" y="750948"/>
              <a:ext cx="1980000" cy="5057316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82FE9EC-077E-6443-8331-E80A38149C4E}"/>
                </a:ext>
              </a:extLst>
            </p:cNvPr>
            <p:cNvSpPr txBox="1"/>
            <p:nvPr/>
          </p:nvSpPr>
          <p:spPr>
            <a:xfrm>
              <a:off x="1618953" y="3078510"/>
              <a:ext cx="186878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CRONOGRAMA</a:t>
              </a: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CDF0ECA4-71FE-10F0-CF2D-0DEC85597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40" y="396052"/>
            <a:ext cx="4901734" cy="606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E9D3005-4F9F-46C8-7789-0F466B925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83665"/>
              </p:ext>
            </p:extLst>
          </p:nvPr>
        </p:nvGraphicFramePr>
        <p:xfrm>
          <a:off x="2989689" y="2083782"/>
          <a:ext cx="6212622" cy="2690437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983342">
                  <a:extLst>
                    <a:ext uri="{9D8B030D-6E8A-4147-A177-3AD203B41FA5}">
                      <a16:colId xmlns:a16="http://schemas.microsoft.com/office/drawing/2014/main" val="517703602"/>
                    </a:ext>
                  </a:extLst>
                </a:gridCol>
                <a:gridCol w="3229280">
                  <a:extLst>
                    <a:ext uri="{9D8B030D-6E8A-4147-A177-3AD203B41FA5}">
                      <a16:colId xmlns:a16="http://schemas.microsoft.com/office/drawing/2014/main" val="156474846"/>
                    </a:ext>
                  </a:extLst>
                </a:gridCol>
              </a:tblGrid>
              <a:tr h="26549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ELEMENTOS DA OFERTA</a:t>
                      </a:r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REFERÊNCIA</a:t>
                      </a:r>
                      <a:endParaRPr lang="pt-BR" sz="1200" b="1" i="0" u="none" strike="noStrike" dirty="0">
                        <a:solidFill>
                          <a:srgbClr val="00206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757349"/>
                  </a:ext>
                </a:extLst>
              </a:tr>
              <a:tr h="230945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Emissor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Capa do Prospecto Preliminar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9902789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Oferta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Capa do Prospecto Preliminar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2470821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Valor Mobiliário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Capa do Prospecto Preliminar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9555123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Preço por Ação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Capa do Prospecto Preliminar</a:t>
                      </a:r>
                      <a:endParaRPr kumimoji="0" lang="pt-BR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EFFFF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0849835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Oferta Base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Pág. 05 do Prospecto Preliminar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1055097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Lote Adicional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Pág. 06 do Prospecto Preliminar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8866227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Lote Suplementar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Pág. 06 do Prospecto Preliminar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5447565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Coordenador Líder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Pág. 01 do Prospecto Preliminar</a:t>
                      </a:r>
                      <a:endParaRPr lang="pt-BR" sz="1200" b="0" i="0" u="none" strike="noStrike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2281554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Limite de Subscrição Proporcional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Pág. 58 do Prospecto Preliminar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8731380"/>
                  </a:ext>
                </a:extLst>
              </a:tr>
              <a:tr h="24377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Cronograma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EFFFF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Pág. 40 do Prospecto Preliminar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8613934"/>
                  </a:ext>
                </a:extLst>
              </a:tr>
            </a:tbl>
          </a:graphicData>
        </a:graphic>
      </p:graphicFrame>
      <p:sp>
        <p:nvSpPr>
          <p:cNvPr id="3" name="Espaço Reservado para Texto 5">
            <a:extLst>
              <a:ext uri="{FF2B5EF4-FFF2-40B4-BE49-F238E27FC236}">
                <a16:creationId xmlns:a16="http://schemas.microsoft.com/office/drawing/2014/main" id="{C676EA80-A5D7-7E0D-515E-A34A5E8D8662}"/>
              </a:ext>
            </a:extLst>
          </p:cNvPr>
          <p:cNvSpPr txBox="1">
            <a:spLocks/>
          </p:cNvSpPr>
          <p:nvPr/>
        </p:nvSpPr>
        <p:spPr>
          <a:xfrm>
            <a:off x="1113658" y="417250"/>
            <a:ext cx="4903825" cy="2832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4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REFÊRENCIAS</a:t>
            </a:r>
          </a:p>
        </p:txBody>
      </p:sp>
    </p:spTree>
    <p:extLst>
      <p:ext uri="{BB962C8B-B14F-4D97-AF65-F5344CB8AC3E}">
        <p14:creationId xmlns:p14="http://schemas.microsoft.com/office/powerpoint/2010/main" val="14112218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Escuro">
  <a:themeElements>
    <a:clrScheme name="Custom 3">
      <a:dk1>
        <a:srgbClr val="001360"/>
      </a:dk1>
      <a:lt1>
        <a:srgbClr val="FEFFFF"/>
      </a:lt1>
      <a:dk2>
        <a:srgbClr val="00145F"/>
      </a:dk2>
      <a:lt2>
        <a:srgbClr val="EFF4FD"/>
      </a:lt2>
      <a:accent1>
        <a:srgbClr val="54C3F3"/>
      </a:accent1>
      <a:accent2>
        <a:srgbClr val="F6A635"/>
      </a:accent2>
      <a:accent3>
        <a:srgbClr val="1C24AE"/>
      </a:accent3>
      <a:accent4>
        <a:srgbClr val="5AA5FE"/>
      </a:accent4>
      <a:accent5>
        <a:srgbClr val="4A4E55"/>
      </a:accent5>
      <a:accent6>
        <a:srgbClr val="92C1FD"/>
      </a:accent6>
      <a:hlink>
        <a:srgbClr val="F6A633"/>
      </a:hlink>
      <a:folHlink>
        <a:srgbClr val="58A5F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Claro">
  <a:themeElements>
    <a:clrScheme name="B3">
      <a:dk1>
        <a:srgbClr val="4B5055"/>
      </a:dk1>
      <a:lt1>
        <a:sysClr val="window" lastClr="FFFFFF"/>
      </a:lt1>
      <a:dk2>
        <a:srgbClr val="4B5055"/>
      </a:dk2>
      <a:lt2>
        <a:srgbClr val="F0F5FF"/>
      </a:lt2>
      <a:accent1>
        <a:srgbClr val="00145F"/>
      </a:accent1>
      <a:accent2>
        <a:srgbClr val="50C3F5"/>
      </a:accent2>
      <a:accent3>
        <a:srgbClr val="F5AA1E"/>
      </a:accent3>
      <a:accent4>
        <a:srgbClr val="000000"/>
      </a:accent4>
      <a:accent5>
        <a:srgbClr val="000000"/>
      </a:accent5>
      <a:accent6>
        <a:srgbClr val="000000"/>
      </a:accent6>
      <a:hlink>
        <a:srgbClr val="0063DE"/>
      </a:hlink>
      <a:folHlink>
        <a:srgbClr val="0063DE"/>
      </a:folHlink>
    </a:clrScheme>
    <a:fontScheme name="B3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c9c3bd-6192-425f-9654-549778ddb9ba" xsi:nil="true"/>
    <lcf76f155ced4ddcb4097134ff3c332f xmlns="1a59749d-a797-4274-98db-a5dae3fb139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63F90F85FF69B49A162E10327501766" ma:contentTypeVersion="10" ma:contentTypeDescription="Crie um novo documento." ma:contentTypeScope="" ma:versionID="7189fc59adfd77bacd6d8a3a39b6cc45">
  <xsd:schema xmlns:xsd="http://www.w3.org/2001/XMLSchema" xmlns:xs="http://www.w3.org/2001/XMLSchema" xmlns:p="http://schemas.microsoft.com/office/2006/metadata/properties" xmlns:ns2="1a59749d-a797-4274-98db-a5dae3fb1393" xmlns:ns3="7ec9c3bd-6192-425f-9654-549778ddb9ba" targetNamespace="http://schemas.microsoft.com/office/2006/metadata/properties" ma:root="true" ma:fieldsID="2157d0a7f2a1d727ebe8aef0c35d1b75" ns2:_="" ns3:_="">
    <xsd:import namespace="1a59749d-a797-4274-98db-a5dae3fb1393"/>
    <xsd:import namespace="7ec9c3bd-6192-425f-9654-549778ddb9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59749d-a797-4274-98db-a5dae3fb13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7986fcc-77ff-48cb-93bf-87f58f65fb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c9c3bd-6192-425f-9654-549778ddb9b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95de4a1c-8139-4a37-8520-4c51bf1b14f1}" ma:internalName="TaxCatchAll" ma:showField="CatchAllData" ma:web="7ec9c3bd-6192-425f-9654-549778ddb9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039292-4454-41F1-8A8C-BE952DBAFC7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EBD6D2-DF22-4849-8BF6-1E6589D15AC2}">
  <ds:schemaRefs>
    <ds:schemaRef ds:uri="http://schemas.microsoft.com/office/2006/metadata/properties"/>
    <ds:schemaRef ds:uri="http://schemas.microsoft.com/office/infopath/2007/PartnerControls"/>
    <ds:schemaRef ds:uri="7ec9c3bd-6192-425f-9654-549778ddb9ba"/>
    <ds:schemaRef ds:uri="1a59749d-a797-4274-98db-a5dae3fb1393"/>
  </ds:schemaRefs>
</ds:datastoreItem>
</file>

<file path=customXml/itemProps3.xml><?xml version="1.0" encoding="utf-8"?>
<ds:datastoreItem xmlns:ds="http://schemas.openxmlformats.org/officeDocument/2006/customXml" ds:itemID="{AD80B542-66B1-44DE-9FF6-4F03033377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59749d-a797-4274-98db-a5dae3fb1393"/>
    <ds:schemaRef ds:uri="7ec9c3bd-6192-425f-9654-549778ddb9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828e72b-e531-4a93-b6e1-4cba36a7be73}" enabled="1" method="Privileged" siteId="{f9cfd8cb-c4a5-4677-b65d-3150dda310c9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20064</TotalTime>
  <Words>1697</Words>
  <Application>Microsoft Office PowerPoint</Application>
  <PresentationFormat>Widescreen</PresentationFormat>
  <Paragraphs>135</Paragraphs>
  <Slides>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4" baseType="lpstr">
      <vt:lpstr>Arial</vt:lpstr>
      <vt:lpstr>Calibri</vt:lpstr>
      <vt:lpstr>Segoe UI</vt:lpstr>
      <vt:lpstr>Times New Roman</vt:lpstr>
      <vt:lpstr>Tema Escuro</vt:lpstr>
      <vt:lpstr>Tema Claro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Bevilacqua, Victoria (SPL-FUB)</dc:creator>
  <cp:lastModifiedBy>Isabel Cristina Brazao De Freitas</cp:lastModifiedBy>
  <cp:revision>169</cp:revision>
  <dcterms:created xsi:type="dcterms:W3CDTF">2021-09-20T13:35:31Z</dcterms:created>
  <dcterms:modified xsi:type="dcterms:W3CDTF">2026-04-09T14:05:06Z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0x010100963F90F85FF69B49A162E10327501766</vt:lpwstr>
  </property>
  <property fmtid="{D5CDD505-2E9C-101B-9397-08002B2CF9AE}" pid="3" name="MSIP_Label_d828e72b-e531-4a93-b6e1-4cba36a7be73_Enabled">
    <vt:lpwstr>true</vt:lpwstr>
  </property>
  <property fmtid="{D5CDD505-2E9C-101B-9397-08002B2CF9AE}" pid="4" name="MSIP_Label_d828e72b-e531-4a93-b6e1-4cba36a7be73_SetDate">
    <vt:lpwstr>2023-04-05T12:51:17Z</vt:lpwstr>
  </property>
  <property fmtid="{D5CDD505-2E9C-101B-9397-08002B2CF9AE}" pid="5" name="MSIP_Label_d828e72b-e531-4a93-b6e1-4cba36a7be73_Method">
    <vt:lpwstr>Privileged</vt:lpwstr>
  </property>
  <property fmtid="{D5CDD505-2E9C-101B-9397-08002B2CF9AE}" pid="6" name="MSIP_Label_d828e72b-e531-4a93-b6e1-4cba36a7be73_Name">
    <vt:lpwstr>d828e72b-e531-4a93-b6e1-4cba36a7be73</vt:lpwstr>
  </property>
  <property fmtid="{D5CDD505-2E9C-101B-9397-08002B2CF9AE}" pid="7" name="MSIP_Label_d828e72b-e531-4a93-b6e1-4cba36a7be73_SiteId">
    <vt:lpwstr>f9cfd8cb-c4a5-4677-b65d-3150dda310c9</vt:lpwstr>
  </property>
  <property fmtid="{D5CDD505-2E9C-101B-9397-08002B2CF9AE}" pid="8" name="MSIP_Label_d828e72b-e531-4a93-b6e1-4cba36a7be73_ActionId">
    <vt:lpwstr>b11b617f-c168-4eb4-976b-aa8086527845</vt:lpwstr>
  </property>
  <property fmtid="{D5CDD505-2E9C-101B-9397-08002B2CF9AE}" pid="9" name="MSIP_Label_d828e72b-e531-4a93-b6e1-4cba36a7be73_ContentBits">
    <vt:lpwstr>2</vt:lpwstr>
  </property>
</Properties>
</file>